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4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A"/>
    <a:srgbClr val="FCB72C"/>
    <a:srgbClr val="69B3B1"/>
    <a:srgbClr val="C7EBFB"/>
    <a:srgbClr val="75B44A"/>
    <a:srgbClr val="68A042"/>
    <a:srgbClr val="FCC04E"/>
    <a:srgbClr val="FEC458"/>
    <a:srgbClr val="27928E"/>
    <a:srgbClr val="359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>
        <p:scale>
          <a:sx n="66" d="100"/>
          <a:sy n="66" d="100"/>
        </p:scale>
        <p:origin x="1446" y="48"/>
      </p:cViewPr>
      <p:guideLst/>
    </p:cSldViewPr>
  </p:slideViewPr>
  <p:outlineViewPr>
    <p:cViewPr>
      <p:scale>
        <a:sx n="33" d="100"/>
        <a:sy n="33" d="100"/>
      </p:scale>
      <p:origin x="0" y="-19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346" y="-8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F793-A5F0-42F9-B70E-22CE487106E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131E-C307-44A0-87E0-D19912F5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131E-C307-44A0-87E0-D19912F52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Dr. Manmath N. Sahoo (CS)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Cambria" panose="02040503050406030204" pitchFamily="18" charset="0"/>
              </a:defRPr>
            </a:lvl1pPr>
          </a:lstStyle>
          <a:p>
            <a:fld id="{EFDC10D5-ED93-4F88-B366-C846726426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7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825"/>
            <a:ext cx="8507896" cy="87346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E7A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8507896" cy="5156546"/>
          </a:xfrm>
        </p:spPr>
        <p:txBody>
          <a:bodyPr>
            <a:normAutofit/>
          </a:bodyPr>
          <a:lstStyle>
            <a:lvl1pPr marL="438912" indent="-43891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8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347472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7432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56351"/>
            <a:ext cx="23812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478" y="6356351"/>
            <a:ext cx="2169218" cy="365125"/>
          </a:xfrm>
        </p:spPr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 Rourkela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10D5-ED93-4F88-B366-C84672642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446" y="2885089"/>
            <a:ext cx="7839635" cy="624873"/>
          </a:xfrm>
        </p:spPr>
        <p:txBody>
          <a:bodyPr/>
          <a:lstStyle/>
          <a:p>
            <a:pPr algn="l"/>
            <a:r>
              <a:rPr lang="en-US" dirty="0" smtClean="0"/>
              <a:t>Secondary </a:t>
            </a:r>
            <a:r>
              <a:rPr lang="en-US" dirty="0"/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635" y="5995614"/>
            <a:ext cx="6858000" cy="7413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Dr. Manmath N. Sahoo</a:t>
            </a: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Dept. of CSE, NIT Rourkela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4447075" cy="3233604"/>
          </a:xfrm>
        </p:spPr>
        <p:txBody>
          <a:bodyPr>
            <a:noAutofit/>
          </a:bodyPr>
          <a:lstStyle/>
          <a:p>
            <a:r>
              <a:rPr lang="en-US" altLang="en-US" sz="1900" dirty="0"/>
              <a:t>Solves the problems of linked allocation by bringing all the pointers (for a file’s blocks) together into one location called the </a:t>
            </a:r>
            <a:r>
              <a:rPr lang="en-US" altLang="en-US" sz="1900" i="1" u="sng" dirty="0"/>
              <a:t>index block</a:t>
            </a:r>
          </a:p>
          <a:p>
            <a:r>
              <a:rPr lang="en-US" altLang="en-US" sz="1900" dirty="0"/>
              <a:t>Each file has its own index </a:t>
            </a:r>
            <a:r>
              <a:rPr lang="en-US" altLang="en-US" sz="1900" dirty="0" smtClean="0"/>
              <a:t>block, which is an array of pointers to disk blocks</a:t>
            </a:r>
          </a:p>
          <a:p>
            <a:r>
              <a:rPr lang="en-US" altLang="en-US" sz="1900" dirty="0"/>
              <a:t>Each entry in the index block points to the corresponding block of the </a:t>
            </a:r>
            <a:r>
              <a:rPr lang="en-US" altLang="en-US" sz="1900" dirty="0" smtClean="0"/>
              <a:t>file</a:t>
            </a:r>
            <a:endParaRPr lang="en-US" alt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4751875" y="514099"/>
            <a:ext cx="4288459" cy="373992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810851"/>
            <a:ext cx="8507896" cy="193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8912" indent="-438912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80000"/>
              <a:buFont typeface="Wingdings 3" panose="05040102010807070707" pitchFamily="18" charset="2"/>
              <a:buChar char=""/>
              <a:defRPr sz="3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22300" indent="-347472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274320" algn="just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00" dirty="0" smtClean="0"/>
              <a:t>The directory contains the address of the index block</a:t>
            </a:r>
          </a:p>
          <a:p>
            <a:r>
              <a:rPr lang="en-US" altLang="en-US" sz="1900" b="1" dirty="0" smtClean="0"/>
              <a:t>Advantage</a:t>
            </a:r>
            <a:r>
              <a:rPr lang="en-US" altLang="en-US" sz="1900" dirty="0" smtClean="0"/>
              <a:t>: Supports direct access without suffering from external fragmentation</a:t>
            </a:r>
          </a:p>
          <a:p>
            <a:r>
              <a:rPr lang="en-US" altLang="en-US" sz="1900" b="1" dirty="0" smtClean="0"/>
              <a:t>Disadvantage</a:t>
            </a:r>
            <a:r>
              <a:rPr lang="en-US" altLang="en-US" sz="1900" dirty="0" smtClean="0"/>
              <a:t>: Pointer overhead is more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29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of the Index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Approach #1: Linked scheme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Several index blocks can be linked together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Approach #2: Multilevel index scheme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first-level index block points to a set of second-level index blocks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Approach #3: Combined scheme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in the UNIX file </a:t>
            </a:r>
            <a:r>
              <a:rPr lang="en-US" altLang="en-US" dirty="0" smtClean="0"/>
              <a:t>system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 specific set of pointers points directly to file blocks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Three special </a:t>
            </a:r>
            <a:r>
              <a:rPr lang="en-US" altLang="en-US" dirty="0" smtClean="0"/>
              <a:t>pointers</a:t>
            </a:r>
          </a:p>
          <a:p>
            <a:pPr lvl="2"/>
            <a:r>
              <a:rPr lang="en-US" altLang="en-US" sz="1800" dirty="0" smtClean="0"/>
              <a:t>1</a:t>
            </a:r>
            <a:r>
              <a:rPr lang="en-US" altLang="en-US" sz="1800" baseline="30000" dirty="0" smtClean="0"/>
              <a:t>st</a:t>
            </a:r>
            <a:r>
              <a:rPr lang="en-US" altLang="en-US" sz="1800" dirty="0" smtClean="0"/>
              <a:t> points </a:t>
            </a:r>
            <a:r>
              <a:rPr lang="en-US" altLang="en-US" sz="1800" dirty="0"/>
              <a:t>to a </a:t>
            </a:r>
            <a:r>
              <a:rPr lang="en-US" altLang="en-US" sz="1800" u="sng" dirty="0"/>
              <a:t>single</a:t>
            </a:r>
            <a:r>
              <a:rPr lang="en-US" altLang="en-US" sz="1800" dirty="0"/>
              <a:t> indirect block</a:t>
            </a:r>
            <a:r>
              <a:rPr lang="en-US" altLang="en-US" sz="1800" dirty="0" smtClean="0"/>
              <a:t>,</a:t>
            </a:r>
          </a:p>
          <a:p>
            <a:pPr lvl="2"/>
            <a:r>
              <a:rPr lang="en-US" altLang="en-US" sz="1800" dirty="0" smtClean="0"/>
              <a:t>2</a:t>
            </a:r>
            <a:r>
              <a:rPr lang="en-US" altLang="en-US" sz="1800" baseline="30000" dirty="0" smtClean="0"/>
              <a:t>nd</a:t>
            </a:r>
            <a:r>
              <a:rPr lang="en-US" altLang="en-US" sz="1800" dirty="0" smtClean="0"/>
              <a:t> points to a </a:t>
            </a:r>
            <a:r>
              <a:rPr lang="en-US" altLang="en-US" sz="1800" u="sng" dirty="0"/>
              <a:t>double</a:t>
            </a:r>
            <a:r>
              <a:rPr lang="en-US" altLang="en-US" sz="1800" dirty="0"/>
              <a:t> indirect block, </a:t>
            </a:r>
            <a:r>
              <a:rPr lang="en-US" altLang="en-US" sz="1800" dirty="0" smtClean="0"/>
              <a:t>and</a:t>
            </a:r>
          </a:p>
          <a:p>
            <a:pPr lvl="2"/>
            <a:r>
              <a:rPr lang="en-US" altLang="en-US" sz="1800" dirty="0" smtClean="0"/>
              <a:t>3</a:t>
            </a:r>
            <a:r>
              <a:rPr lang="en-US" altLang="en-US" sz="1800" baseline="30000" dirty="0" smtClean="0"/>
              <a:t>rd</a:t>
            </a:r>
            <a:r>
              <a:rPr lang="en-US" altLang="en-US" sz="1800" dirty="0" smtClean="0"/>
              <a:t> points to </a:t>
            </a:r>
            <a:r>
              <a:rPr lang="en-US" altLang="en-US" sz="1800" dirty="0"/>
              <a:t>a </a:t>
            </a:r>
            <a:r>
              <a:rPr lang="en-US" altLang="en-US" sz="1800" u="sng" dirty="0"/>
              <a:t>triple</a:t>
            </a:r>
            <a:r>
              <a:rPr lang="en-US" altLang="en-US" sz="1800" dirty="0"/>
              <a:t> indirect </a:t>
            </a:r>
            <a:r>
              <a:rPr lang="en-US" altLang="en-US" sz="1800" dirty="0" smtClean="0"/>
              <a:t>block</a:t>
            </a:r>
            <a:endParaRPr lang="en-US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of the Index </a:t>
            </a:r>
            <a:r>
              <a:rPr lang="en-US" dirty="0" smtClean="0"/>
              <a:t>Block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1" b="40299"/>
          <a:stretch/>
        </p:blipFill>
        <p:spPr>
          <a:xfrm>
            <a:off x="914400" y="1025245"/>
            <a:ext cx="6813687" cy="53311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8724" y="1025245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7E7A"/>
                </a:solidFill>
                <a:latin typeface="Cambria" panose="02040503050406030204" pitchFamily="18" charset="0"/>
              </a:rPr>
              <a:t>Combined scheme</a:t>
            </a:r>
            <a:endParaRPr lang="en-US" b="1" dirty="0">
              <a:solidFill>
                <a:srgbClr val="007E7A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Free-Space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Vector </a:t>
            </a:r>
            <a:r>
              <a:rPr lang="en-US" dirty="0" smtClean="0"/>
              <a:t>Approach</a:t>
            </a:r>
          </a:p>
          <a:p>
            <a:r>
              <a:rPr lang="en-US" dirty="0"/>
              <a:t>Linked List </a:t>
            </a:r>
            <a:r>
              <a:rPr lang="en-US" dirty="0" smtClean="0"/>
              <a:t>Approach</a:t>
            </a:r>
          </a:p>
          <a:p>
            <a:r>
              <a:rPr lang="en-US" altLang="en-US" dirty="0" smtClean="0"/>
              <a:t>Grouping</a:t>
            </a:r>
          </a:p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 Vector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Free-space blocks are tracked via a bit vector (where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#blocks)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+ Simple to implement</a:t>
            </a:r>
          </a:p>
          <a:p>
            <a:r>
              <a:rPr lang="en-US" sz="2000" dirty="0" smtClean="0"/>
              <a:t>+ Easy to find free blocks</a:t>
            </a:r>
          </a:p>
          <a:p>
            <a:r>
              <a:rPr lang="en-US" sz="2000" dirty="0" smtClean="0"/>
              <a:t>- 40GB disk with 1KB block requires 5MB of bit-vector</a:t>
            </a:r>
          </a:p>
          <a:p>
            <a:r>
              <a:rPr lang="en-US" sz="2000" dirty="0" smtClean="0"/>
              <a:t>- why to store the information about allocated blocks!!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NIT Rourkela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Dr. Manmath N. Sahoo (CS)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>
                <a:latin typeface="Cambria" panose="02040503050406030204" pitchFamily="18" charset="0"/>
              </a:rPr>
              <a:t>14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71788" y="2149031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00400" y="2149031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29013" y="2149031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57625" y="2149031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186238" y="2149031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14850" y="2149031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76800" y="2149031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mbria" panose="02040503050406030204" pitchFamily="18" charset="0"/>
              </a:rPr>
              <a:t>…</a:t>
            </a:r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096000" y="2149031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895600" y="17394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200400" y="17394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657600" y="17394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994400" y="1739456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n-1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619838" y="3001797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ambria" panose="02040503050406030204" pitchFamily="18" charset="0"/>
              </a:rPr>
              <a:t>bit[</a:t>
            </a:r>
            <a:r>
              <a:rPr lang="en-US" altLang="en-US" i="1">
                <a:latin typeface="Cambria" panose="02040503050406030204" pitchFamily="18" charset="0"/>
              </a:rPr>
              <a:t>i</a:t>
            </a:r>
            <a:r>
              <a:rPr lang="en-US" altLang="en-US">
                <a:latin typeface="Cambria" panose="02040503050406030204" pitchFamily="18" charset="0"/>
              </a:rPr>
              <a:t>] =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 rot="16200000">
            <a:off x="3000375" y="3006281"/>
            <a:ext cx="94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Cambria" panose="02040503050406030204" pitchFamily="18" charset="0"/>
                <a:sym typeface="MT Extra" panose="05050102010205020202" pitchFamily="18" charset="2"/>
              </a:rPr>
              <a:t></a:t>
            </a:r>
            <a:endParaRPr lang="en-US" altLang="en-US" sz="5400">
              <a:latin typeface="Cambria" panose="02040503050406030204" pitchFamily="18" charset="0"/>
              <a:sym typeface="Monotype Sorts" pitchFamily="2" charset="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733800" y="2803573"/>
            <a:ext cx="244284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Cambria" panose="02040503050406030204" pitchFamily="18" charset="0"/>
              </a:rPr>
              <a:t>0  </a:t>
            </a:r>
            <a:r>
              <a:rPr lang="en-US" altLang="en-US" dirty="0">
                <a:latin typeface="Cambria" panose="02040503050406030204" pitchFamily="18" charset="0"/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latin typeface="Cambria" panose="02040503050406030204" pitchFamily="18" charset="0"/>
                <a:sym typeface="Symbol" panose="05050102010706020507" pitchFamily="18" charset="2"/>
              </a:rPr>
              <a:t> block[</a:t>
            </a:r>
            <a:r>
              <a:rPr lang="en-US" altLang="en-US" i="1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Cambria" panose="02040503050406030204" pitchFamily="18" charset="0"/>
                <a:sym typeface="Symbol" panose="05050102010706020507" pitchFamily="18" charset="2"/>
              </a:rPr>
              <a:t>] allocated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ambria" panose="02040503050406030204" pitchFamily="18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latin typeface="Cambria" panose="02040503050406030204" pitchFamily="18" charset="0"/>
                <a:sym typeface="Symbol" panose="05050102010706020507" pitchFamily="18" charset="2"/>
              </a:rPr>
              <a:t>  </a:t>
            </a:r>
            <a:r>
              <a:rPr lang="en-US" altLang="en-US" dirty="0">
                <a:latin typeface="Cambria" panose="02040503050406030204" pitchFamily="18" charset="0"/>
                <a:sym typeface="Symbol" panose="05050102010706020507" pitchFamily="18" charset="2"/>
              </a:rPr>
              <a:t>block[</a:t>
            </a:r>
            <a:r>
              <a:rPr lang="en-US" altLang="en-US" i="1" dirty="0" err="1">
                <a:latin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Cambria" panose="02040503050406030204" pitchFamily="18" charset="0"/>
                <a:sym typeface="Symbol" panose="05050102010706020507" pitchFamily="18" charset="2"/>
              </a:rPr>
              <a:t>] free</a:t>
            </a:r>
          </a:p>
        </p:txBody>
      </p:sp>
    </p:spTree>
    <p:extLst>
      <p:ext uri="{BB962C8B-B14F-4D97-AF65-F5344CB8AC3E}">
        <p14:creationId xmlns:p14="http://schemas.microsoft.com/office/powerpoint/2010/main" val="28396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</a:t>
            </a:r>
            <a:r>
              <a:rPr lang="en-US" dirty="0" smtClean="0"/>
              <a:t>List (free list)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353933" y="1020763"/>
            <a:ext cx="4409147" cy="515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7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Grouping (modification of free </a:t>
            </a:r>
            <a:r>
              <a:rPr lang="en-US" altLang="en-US" dirty="0" smtClean="0"/>
              <a:t>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1312863" algn="l"/>
              </a:tabLst>
            </a:pPr>
            <a:r>
              <a:rPr lang="en-US" altLang="en-US" sz="2800" dirty="0" smtClean="0"/>
              <a:t>First free block stores </a:t>
            </a:r>
            <a:r>
              <a:rPr lang="en-US" altLang="en-US" sz="2800" dirty="0"/>
              <a:t>the addresses of </a:t>
            </a:r>
            <a:r>
              <a:rPr lang="en-US" altLang="en-US" sz="2800" dirty="0" smtClean="0"/>
              <a:t>next </a:t>
            </a:r>
            <a:r>
              <a:rPr lang="en-US" altLang="en-US" sz="2800" b="1" i="1" dirty="0" smtClean="0">
                <a:latin typeface="Courier New" panose="02070309020205020404" pitchFamily="49" charset="0"/>
              </a:rPr>
              <a:t>n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free </a:t>
            </a:r>
            <a:endParaRPr lang="en-US" altLang="en-US" sz="2800" dirty="0" smtClean="0"/>
          </a:p>
          <a:p>
            <a:pPr>
              <a:lnSpc>
                <a:spcPct val="80000"/>
              </a:lnSpc>
              <a:tabLst>
                <a:tab pos="1312863" algn="l"/>
              </a:tabLst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first </a:t>
            </a:r>
            <a:r>
              <a:rPr lang="en-US" altLang="en-US" sz="2800" b="1" i="1" dirty="0" smtClean="0">
                <a:latin typeface="Courier New" panose="02070309020205020404" pitchFamily="49" charset="0"/>
              </a:rPr>
              <a:t>n–1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of these blocks are actually free</a:t>
            </a:r>
          </a:p>
          <a:p>
            <a:pPr>
              <a:lnSpc>
                <a:spcPct val="80000"/>
              </a:lnSpc>
              <a:tabLst>
                <a:tab pos="1312863" algn="l"/>
              </a:tabLst>
            </a:pPr>
            <a:r>
              <a:rPr lang="en-US" altLang="en-US" sz="2800" dirty="0"/>
              <a:t>The last block contains the addresses of another </a:t>
            </a:r>
            <a:r>
              <a:rPr lang="en-US" altLang="en-US" sz="2800" b="1" i="1" dirty="0">
                <a:latin typeface="Courier New" panose="02070309020205020404" pitchFamily="49" charset="0"/>
              </a:rPr>
              <a:t>n</a:t>
            </a:r>
            <a:r>
              <a:rPr lang="en-US" altLang="en-US" sz="2800" dirty="0"/>
              <a:t> free blocks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5167086" cy="5156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1312863" algn="l"/>
              </a:tabLst>
            </a:pPr>
            <a:r>
              <a:rPr lang="en-US" altLang="en-US" sz="2000" dirty="0">
                <a:ea typeface="Cambria" panose="02040503050406030204" pitchFamily="18" charset="0"/>
              </a:rPr>
              <a:t>Take advantage of the fact that several contiguous blocks may be allocated or freed simultaneously</a:t>
            </a:r>
          </a:p>
          <a:p>
            <a:pPr>
              <a:lnSpc>
                <a:spcPct val="100000"/>
              </a:lnSpc>
              <a:tabLst>
                <a:tab pos="1312863" algn="l"/>
              </a:tabLst>
            </a:pPr>
            <a:r>
              <a:rPr lang="en-US" sz="2000" dirty="0" smtClean="0">
                <a:ea typeface="Cambria" panose="02040503050406030204" pitchFamily="18" charset="0"/>
              </a:rPr>
              <a:t>No. of entries in the free space table is the number of free holes</a:t>
            </a:r>
          </a:p>
          <a:p>
            <a:pPr>
              <a:lnSpc>
                <a:spcPct val="100000"/>
              </a:lnSpc>
              <a:tabLst>
                <a:tab pos="1312863" algn="l"/>
              </a:tabLst>
            </a:pPr>
            <a:r>
              <a:rPr lang="en-US" altLang="en-US" sz="2000" dirty="0">
                <a:ea typeface="Cambria" panose="02040503050406030204" pitchFamily="18" charset="0"/>
              </a:rPr>
              <a:t>Keep the address of the first free block and the number </a:t>
            </a:r>
            <a:r>
              <a:rPr lang="en-US" altLang="en-US" sz="2000" b="1" i="1" dirty="0">
                <a:ea typeface="Cambria" panose="02040503050406030204" pitchFamily="18" charset="0"/>
              </a:rPr>
              <a:t>n</a:t>
            </a:r>
            <a:r>
              <a:rPr lang="en-US" altLang="en-US" sz="2000" dirty="0">
                <a:ea typeface="Cambria" panose="02040503050406030204" pitchFamily="18" charset="0"/>
              </a:rPr>
              <a:t> of free contiguous blocks that follow the first block</a:t>
            </a:r>
          </a:p>
          <a:p>
            <a:pPr>
              <a:lnSpc>
                <a:spcPct val="80000"/>
              </a:lnSpc>
              <a:tabLst>
                <a:tab pos="1312863" algn="l"/>
              </a:tabLst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54840" b="887"/>
          <a:stretch/>
        </p:blipFill>
        <p:spPr bwMode="auto">
          <a:xfrm>
            <a:off x="6000314" y="695441"/>
            <a:ext cx="2448379" cy="56609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9470"/>
              </p:ext>
            </p:extLst>
          </p:nvPr>
        </p:nvGraphicFramePr>
        <p:xfrm>
          <a:off x="893536" y="4069557"/>
          <a:ext cx="3896178" cy="1941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8089">
                  <a:extLst>
                    <a:ext uri="{9D8B030D-6E8A-4147-A177-3AD203B41FA5}">
                      <a16:colId xmlns:a16="http://schemas.microsoft.com/office/drawing/2014/main" val="925270734"/>
                    </a:ext>
                  </a:extLst>
                </a:gridCol>
                <a:gridCol w="1948089">
                  <a:extLst>
                    <a:ext uri="{9D8B030D-6E8A-4147-A177-3AD203B41FA5}">
                      <a16:colId xmlns:a16="http://schemas.microsoft.com/office/drawing/2014/main" val="2451708744"/>
                    </a:ext>
                  </a:extLst>
                </a:gridCol>
              </a:tblGrid>
              <a:tr h="5765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Strat block of free hole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Size</a:t>
                      </a:r>
                      <a:r>
                        <a:rPr lang="en-US" sz="1600" baseline="0" dirty="0" smtClean="0"/>
                        <a:t> of free hole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80651"/>
                  </a:ext>
                </a:extLst>
              </a:tr>
              <a:tr h="340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3163"/>
                  </a:ext>
                </a:extLst>
              </a:tr>
              <a:tr h="340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49382"/>
                  </a:ext>
                </a:extLst>
              </a:tr>
              <a:tr h="340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58258"/>
                  </a:ext>
                </a:extLst>
              </a:tr>
              <a:tr h="3406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1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Allocation methods address the problem of allocating space to files so that disk space is utilized effectively and files can be accessed quickly</a:t>
            </a:r>
          </a:p>
          <a:p>
            <a:r>
              <a:rPr lang="en-US" altLang="en-US" dirty="0"/>
              <a:t>Three methods exist for allocating disk space</a:t>
            </a:r>
          </a:p>
          <a:p>
            <a:pPr lvl="1"/>
            <a:r>
              <a:rPr lang="en-US" altLang="en-US" b="1" dirty="0"/>
              <a:t>Contiguous allocation</a:t>
            </a:r>
          </a:p>
          <a:p>
            <a:pPr lvl="1"/>
            <a:r>
              <a:rPr lang="en-US" altLang="en-US" b="1" dirty="0"/>
              <a:t>Linked allocation</a:t>
            </a:r>
          </a:p>
          <a:p>
            <a:pPr lvl="1"/>
            <a:r>
              <a:rPr lang="en-US" altLang="en-US" b="1" dirty="0"/>
              <a:t>Indexed allocation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3928"/>
            <a:ext cx="8507896" cy="515654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Requires that each file occupy a set of contiguous blocks on the </a:t>
            </a:r>
            <a:r>
              <a:rPr lang="en-US" altLang="en-US" sz="2400" dirty="0" smtClean="0"/>
              <a:t>disk</a:t>
            </a:r>
          </a:p>
          <a:p>
            <a:r>
              <a:rPr lang="en-US" sz="2400" dirty="0"/>
              <a:t>Accessing a file is easy</a:t>
            </a:r>
          </a:p>
          <a:p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3961625" y="1472272"/>
            <a:ext cx="4789980" cy="47943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6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Allocation: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7" y="1020418"/>
            <a:ext cx="5499129" cy="5156546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Internal </a:t>
            </a:r>
            <a:r>
              <a:rPr lang="en-US" sz="2000" dirty="0"/>
              <a:t>fragmentation</a:t>
            </a:r>
          </a:p>
          <a:p>
            <a:r>
              <a:rPr lang="en-US" sz="2000" dirty="0"/>
              <a:t>External fragmentation</a:t>
            </a:r>
          </a:p>
          <a:p>
            <a:pPr lvl="1"/>
            <a:r>
              <a:rPr lang="en-US" sz="1800" dirty="0"/>
              <a:t>Need for compaction, which is time consuming</a:t>
            </a:r>
          </a:p>
          <a:p>
            <a:r>
              <a:rPr lang="en-US" sz="2000" dirty="0" smtClean="0"/>
              <a:t>Finding </a:t>
            </a:r>
            <a:r>
              <a:rPr lang="en-US" sz="2000" dirty="0"/>
              <a:t>space for a new file (first fit, best fit, etc.)</a:t>
            </a:r>
          </a:p>
          <a:p>
            <a:r>
              <a:rPr lang="en-US" sz="2000" dirty="0" smtClean="0"/>
              <a:t>Determining </a:t>
            </a:r>
            <a:r>
              <a:rPr lang="en-US" sz="2000" dirty="0"/>
              <a:t>space for a file, especially if it needs </a:t>
            </a:r>
            <a:r>
              <a:rPr lang="en-US" sz="2400" dirty="0"/>
              <a:t>to </a:t>
            </a:r>
            <a:r>
              <a:rPr lang="en-US" sz="2400" dirty="0" smtClean="0"/>
              <a:t>grow</a:t>
            </a:r>
          </a:p>
          <a:p>
            <a:pPr lvl="1"/>
            <a:r>
              <a:rPr lang="en-US" sz="1800" dirty="0" smtClean="0"/>
              <a:t>Allocating too little space – if file grows then copy it to a larger free hole – time?</a:t>
            </a:r>
          </a:p>
          <a:p>
            <a:pPr lvl="1"/>
            <a:r>
              <a:rPr lang="en-US" sz="1800" dirty="0" smtClean="0"/>
              <a:t>Allocating too much space – if the file doesn’t grow – large number of smaller holes</a:t>
            </a:r>
          </a:p>
          <a:p>
            <a:pPr lvl="1"/>
            <a:r>
              <a:rPr lang="en-US" sz="1800" dirty="0" smtClean="0"/>
              <a:t>Even if we know the size of the file prior to the allocation, pre-allocation may be inefficient – file may grow very slowly over a long period of time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5598694" y="907290"/>
            <a:ext cx="3529263" cy="35325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2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3935"/>
            <a:ext cx="8507896" cy="51565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Solves problems </a:t>
            </a:r>
            <a:r>
              <a:rPr lang="en-US" altLang="en-US" sz="2000" dirty="0"/>
              <a:t>of contiguous </a:t>
            </a:r>
            <a:r>
              <a:rPr lang="en-US" altLang="en-US" sz="2000" dirty="0" smtClean="0"/>
              <a:t>allocation except internal fragmentation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Each file is a linked list of disk blocks: blocks may be scattered anywhere on the disk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directory contains a pointer to the first and last blocks of a file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4635290" y="2226364"/>
            <a:ext cx="4016375" cy="41772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5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4330490" cy="5156546"/>
          </a:xfrm>
        </p:spPr>
        <p:txBody>
          <a:bodyPr>
            <a:normAutofit/>
          </a:bodyPr>
          <a:lstStyle/>
          <a:p>
            <a:r>
              <a:rPr lang="en-US" sz="2000" b="1" dirty="0"/>
              <a:t>Creating</a:t>
            </a:r>
            <a:r>
              <a:rPr lang="en-US" sz="2000" dirty="0"/>
              <a:t> a new file requires only creation of a new entry in the directory</a:t>
            </a:r>
          </a:p>
          <a:p>
            <a:r>
              <a:rPr lang="en-US" sz="2000" b="1" dirty="0"/>
              <a:t>Writing</a:t>
            </a:r>
            <a:r>
              <a:rPr lang="en-US" sz="2000" dirty="0"/>
              <a:t> to a file causes the free-space management system to find a free block</a:t>
            </a:r>
          </a:p>
          <a:p>
            <a:pPr lvl="1"/>
            <a:r>
              <a:rPr lang="en-US" sz="1600" dirty="0"/>
              <a:t>This new block is written to and is linked to the end of the file</a:t>
            </a:r>
          </a:p>
          <a:p>
            <a:r>
              <a:rPr lang="en-US" sz="2000" b="1" dirty="0"/>
              <a:t>Reading</a:t>
            </a:r>
            <a:r>
              <a:rPr lang="en-US" sz="2000" dirty="0"/>
              <a:t> from a file requires only reading blocks by following the pointers from block to block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5127625" y="1215711"/>
            <a:ext cx="4016375" cy="41772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4684295" cy="515654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is no external fragmentation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Any free blocks on the free list can be used to satisfy a request for disk space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size of a file need not be declared when the file is created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file can continue to grow as long as free blocks are available</a:t>
            </a:r>
          </a:p>
          <a:p>
            <a:pPr lvl="2"/>
            <a:r>
              <a:rPr lang="en-US" altLang="en-US" dirty="0"/>
              <a:t>It is never necessary </a:t>
            </a:r>
            <a:r>
              <a:rPr lang="en-US" altLang="en-US" dirty="0" smtClean="0"/>
              <a:t>to go for compaction</a:t>
            </a:r>
            <a:endParaRPr lang="en-US" altLang="en-US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5047415" y="1215711"/>
            <a:ext cx="4016375" cy="41772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7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4604084" cy="515654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only be used effectively for </a:t>
            </a:r>
            <a:r>
              <a:rPr lang="en-US" altLang="en-US" sz="2000" u="sng" dirty="0"/>
              <a:t>sequential access</a:t>
            </a:r>
            <a:r>
              <a:rPr lang="en-US" altLang="en-US" sz="2000" dirty="0"/>
              <a:t> of files</a:t>
            </a:r>
          </a:p>
          <a:p>
            <a:pPr lvl="2"/>
            <a:r>
              <a:rPr lang="en-US" altLang="en-US" dirty="0" smtClean="0"/>
              <a:t>It </a:t>
            </a:r>
            <a:r>
              <a:rPr lang="en-US" altLang="en-US" dirty="0"/>
              <a:t>is inefficient to support </a:t>
            </a:r>
            <a:r>
              <a:rPr lang="en-US" altLang="en-US" u="sng" dirty="0"/>
              <a:t>direct access</a:t>
            </a:r>
            <a:r>
              <a:rPr lang="en-US" altLang="en-US" dirty="0"/>
              <a:t> capability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Disk space is required to store the block pointers</a:t>
            </a:r>
          </a:p>
          <a:p>
            <a:pPr lvl="2"/>
            <a:r>
              <a:rPr lang="en-US" altLang="en-US" dirty="0"/>
              <a:t>One solution is the clustering of a certain constant number of blocks (e.g., </a:t>
            </a:r>
            <a:r>
              <a:rPr lang="en-US" altLang="en-US" dirty="0" smtClean="0"/>
              <a:t>4)</a:t>
            </a:r>
          </a:p>
          <a:p>
            <a:pPr lvl="2"/>
            <a:r>
              <a:rPr lang="en-US" altLang="en-US" sz="1800" dirty="0" smtClean="0"/>
              <a:t>Relies </a:t>
            </a:r>
            <a:r>
              <a:rPr lang="en-US" altLang="en-US" sz="1800" dirty="0"/>
              <a:t>on the integrity of the links – an error might result in a pointer value becoming corrupt and then pointing into the free-space list or to the blocks of another </a:t>
            </a:r>
            <a:r>
              <a:rPr lang="en-US" altLang="en-US" sz="1800" dirty="0" smtClean="0"/>
              <a:t>file</a:t>
            </a:r>
            <a:endParaRPr lang="en-US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5047415" y="1215711"/>
            <a:ext cx="4016375" cy="417728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Variant of Linked </a:t>
            </a:r>
            <a:r>
              <a:rPr lang="en-US" sz="3200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0418"/>
            <a:ext cx="4741752" cy="5156546"/>
          </a:xfrm>
        </p:spPr>
        <p:txBody>
          <a:bodyPr/>
          <a:lstStyle/>
          <a:p>
            <a:r>
              <a:rPr lang="en-US" sz="2800" dirty="0" smtClean="0"/>
              <a:t>File Allocation Table (FAT)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FAT has one entry for each </a:t>
            </a:r>
            <a:r>
              <a:rPr lang="en-US" altLang="en-US" sz="1800" u="sng" dirty="0"/>
              <a:t>disk block</a:t>
            </a:r>
            <a:r>
              <a:rPr lang="en-US" altLang="en-US" sz="1800" dirty="0"/>
              <a:t> and is </a:t>
            </a:r>
            <a:r>
              <a:rPr lang="en-US" altLang="en-US" sz="1800" u="sng" dirty="0"/>
              <a:t>indexed</a:t>
            </a:r>
            <a:r>
              <a:rPr lang="en-US" altLang="en-US" sz="1800" dirty="0"/>
              <a:t> by block number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directory entry</a:t>
            </a:r>
            <a:r>
              <a:rPr lang="en-US" altLang="en-US" sz="1800" dirty="0"/>
              <a:t> contains the block number of the first block of the file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table entry</a:t>
            </a:r>
            <a:r>
              <a:rPr lang="en-US" altLang="en-US" sz="1800" dirty="0"/>
              <a:t> indexed by the block number contains the block number of the next block in the file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last block</a:t>
            </a:r>
            <a:r>
              <a:rPr lang="en-US" altLang="en-US" sz="1800" dirty="0"/>
              <a:t> contains a special end-of-file value as the table entry</a:t>
            </a:r>
          </a:p>
          <a:p>
            <a:pPr lvl="1">
              <a:lnSpc>
                <a:spcPct val="90000"/>
              </a:lnSpc>
            </a:pPr>
            <a:r>
              <a:rPr lang="en-US" altLang="en-US" sz="1800" u="sng" dirty="0"/>
              <a:t>Unused</a:t>
            </a:r>
            <a:r>
              <a:rPr lang="en-US" altLang="en-US" sz="1800" dirty="0"/>
              <a:t> blocks are indicated by a zero table value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 </a:t>
            </a:r>
            <a:r>
              <a:rPr lang="en-US" altLang="en-US" sz="1800" u="sng" dirty="0"/>
              <a:t>allocate</a:t>
            </a:r>
            <a:r>
              <a:rPr lang="en-US" altLang="en-US" sz="1800" dirty="0"/>
              <a:t> a new block to a file</a:t>
            </a:r>
          </a:p>
          <a:p>
            <a:pPr lvl="2"/>
            <a:r>
              <a:rPr lang="en-US" altLang="en-US" sz="1800" dirty="0"/>
              <a:t>Find the first zero-valued table entry </a:t>
            </a:r>
          </a:p>
          <a:p>
            <a:pPr lvl="2"/>
            <a:r>
              <a:rPr lang="en-US" altLang="en-US" sz="1800" dirty="0"/>
              <a:t>Replace the previous end-of-file value with the </a:t>
            </a:r>
            <a:r>
              <a:rPr lang="en-US" altLang="en-US" sz="1800" dirty="0" smtClean="0"/>
              <a:t>block no. of </a:t>
            </a:r>
            <a:r>
              <a:rPr lang="en-US" altLang="en-US" sz="1800" dirty="0"/>
              <a:t>the new block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0D5-ED93-4F88-B366-C84672642631}" type="slidenum">
              <a:rPr lang="en-US" smtClean="0"/>
              <a:t>9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4900" t="13045" r="25013" b="8384"/>
          <a:stretch/>
        </p:blipFill>
        <p:spPr>
          <a:xfrm>
            <a:off x="4956329" y="1194589"/>
            <a:ext cx="4158575" cy="36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357D844A-63E4-4061-A98B-7E7CE5B000F5}" vid="{D3EEA930-75F0-407F-B8BB-73B3BBAFDE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manmath</Template>
  <TotalTime>5580</TotalTime>
  <Words>1090</Words>
  <Application>Microsoft Office PowerPoint</Application>
  <PresentationFormat>On-screen Show (4:3)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Courier New</vt:lpstr>
      <vt:lpstr>Monotype Sorts</vt:lpstr>
      <vt:lpstr>MT Extra</vt:lpstr>
      <vt:lpstr>Symbol</vt:lpstr>
      <vt:lpstr>Wingdings</vt:lpstr>
      <vt:lpstr>Wingdings 3</vt:lpstr>
      <vt:lpstr>manmath</vt:lpstr>
      <vt:lpstr>Secondary Storage Management</vt:lpstr>
      <vt:lpstr>Allocation Methods</vt:lpstr>
      <vt:lpstr>Contiguous Allocation</vt:lpstr>
      <vt:lpstr>Contiguous Allocation: Issues</vt:lpstr>
      <vt:lpstr>Linked Allocation</vt:lpstr>
      <vt:lpstr>Linked Allocation</vt:lpstr>
      <vt:lpstr>Linked Allocation</vt:lpstr>
      <vt:lpstr>Linked Allocation</vt:lpstr>
      <vt:lpstr>Variant of Linked Allocation</vt:lpstr>
      <vt:lpstr>Indexed Allocation</vt:lpstr>
      <vt:lpstr>Sizing of the Index Block</vt:lpstr>
      <vt:lpstr>Sizing of the Index Block</vt:lpstr>
      <vt:lpstr>Free-Space Management</vt:lpstr>
      <vt:lpstr>Bit Vector Approach</vt:lpstr>
      <vt:lpstr>Linked List (free list) Approach</vt:lpstr>
      <vt:lpstr>Grouping (modification of free list)</vt:lpstr>
      <vt:lpstr>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Synchronization</dc:title>
  <dc:creator>Manmath</dc:creator>
  <cp:lastModifiedBy>Manmath</cp:lastModifiedBy>
  <cp:revision>563</cp:revision>
  <dcterms:created xsi:type="dcterms:W3CDTF">2015-08-20T21:37:04Z</dcterms:created>
  <dcterms:modified xsi:type="dcterms:W3CDTF">2020-11-11T13:41:42Z</dcterms:modified>
</cp:coreProperties>
</file>