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33"/>
  </p:notesMasterIdLst>
  <p:sldIdLst>
    <p:sldId id="301" r:id="rId2"/>
    <p:sldId id="300" r:id="rId3"/>
    <p:sldId id="299" r:id="rId4"/>
    <p:sldId id="288" r:id="rId5"/>
    <p:sldId id="289" r:id="rId6"/>
    <p:sldId id="290" r:id="rId7"/>
    <p:sldId id="291" r:id="rId8"/>
    <p:sldId id="292" r:id="rId9"/>
    <p:sldId id="293" r:id="rId10"/>
    <p:sldId id="296" r:id="rId11"/>
    <p:sldId id="295" r:id="rId12"/>
    <p:sldId id="302" r:id="rId13"/>
    <p:sldId id="297" r:id="rId14"/>
    <p:sldId id="303" r:id="rId15"/>
    <p:sldId id="304" r:id="rId16"/>
    <p:sldId id="305" r:id="rId17"/>
    <p:sldId id="306" r:id="rId18"/>
    <p:sldId id="307" r:id="rId19"/>
    <p:sldId id="310" r:id="rId20"/>
    <p:sldId id="311" r:id="rId21"/>
    <p:sldId id="312" r:id="rId22"/>
    <p:sldId id="313" r:id="rId23"/>
    <p:sldId id="316" r:id="rId24"/>
    <p:sldId id="319" r:id="rId25"/>
    <p:sldId id="317" r:id="rId26"/>
    <p:sldId id="314" r:id="rId27"/>
    <p:sldId id="315" r:id="rId28"/>
    <p:sldId id="318" r:id="rId29"/>
    <p:sldId id="320" r:id="rId30"/>
    <p:sldId id="321" r:id="rId31"/>
    <p:sldId id="322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459" autoAdjust="0"/>
  </p:normalViewPr>
  <p:slideViewPr>
    <p:cSldViewPr snapToGrid="0">
      <p:cViewPr varScale="1">
        <p:scale>
          <a:sx n="84" d="100"/>
          <a:sy n="84" d="100"/>
        </p:scale>
        <p:origin x="-89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07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FBFB-BD18-436C-B565-E2A2316E650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4D50-FC27-4E41-8206-17CAC6A6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Kernel</a:t>
            </a:r>
            <a:r>
              <a:rPr lang="en-US" baseline="0" dirty="0" smtClean="0"/>
              <a:t> directly communicates with the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IOCS facilitates I/O from the I/O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Memory Manager manages main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File Manager manages secondary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Resource Manager manages the allocation of resources to different processes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STS allots CPU to different processes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LTS creates processes and loads them to main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Shell is the interface (similar to command prompt in Windows)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D1282E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2438400" y="2743200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Dr. Manmath Narayan Sahoo</a:t>
            </a:r>
          </a:p>
          <a:p>
            <a:pPr algn="r">
              <a:spcBef>
                <a:spcPts val="0"/>
              </a:spcBef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Department of Computer Science &amp; Engineering</a:t>
            </a:r>
          </a:p>
          <a:p>
            <a:pPr algn="r">
              <a:spcBef>
                <a:spcPts val="0"/>
              </a:spcBef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National Institute of Technology Rourkela</a:t>
            </a:r>
          </a:p>
          <a:p>
            <a:pPr algn="r">
              <a:spcBef>
                <a:spcPts val="0"/>
              </a:spcBef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Odisha – 769008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685800" y="4514850"/>
            <a:ext cx="8001000" cy="571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</a:rPr>
              <a:t>Disclaimer – This slide is prepared taking content from various books and online resources. The presenter doesn’t own the content. The inherited content is used for educational purpose only.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001-A23E-452E-BE72-6014DEB07BDF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F86C-CE66-4736-A1D6-89B37424F074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85800"/>
          </a:xfrm>
        </p:spPr>
        <p:txBody>
          <a:bodyPr anchor="b" anchorCtr="0">
            <a:normAutofit/>
          </a:bodyPr>
          <a:lstStyle>
            <a:lvl1pPr algn="l">
              <a:defRPr sz="3200" b="0">
                <a:solidFill>
                  <a:srgbClr val="D1282E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8229600" cy="3927873"/>
          </a:xfrm>
        </p:spPr>
        <p:txBody>
          <a:bodyPr>
            <a:normAutofit/>
          </a:bodyPr>
          <a:lstStyle>
            <a:lvl1pPr algn="just">
              <a:defRPr sz="2600">
                <a:latin typeface="Times New Roman" pitchFamily="18" charset="0"/>
                <a:cs typeface="Times New Roman" pitchFamily="18" charset="0"/>
              </a:defRPr>
            </a:lvl1pPr>
            <a:lvl2pPr algn="just">
              <a:defRPr sz="2200">
                <a:latin typeface="Times New Roman" pitchFamily="18" charset="0"/>
                <a:cs typeface="Times New Roman" pitchFamily="18" charset="0"/>
              </a:defRPr>
            </a:lvl2pPr>
            <a:lvl3pPr algn="just">
              <a:defRPr sz="2000">
                <a:latin typeface="Times New Roman" pitchFamily="18" charset="0"/>
                <a:cs typeface="Times New Roman" pitchFamily="18" charset="0"/>
              </a:defRPr>
            </a:lvl3pPr>
            <a:lvl4pPr algn="just">
              <a:defRPr sz="1800">
                <a:latin typeface="Times New Roman" pitchFamily="18" charset="0"/>
                <a:cs typeface="Times New Roman" pitchFamily="18" charset="0"/>
              </a:defRPr>
            </a:lvl4pPr>
            <a:lvl5pPr algn="just">
              <a:defRPr sz="1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855370"/>
            <a:ext cx="2133600" cy="273844"/>
          </a:xfrm>
        </p:spPr>
        <p:txBody>
          <a:bodyPr anchor="b" anchorCtr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55C0267-B28B-49D5-9471-3F567A050476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4855370"/>
            <a:ext cx="2895600" cy="273844"/>
          </a:xfrm>
        </p:spPr>
        <p:txBody>
          <a:bodyPr anchor="b" anchorCtr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4855370"/>
            <a:ext cx="2133600" cy="273844"/>
          </a:xfrm>
        </p:spPr>
        <p:txBody>
          <a:bodyPr anchor="b" anchorCtr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66750"/>
            <a:ext cx="8229600" cy="0"/>
          </a:xfrm>
          <a:prstGeom prst="line">
            <a:avLst/>
          </a:prstGeom>
          <a:ln w="9525" cmpd="sng">
            <a:solidFill>
              <a:srgbClr val="D12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247B-1F79-4AE6-90EC-8CE9933E31CC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CC820FD-D7C3-407B-9417-FAE4055F3E6D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AB0-6DF4-4912-B840-9F3C7990E366}" type="datetime1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1282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A9F2-7B53-4ACE-A9FD-29B496559E03}" type="datetime1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E6F4-9DF6-4225-A9F9-8D0C2A3F59D7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F3F7-CEE9-40CC-9171-9373BE9C8B34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4A50-8A8C-442E-BEAF-930858B8F8DE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79E8-40D3-47C2-BAAA-8770A7967402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6855"/>
            <a:ext cx="7772400" cy="211348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Operating Systems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2200" dirty="0" smtClean="0"/>
              <a:t>What </a:t>
            </a:r>
            <a:r>
              <a:rPr lang="en-US" sz="2200" dirty="0"/>
              <a:t>is </a:t>
            </a:r>
            <a:r>
              <a:rPr lang="en-US" sz="2200" dirty="0" smtClean="0"/>
              <a:t>an Operating </a:t>
            </a:r>
            <a:r>
              <a:rPr lang="en-US" sz="2200" dirty="0"/>
              <a:t>System?</a:t>
            </a:r>
            <a:br>
              <a:rPr lang="en-US" sz="2200" dirty="0"/>
            </a:br>
            <a:r>
              <a:rPr lang="en-US" sz="2200" dirty="0" smtClean="0"/>
              <a:t>  Functions </a:t>
            </a:r>
            <a:r>
              <a:rPr lang="en-US" sz="2200" dirty="0"/>
              <a:t>of Operating System</a:t>
            </a:r>
            <a:br>
              <a:rPr lang="en-US" sz="2200" dirty="0"/>
            </a:br>
            <a:r>
              <a:rPr lang="en-US" sz="2200" dirty="0" smtClean="0"/>
              <a:t>  Layers </a:t>
            </a:r>
            <a:r>
              <a:rPr lang="en-US" sz="2200" dirty="0"/>
              <a:t>of Operating System</a:t>
            </a:r>
            <a:br>
              <a:rPr lang="en-US" sz="2200" dirty="0"/>
            </a:br>
            <a:r>
              <a:rPr lang="en-US" sz="2200" dirty="0" smtClean="0"/>
              <a:t>  Types </a:t>
            </a:r>
            <a:r>
              <a:rPr lang="en-US" sz="2200" dirty="0"/>
              <a:t>of Operating System</a:t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Layered 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573673"/>
              </p:ext>
            </p:extLst>
          </p:nvPr>
        </p:nvGraphicFramePr>
        <p:xfrm>
          <a:off x="1268139" y="1268017"/>
          <a:ext cx="6607722" cy="3272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7722"/>
              </a:tblGrid>
              <a:tr h="3636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Shell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T="34290" marB="34290" anchor="ctr"/>
                </a:tc>
              </a:tr>
              <a:tr h="3636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Long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Term Scheduler (LTS)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T="34290" marB="34290" anchor="ctr"/>
                </a:tc>
              </a:tr>
              <a:tr h="3636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Short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Term Scheduler (STS)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T="34290" marB="34290" anchor="ctr"/>
                </a:tc>
              </a:tr>
              <a:tr h="3636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Resource Manager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T="34290" marB="34290" anchor="ctr"/>
                </a:tc>
              </a:tr>
              <a:tr h="3636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File Manager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T="34290" marB="34290" anchor="ctr"/>
                </a:tc>
              </a:tr>
              <a:tr h="3636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Memory Manager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T="34290" marB="34290" anchor="ctr"/>
                </a:tc>
              </a:tr>
              <a:tr h="3636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I/O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Control System (IOCS)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T="34290" marB="34290" anchor="ctr"/>
                </a:tc>
              </a:tr>
              <a:tr h="3636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KERNEL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T="34290" marB="34290" anchor="ctr"/>
                </a:tc>
              </a:tr>
              <a:tr h="3636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Hardware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OS</a:t>
            </a:r>
          </a:p>
          <a:p>
            <a:r>
              <a:rPr lang="en-US" dirty="0" smtClean="0"/>
              <a:t>Multi Programming OS</a:t>
            </a:r>
          </a:p>
          <a:p>
            <a:r>
              <a:rPr lang="en-US" dirty="0" smtClean="0"/>
              <a:t>Multi Processing OS</a:t>
            </a:r>
          </a:p>
          <a:p>
            <a:r>
              <a:rPr lang="en-US" dirty="0" smtClean="0"/>
              <a:t>Time Sharing OS</a:t>
            </a:r>
          </a:p>
          <a:p>
            <a:r>
              <a:rPr lang="en-US" dirty="0" smtClean="0"/>
              <a:t>Multi Threading OS</a:t>
            </a:r>
          </a:p>
          <a:p>
            <a:r>
              <a:rPr lang="en-US" dirty="0" smtClean="0"/>
              <a:t>Real Time 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days job execution before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Loading the FORTRAN compiler tape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Running </a:t>
            </a:r>
            <a:r>
              <a:rPr lang="en-US" dirty="0"/>
              <a:t>the compiler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Unloading </a:t>
            </a:r>
            <a:r>
              <a:rPr lang="en-US" dirty="0"/>
              <a:t>the compiler tape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Loading </a:t>
            </a:r>
            <a:r>
              <a:rPr lang="en-US" dirty="0"/>
              <a:t>the assembler tape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Running </a:t>
            </a:r>
            <a:r>
              <a:rPr lang="en-US" dirty="0"/>
              <a:t>the assembler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Unloading </a:t>
            </a:r>
            <a:r>
              <a:rPr lang="en-US" dirty="0"/>
              <a:t>the assembler tape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Loading </a:t>
            </a:r>
            <a:r>
              <a:rPr lang="en-US" dirty="0"/>
              <a:t>the object program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Running </a:t>
            </a:r>
            <a:r>
              <a:rPr lang="en-US" dirty="0"/>
              <a:t>the object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41242" y="1910694"/>
            <a:ext cx="2926080" cy="548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error then restart from Step-1 =&gt; more Idle time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9866" y="1216918"/>
            <a:ext cx="2926080" cy="548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 setup time =&gt; CPU Idle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43514" y="2580588"/>
            <a:ext cx="2926080" cy="12953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FORTRAN job, COBOL job, FORTRAN job: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up for FORTRAN twice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=&gt; Batch execution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45786" y="3974956"/>
            <a:ext cx="2926080" cy="6476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Speed mismatch of CPU and I/O devices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7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6" descr="https://www.gatevidyalay.com/wp-content/uploads/2018/10/Batch-Operating-System.png">
            <a:extLst>
              <a:ext uri="{FF2B5EF4-FFF2-40B4-BE49-F238E27FC236}">
                <a16:creationId xmlns="" xmlns:a16="http://schemas.microsoft.com/office/drawing/2014/main" id="{1458BD11-A7B4-9A45-B86A-C3EF96597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6"/>
          <a:stretch/>
        </p:blipFill>
        <p:spPr bwMode="auto">
          <a:xfrm>
            <a:off x="628650" y="1402558"/>
            <a:ext cx="7886700" cy="3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1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</a:t>
            </a:r>
            <a:r>
              <a:rPr lang="en-US" dirty="0" smtClean="0"/>
              <a:t>OS: </a:t>
            </a:r>
            <a:r>
              <a:rPr lang="en-US" b="1" dirty="0" err="1" smtClean="0"/>
              <a:t>SPOOL</a:t>
            </a:r>
            <a:r>
              <a:rPr lang="en-US" dirty="0" err="1" smtClean="0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3900" y="750626"/>
            <a:ext cx="7305123" cy="3548416"/>
            <a:chOff x="993900" y="928050"/>
            <a:chExt cx="7305123" cy="3548416"/>
          </a:xfrm>
        </p:grpSpPr>
        <p:grpSp>
          <p:nvGrpSpPr>
            <p:cNvPr id="7" name="Group 6"/>
            <p:cNvGrpSpPr/>
            <p:nvPr/>
          </p:nvGrpSpPr>
          <p:grpSpPr>
            <a:xfrm>
              <a:off x="993900" y="928050"/>
              <a:ext cx="7305123" cy="3548416"/>
              <a:chOff x="993900" y="928050"/>
              <a:chExt cx="7305123" cy="3548416"/>
            </a:xfrm>
          </p:grpSpPr>
          <p:pic>
            <p:nvPicPr>
              <p:cNvPr id="1028" name="Picture 4" descr="Spooli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5"/>
              <a:stretch/>
            </p:blipFill>
            <p:spPr bwMode="auto">
              <a:xfrm>
                <a:off x="993900" y="928050"/>
                <a:ext cx="7305123" cy="354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862309" y="4046981"/>
                <a:ext cx="539086" cy="2462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/>
                  <a:t>CPU</a:t>
                </a:r>
                <a:endParaRPr lang="en-US" sz="1600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264316" y="3726176"/>
              <a:ext cx="822960" cy="2462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b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763333" y="4320066"/>
            <a:ext cx="432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imultaneous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eripheral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peration </a:t>
            </a:r>
            <a:r>
              <a:rPr lang="en-US" b="1" dirty="0" err="1">
                <a:solidFill>
                  <a:srgbClr val="FF0000"/>
                </a:solidFill>
              </a:rPr>
              <a:t>O</a:t>
            </a:r>
            <a:r>
              <a:rPr lang="en-US" dirty="0" err="1"/>
              <a:t>n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09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OS: </a:t>
            </a:r>
            <a:r>
              <a:rPr lang="en-US" dirty="0" err="1"/>
              <a:t>SPOOL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SG" sz="3000" dirty="0"/>
              <a:t>No interaction of </a:t>
            </a:r>
            <a:r>
              <a:rPr lang="en-SG" sz="3000" dirty="0" smtClean="0"/>
              <a:t>I/O </a:t>
            </a:r>
            <a:r>
              <a:rPr lang="en-SG" sz="3000" dirty="0"/>
              <a:t>devices with </a:t>
            </a:r>
            <a:r>
              <a:rPr lang="en-SG" sz="3000" dirty="0" smtClean="0"/>
              <a:t>CPU. CPU directly interacts with Disk which is faster.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SG" sz="3000" dirty="0" smtClean="0"/>
              <a:t>Input of one job, output of a second job and processing of a third job can be overlapped.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SG" sz="3000" dirty="0" smtClean="0"/>
              <a:t>Disadvantage:</a:t>
            </a:r>
          </a:p>
          <a:p>
            <a:pPr marL="742950" lvl="2" indent="-342900"/>
            <a:r>
              <a:rPr lang="en-SG" sz="2800" dirty="0" smtClean="0"/>
              <a:t>Suitable for non-interactive jobs</a:t>
            </a:r>
          </a:p>
          <a:p>
            <a:pPr marL="742950" lvl="2" indent="-342900"/>
            <a:r>
              <a:rPr lang="en-SG" sz="2800" dirty="0" smtClean="0"/>
              <a:t>Execution was based on </a:t>
            </a:r>
            <a:r>
              <a:rPr lang="en-SG" sz="2800" dirty="0" err="1" smtClean="0"/>
              <a:t>uniprogramming</a:t>
            </a:r>
            <a:r>
              <a:rPr lang="en-SG" sz="2800" dirty="0" smtClean="0"/>
              <a:t> model</a:t>
            </a:r>
            <a:endParaRPr lang="en-SG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42950"/>
            <a:ext cx="77343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936776" y="1596788"/>
            <a:ext cx="395785" cy="3138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90884" y="2038064"/>
            <a:ext cx="395785" cy="3138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40399" y="3905535"/>
            <a:ext cx="395785" cy="3138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5874" y="3891887"/>
            <a:ext cx="11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 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 descr="multiprogramming os">
            <a:extLst>
              <a:ext uri="{FF2B5EF4-FFF2-40B4-BE49-F238E27FC236}">
                <a16:creationId xmlns:a16="http://schemas.microsoft.com/office/drawing/2014/main" xmlns="" id="{2AB2C947-C9D8-284A-996F-A8EED73EA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4"/>
          <a:stretch/>
        </p:blipFill>
        <p:spPr bwMode="auto">
          <a:xfrm>
            <a:off x="628650" y="736979"/>
            <a:ext cx="7886699" cy="418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77479"/>
            <a:ext cx="8229600" cy="398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SG" sz="3000" dirty="0" err="1" smtClean="0"/>
              <a:t>jobA</a:t>
            </a:r>
            <a:r>
              <a:rPr lang="en-SG" sz="3000" dirty="0" smtClean="0"/>
              <a:t> = </a:t>
            </a:r>
            <a:r>
              <a:rPr lang="en-SG" sz="2600" dirty="0" smtClean="0"/>
              <a:t>200ms execution + 30ms i/o at 100</a:t>
            </a:r>
            <a:r>
              <a:rPr lang="en-SG" sz="2600" baseline="30000" dirty="0" smtClean="0"/>
              <a:t>th</a:t>
            </a:r>
            <a:r>
              <a:rPr lang="en-SG" sz="2600" dirty="0" smtClean="0"/>
              <a:t> </a:t>
            </a:r>
            <a:r>
              <a:rPr lang="en-SG" sz="2600" dirty="0" err="1" smtClean="0"/>
              <a:t>ms</a:t>
            </a:r>
            <a:endParaRPr lang="en-SG" sz="2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SG" sz="3000" dirty="0" err="1" smtClean="0"/>
              <a:t>jobB</a:t>
            </a:r>
            <a:r>
              <a:rPr lang="en-SG" sz="3000" dirty="0" smtClean="0"/>
              <a:t> = </a:t>
            </a:r>
            <a:r>
              <a:rPr lang="en-SG" sz="2600" dirty="0" smtClean="0"/>
              <a:t>100ms execution + NO i/o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SG" sz="2600" dirty="0"/>
          </a:p>
          <a:p>
            <a:pPr marL="342900" lvl="1" indent="-342900">
              <a:buFont typeface="Arial" pitchFamily="34" charset="0"/>
              <a:buChar char="•"/>
            </a:pPr>
            <a:endParaRPr lang="en-SG" sz="26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SG" sz="2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SG" sz="2400" dirty="0" smtClean="0"/>
              <a:t>CPU idle time = 30</a:t>
            </a:r>
            <a:r>
              <a:rPr lang="en-SG" sz="2000" dirty="0" smtClean="0"/>
              <a:t>ms</a:t>
            </a:r>
            <a:endParaRPr lang="en-SG" sz="24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 OS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2820"/>
              </p:ext>
            </p:extLst>
          </p:nvPr>
        </p:nvGraphicFramePr>
        <p:xfrm>
          <a:off x="743808" y="2292803"/>
          <a:ext cx="646221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1976"/>
                <a:gridCol w="736979"/>
                <a:gridCol w="1856096"/>
                <a:gridCol w="20471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095"/>
              </p:ext>
            </p:extLst>
          </p:nvPr>
        </p:nvGraphicFramePr>
        <p:xfrm>
          <a:off x="921232" y="2660438"/>
          <a:ext cx="64622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976"/>
                <a:gridCol w="736979"/>
                <a:gridCol w="1856096"/>
                <a:gridCol w="204716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100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130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230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330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5093" y="264764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76208"/>
              </p:ext>
            </p:extLst>
          </p:nvPr>
        </p:nvGraphicFramePr>
        <p:xfrm>
          <a:off x="3766785" y="3318693"/>
          <a:ext cx="4285396" cy="119174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0626"/>
                <a:gridCol w="1869744"/>
                <a:gridCol w="1665026"/>
              </a:tblGrid>
              <a:tr h="420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Turn-around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85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5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77479"/>
            <a:ext cx="8229600" cy="398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SG" sz="3000" dirty="0" err="1" smtClean="0"/>
              <a:t>jobA</a:t>
            </a:r>
            <a:r>
              <a:rPr lang="en-SG" sz="3000" dirty="0" smtClean="0"/>
              <a:t> = </a:t>
            </a:r>
            <a:r>
              <a:rPr lang="en-SG" sz="2600" dirty="0" smtClean="0"/>
              <a:t>200ms execution + 30ms i/o at 100</a:t>
            </a:r>
            <a:r>
              <a:rPr lang="en-SG" sz="2600" baseline="30000" dirty="0" smtClean="0"/>
              <a:t>th</a:t>
            </a:r>
            <a:r>
              <a:rPr lang="en-SG" sz="2600" dirty="0" smtClean="0"/>
              <a:t> </a:t>
            </a:r>
            <a:r>
              <a:rPr lang="en-SG" sz="2600" dirty="0" err="1" smtClean="0"/>
              <a:t>ms</a:t>
            </a:r>
            <a:endParaRPr lang="en-SG" sz="2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SG" sz="3000" dirty="0" err="1" smtClean="0"/>
              <a:t>jobB</a:t>
            </a:r>
            <a:r>
              <a:rPr lang="en-SG" sz="3000" dirty="0" smtClean="0"/>
              <a:t> = </a:t>
            </a:r>
            <a:r>
              <a:rPr lang="en-SG" sz="2600" dirty="0" smtClean="0"/>
              <a:t>100ms execution + NO i/o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SG" sz="2600" dirty="0"/>
          </a:p>
          <a:p>
            <a:pPr marL="342900" lvl="1" indent="-342900">
              <a:buFont typeface="Arial" pitchFamily="34" charset="0"/>
              <a:buChar char="•"/>
            </a:pPr>
            <a:endParaRPr lang="en-SG" sz="26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SG" sz="2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SG" sz="2400" dirty="0" smtClean="0"/>
              <a:t>CPU </a:t>
            </a:r>
            <a:r>
              <a:rPr lang="en-SG" sz="2400" dirty="0"/>
              <a:t>idle time = </a:t>
            </a:r>
            <a:r>
              <a:rPr lang="en-SG" sz="2400" b="1" dirty="0" smtClean="0"/>
              <a:t>0</a:t>
            </a:r>
            <a:endParaRPr lang="en-SG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 OS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450266"/>
              </p:ext>
            </p:extLst>
          </p:nvPr>
        </p:nvGraphicFramePr>
        <p:xfrm>
          <a:off x="743808" y="2292803"/>
          <a:ext cx="646221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1976"/>
                <a:gridCol w="736979"/>
                <a:gridCol w="1856096"/>
                <a:gridCol w="20471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88675"/>
              </p:ext>
            </p:extLst>
          </p:nvPr>
        </p:nvGraphicFramePr>
        <p:xfrm>
          <a:off x="921232" y="2660438"/>
          <a:ext cx="64622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976"/>
                <a:gridCol w="736979"/>
                <a:gridCol w="1856096"/>
                <a:gridCol w="204716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100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130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230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300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5093" y="264764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16912"/>
              </p:ext>
            </p:extLst>
          </p:nvPr>
        </p:nvGraphicFramePr>
        <p:xfrm>
          <a:off x="3766785" y="3318693"/>
          <a:ext cx="4285396" cy="119174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0626"/>
                <a:gridCol w="1869744"/>
                <a:gridCol w="1665026"/>
              </a:tblGrid>
              <a:tr h="420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Turn-around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85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5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Operating System </a:t>
            </a:r>
            <a:r>
              <a:rPr lang="en-US" b="1" dirty="0" smtClean="0"/>
              <a:t>Concepts </a:t>
            </a:r>
            <a:r>
              <a:rPr lang="en-US" dirty="0" smtClean="0"/>
              <a:t>by </a:t>
            </a:r>
            <a:r>
              <a:rPr lang="en-US" dirty="0"/>
              <a:t>Abraham </a:t>
            </a:r>
            <a:r>
              <a:rPr lang="en-US" dirty="0" err="1" smtClean="0"/>
              <a:t>Silberschatz</a:t>
            </a:r>
            <a:r>
              <a:rPr lang="en-US" dirty="0" smtClean="0"/>
              <a:t>, </a:t>
            </a:r>
            <a:r>
              <a:rPr lang="en-US" dirty="0"/>
              <a:t>Peter B. Galvin  </a:t>
            </a:r>
            <a:r>
              <a:rPr lang="en-US" dirty="0" smtClean="0"/>
              <a:t>and  </a:t>
            </a:r>
            <a:r>
              <a:rPr lang="en-US" dirty="0"/>
              <a:t>Greg </a:t>
            </a:r>
            <a:r>
              <a:rPr lang="en-US" dirty="0" smtClean="0"/>
              <a:t>Gagne</a:t>
            </a:r>
            <a:endParaRPr lang="en-US" dirty="0"/>
          </a:p>
          <a:p>
            <a:r>
              <a:rPr lang="en-US" b="1" dirty="0"/>
              <a:t>Operating </a:t>
            </a:r>
            <a:r>
              <a:rPr lang="en-US" b="1" dirty="0" smtClean="0"/>
              <a:t>Systems: Internals </a:t>
            </a:r>
            <a:r>
              <a:rPr lang="en-US" b="1" dirty="0"/>
              <a:t>and Design </a:t>
            </a:r>
            <a:r>
              <a:rPr lang="en-US" b="1" dirty="0" smtClean="0"/>
              <a:t>Principles </a:t>
            </a:r>
            <a:r>
              <a:rPr lang="en-US" dirty="0" smtClean="0"/>
              <a:t>by </a:t>
            </a:r>
            <a:r>
              <a:rPr lang="en-US" dirty="0"/>
              <a:t>William Stallings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fficient </a:t>
            </a:r>
            <a:r>
              <a:rPr lang="en-US" dirty="0"/>
              <a:t>CPU utilization.</a:t>
            </a:r>
          </a:p>
          <a:p>
            <a:pPr lvl="1"/>
            <a:r>
              <a:rPr lang="en-US" dirty="0"/>
              <a:t>User feels that many programs are allotted CPU almost simultaneously.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response </a:t>
            </a:r>
            <a:r>
              <a:rPr lang="en-US" dirty="0"/>
              <a:t>time.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when load is more. </a:t>
            </a:r>
            <a:endParaRPr lang="en-US" dirty="0" smtClean="0"/>
          </a:p>
          <a:p>
            <a:r>
              <a:rPr lang="en-US" dirty="0" smtClean="0"/>
              <a:t>Difficulties</a:t>
            </a:r>
          </a:p>
          <a:p>
            <a:pPr lvl="1"/>
            <a:r>
              <a:rPr lang="en-SG" dirty="0" smtClean="0"/>
              <a:t>Complex CPU </a:t>
            </a:r>
            <a:r>
              <a:rPr lang="en-SG" dirty="0"/>
              <a:t>scheduling. </a:t>
            </a:r>
          </a:p>
          <a:p>
            <a:pPr lvl="1"/>
            <a:r>
              <a:rPr lang="en-SG" dirty="0" smtClean="0"/>
              <a:t>Memory </a:t>
            </a:r>
            <a:r>
              <a:rPr lang="en-SG" dirty="0"/>
              <a:t>management is </a:t>
            </a:r>
            <a:r>
              <a:rPr lang="en-SG" dirty="0" smtClean="0"/>
              <a:t>required to </a:t>
            </a:r>
            <a:r>
              <a:rPr lang="en-SG" dirty="0"/>
              <a:t>accommodate many jobs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b="1" dirty="0" smtClean="0"/>
              <a:t>processors</a:t>
            </a:r>
            <a:r>
              <a:rPr lang="en-US" dirty="0" smtClean="0"/>
              <a:t> can execute different processes OR multiple independent instructions of same process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https://4.bp.blogspot.com/-Ywkm9NDd0Cg/V_DVhWUYycI/AAAAAAAAAck/DAyCQGXR2BsVnjzMSyEB1EigJdw1wi-2gCLcB/s1600/Multiprocessing.PNG">
            <a:extLst>
              <a:ext uri="{FF2B5EF4-FFF2-40B4-BE49-F238E27FC236}">
                <a16:creationId xmlns:a16="http://schemas.microsoft.com/office/drawing/2014/main" xmlns="" id="{B268EAAC-2905-E549-ACE3-025E2F5B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615" y="1689728"/>
            <a:ext cx="5191698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Advantages</a:t>
            </a:r>
          </a:p>
          <a:p>
            <a:pPr lvl="1"/>
            <a:r>
              <a:rPr lang="en-SG" dirty="0" smtClean="0"/>
              <a:t>Increased </a:t>
            </a:r>
            <a:r>
              <a:rPr lang="en-SG" dirty="0"/>
              <a:t>Throughput</a:t>
            </a:r>
          </a:p>
          <a:p>
            <a:pPr lvl="1"/>
            <a:r>
              <a:rPr lang="en-SG" dirty="0"/>
              <a:t>Increased Reliability.</a:t>
            </a:r>
          </a:p>
          <a:p>
            <a:pPr lvl="1"/>
            <a:r>
              <a:rPr lang="en-SG" dirty="0" smtClean="0"/>
              <a:t>True </a:t>
            </a:r>
            <a:r>
              <a:rPr lang="en-SG" dirty="0"/>
              <a:t>Parallel Processing.</a:t>
            </a:r>
          </a:p>
          <a:p>
            <a:r>
              <a:rPr lang="en-US" dirty="0" smtClean="0"/>
              <a:t>Difficulties</a:t>
            </a:r>
          </a:p>
          <a:p>
            <a:pPr lvl="1"/>
            <a:r>
              <a:rPr lang="en-SG" dirty="0"/>
              <a:t>More complex – Scheduling, synchronization.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Sharing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Predefine time quantum </a:t>
            </a:r>
            <a:r>
              <a:rPr lang="en-US" b="1" dirty="0" smtClean="0"/>
              <a:t>q=20ms </a:t>
            </a:r>
            <a:r>
              <a:rPr lang="en-US" dirty="0" smtClean="0"/>
              <a:t>(say)</a:t>
            </a:r>
          </a:p>
          <a:p>
            <a:r>
              <a:rPr lang="en-US" dirty="0" smtClean="0"/>
              <a:t>Processes are executed in FCFS order, none exceeding the quantum in a turn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28422"/>
              </p:ext>
            </p:extLst>
          </p:nvPr>
        </p:nvGraphicFramePr>
        <p:xfrm>
          <a:off x="1592239" y="2395845"/>
          <a:ext cx="60778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1810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…..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44606"/>
              </p:ext>
            </p:extLst>
          </p:nvPr>
        </p:nvGraphicFramePr>
        <p:xfrm>
          <a:off x="1908415" y="2834853"/>
          <a:ext cx="607780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1810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3962" y="283872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015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Sharing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job-A: 500ms + NO i/o</a:t>
            </a:r>
          </a:p>
          <a:p>
            <a:pPr marL="0" indent="0">
              <a:buNone/>
            </a:pPr>
            <a:r>
              <a:rPr lang="en-US" dirty="0" smtClean="0"/>
              <a:t>job-B: </a:t>
            </a:r>
            <a:r>
              <a:rPr lang="en-US" dirty="0"/>
              <a:t>2</a:t>
            </a:r>
            <a:r>
              <a:rPr lang="en-US" dirty="0" smtClean="0"/>
              <a:t>0ms </a:t>
            </a:r>
            <a:r>
              <a:rPr lang="en-US" dirty="0"/>
              <a:t>+ NO i/o</a:t>
            </a:r>
          </a:p>
          <a:p>
            <a:r>
              <a:rPr lang="en-US" dirty="0" smtClean="0"/>
              <a:t>Without time sharing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time sharing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33138"/>
              </p:ext>
            </p:extLst>
          </p:nvPr>
        </p:nvGraphicFramePr>
        <p:xfrm>
          <a:off x="1087263" y="3774293"/>
          <a:ext cx="60778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1833358"/>
                <a:gridCol w="58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77383"/>
              </p:ext>
            </p:extLst>
          </p:nvPr>
        </p:nvGraphicFramePr>
        <p:xfrm>
          <a:off x="1403439" y="4213301"/>
          <a:ext cx="59390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11880"/>
                <a:gridCol w="1705971"/>
                <a:gridCol w="5732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/>
                        <a:t>500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/>
                        <a:t>520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986" y="421717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</a:t>
            </a:r>
            <a:endParaRPr lang="en-US" sz="10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26837"/>
              </p:ext>
            </p:extLst>
          </p:nvPr>
        </p:nvGraphicFramePr>
        <p:xfrm>
          <a:off x="996271" y="2318501"/>
          <a:ext cx="6127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177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62946"/>
              </p:ext>
            </p:extLst>
          </p:nvPr>
        </p:nvGraphicFramePr>
        <p:xfrm>
          <a:off x="1162319" y="2730213"/>
          <a:ext cx="61278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8177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/>
                        <a:t>500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/>
                        <a:t>520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5722" y="271816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</a:t>
            </a:r>
            <a:endParaRPr lang="en-US" sz="1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90838"/>
              </p:ext>
            </p:extLst>
          </p:nvPr>
        </p:nvGraphicFramePr>
        <p:xfrm>
          <a:off x="4221708" y="327535"/>
          <a:ext cx="4499212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7648"/>
                <a:gridCol w="1528549"/>
                <a:gridCol w="1433015"/>
              </a:tblGrid>
              <a:tr h="364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A=0,</a:t>
                      </a:r>
                      <a:r>
                        <a:rPr lang="en-US" baseline="0" dirty="0" smtClean="0"/>
                        <a:t> B=500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A=0,</a:t>
                      </a:r>
                      <a:r>
                        <a:rPr lang="en-US" baseline="0" dirty="0" smtClean="0"/>
                        <a:t> B=20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Turn-around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A=500, B=520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A=520, B=40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Sharing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4073857" cy="3927873"/>
          </a:xfrm>
        </p:spPr>
        <p:txBody>
          <a:bodyPr/>
          <a:lstStyle/>
          <a:p>
            <a:r>
              <a:rPr lang="en-SG" dirty="0" smtClean="0"/>
              <a:t>Advantages</a:t>
            </a:r>
          </a:p>
          <a:p>
            <a:pPr lvl="1"/>
            <a:r>
              <a:rPr lang="en-SG" dirty="0" smtClean="0"/>
              <a:t>quick </a:t>
            </a:r>
            <a:r>
              <a:rPr lang="en-SG" dirty="0"/>
              <a:t>response.</a:t>
            </a:r>
          </a:p>
          <a:p>
            <a:pPr lvl="1"/>
            <a:r>
              <a:rPr lang="en-SG" dirty="0" smtClean="0"/>
              <a:t>reduces </a:t>
            </a:r>
            <a:r>
              <a:rPr lang="en-SG" dirty="0"/>
              <a:t>CPU idle time.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Switching overhead</a:t>
            </a:r>
          </a:p>
          <a:p>
            <a:pPr lvl="1"/>
            <a:r>
              <a:rPr lang="en-US" dirty="0" smtClean="0"/>
              <a:t>More turn-around time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37683"/>
              </p:ext>
            </p:extLst>
          </p:nvPr>
        </p:nvGraphicFramePr>
        <p:xfrm>
          <a:off x="2770513" y="3936808"/>
          <a:ext cx="5841225" cy="190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9025"/>
                <a:gridCol w="649025"/>
                <a:gridCol w="649025"/>
                <a:gridCol w="649025"/>
                <a:gridCol w="649025"/>
                <a:gridCol w="649025"/>
                <a:gridCol w="649025"/>
                <a:gridCol w="649025"/>
                <a:gridCol w="649025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74386"/>
              </p:ext>
            </p:extLst>
          </p:nvPr>
        </p:nvGraphicFramePr>
        <p:xfrm>
          <a:off x="2670429" y="3501338"/>
          <a:ext cx="5845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717"/>
                <a:gridCol w="657717"/>
                <a:gridCol w="657717"/>
                <a:gridCol w="657717"/>
                <a:gridCol w="657717"/>
                <a:gridCol w="657717"/>
                <a:gridCol w="633166"/>
                <a:gridCol w="633166"/>
                <a:gridCol w="6331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380932" y="1066359"/>
            <a:ext cx="4260446" cy="208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</a:t>
            </a:r>
            <a:r>
              <a:rPr lang="en-US" sz="2400" dirty="0" smtClean="0"/>
              <a:t>: 250ms; </a:t>
            </a:r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: 200ms, q=50ms</a:t>
            </a:r>
          </a:p>
          <a:p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5977"/>
              </p:ext>
            </p:extLst>
          </p:nvPr>
        </p:nvGraphicFramePr>
        <p:xfrm>
          <a:off x="5117912" y="1705983"/>
          <a:ext cx="2907047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0377"/>
                <a:gridCol w="1235202"/>
                <a:gridCol w="1221468"/>
              </a:tblGrid>
              <a:tr h="364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https://media.geeksforgeeks.org/wp-content/cdn-uploads/vlc.jpg">
            <a:extLst>
              <a:ext uri="{FF2B5EF4-FFF2-40B4-BE49-F238E27FC236}">
                <a16:creationId xmlns:a16="http://schemas.microsoft.com/office/drawing/2014/main" xmlns="" id="{1AD445AB-90E7-284A-A7D4-733E4A4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00" y="914400"/>
            <a:ext cx="6289876" cy="367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8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Advantages:</a:t>
            </a:r>
          </a:p>
          <a:p>
            <a:pPr lvl="1"/>
            <a:r>
              <a:rPr lang="en-SG" dirty="0" smtClean="0"/>
              <a:t>Max </a:t>
            </a:r>
            <a:r>
              <a:rPr lang="en-SG" dirty="0"/>
              <a:t>utilisation of CPU is possible.</a:t>
            </a:r>
          </a:p>
          <a:p>
            <a:pPr lvl="1"/>
            <a:r>
              <a:rPr lang="en-SG" dirty="0"/>
              <a:t>Time Saving.</a:t>
            </a:r>
          </a:p>
          <a:p>
            <a:pPr lvl="1"/>
            <a:r>
              <a:rPr lang="en-SG" dirty="0"/>
              <a:t>Improves the performances of complex applications. </a:t>
            </a:r>
          </a:p>
          <a:p>
            <a:pPr lvl="1"/>
            <a:r>
              <a:rPr lang="en-SG" dirty="0"/>
              <a:t>Parallelizes tasks.</a:t>
            </a:r>
          </a:p>
          <a:p>
            <a:r>
              <a:rPr lang="en-SG" dirty="0" smtClean="0"/>
              <a:t>Difficulties:</a:t>
            </a:r>
          </a:p>
          <a:p>
            <a:pPr lvl="1"/>
            <a:r>
              <a:rPr lang="en-SG" dirty="0" smtClean="0"/>
              <a:t>Complex </a:t>
            </a:r>
            <a:r>
              <a:rPr lang="en-SG" dirty="0"/>
              <a:t>debugging and testing process.</a:t>
            </a:r>
          </a:p>
          <a:p>
            <a:pPr lvl="1"/>
            <a:r>
              <a:rPr lang="en-SG" dirty="0"/>
              <a:t>Increased complexity level in writing a program.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OSs are specifically designed to execute </a:t>
            </a:r>
            <a:r>
              <a:rPr lang="en-US" i="1" dirty="0" smtClean="0"/>
              <a:t>real time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 time tasks are </a:t>
            </a:r>
            <a:r>
              <a:rPr lang="en-US" b="1" dirty="0" smtClean="0"/>
              <a:t>deadline</a:t>
            </a:r>
            <a:r>
              <a:rPr lang="en-US" dirty="0" smtClean="0"/>
              <a:t> constrained</a:t>
            </a:r>
            <a:endParaRPr lang="en-US" dirty="0"/>
          </a:p>
          <a:p>
            <a:r>
              <a:rPr lang="en-US" dirty="0" smtClean="0"/>
              <a:t>3 types depending on the consequences of a task missing deadline</a:t>
            </a:r>
          </a:p>
          <a:p>
            <a:pPr lvl="1"/>
            <a:r>
              <a:rPr lang="en-US" dirty="0" smtClean="0"/>
              <a:t>Hard real time task</a:t>
            </a:r>
          </a:p>
          <a:p>
            <a:pPr lvl="1"/>
            <a:r>
              <a:rPr lang="en-US" dirty="0" smtClean="0"/>
              <a:t>Firm real </a:t>
            </a:r>
            <a:r>
              <a:rPr lang="en-US" dirty="0"/>
              <a:t>time task</a:t>
            </a:r>
          </a:p>
          <a:p>
            <a:pPr lvl="1"/>
            <a:r>
              <a:rPr lang="en-US" dirty="0"/>
              <a:t>Soft </a:t>
            </a:r>
            <a:r>
              <a:rPr lang="en-US" dirty="0" smtClean="0"/>
              <a:t>real </a:t>
            </a:r>
            <a:r>
              <a:rPr lang="en-US" dirty="0"/>
              <a:t>time task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Hard real time tasks</a:t>
            </a:r>
          </a:p>
          <a:p>
            <a:r>
              <a:rPr lang="en-US" dirty="0" smtClean="0"/>
              <a:t>The task and the system is considered to be failed if deadline is not met.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obstacle detection by a robot</a:t>
            </a:r>
          </a:p>
          <a:p>
            <a:pPr lvl="1"/>
            <a:r>
              <a:rPr lang="en-US" dirty="0" smtClean="0"/>
              <a:t>anti-missile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 Term: 30%</a:t>
            </a:r>
          </a:p>
          <a:p>
            <a:r>
              <a:rPr lang="en-US" dirty="0"/>
              <a:t>End Term: 50%</a:t>
            </a:r>
          </a:p>
          <a:p>
            <a:r>
              <a:rPr lang="en-US" dirty="0"/>
              <a:t>TA through Assignments and Quiz Tests: 20%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t="24840" r="37380" b="7532"/>
          <a:stretch/>
        </p:blipFill>
        <p:spPr bwMode="auto">
          <a:xfrm>
            <a:off x="5444720" y="2190044"/>
            <a:ext cx="3282816" cy="25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Firm real </a:t>
            </a:r>
            <a:r>
              <a:rPr lang="en-US" b="1" dirty="0"/>
              <a:t>time </a:t>
            </a:r>
            <a:r>
              <a:rPr lang="en-US" b="1" dirty="0" smtClean="0"/>
              <a:t>tasks</a:t>
            </a:r>
          </a:p>
          <a:p>
            <a:r>
              <a:rPr lang="en-US" dirty="0" smtClean="0"/>
              <a:t>If a firm RT task fail to meet deadline then the system does not fail.</a:t>
            </a:r>
          </a:p>
          <a:p>
            <a:r>
              <a:rPr lang="en-US" dirty="0" smtClean="0"/>
              <a:t>Late results are simply discarded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sz="2000" dirty="0" smtClean="0"/>
              <a:t>Video Conferencing</a:t>
            </a:r>
          </a:p>
          <a:p>
            <a:pPr lvl="1"/>
            <a:r>
              <a:rPr lang="en-US" sz="2000" dirty="0" smtClean="0"/>
              <a:t>Satellite based enemy territory tracking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4614986" cy="3927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Soft real </a:t>
            </a:r>
            <a:r>
              <a:rPr lang="en-US" sz="2400" b="1" dirty="0"/>
              <a:t>time tasks</a:t>
            </a:r>
          </a:p>
          <a:p>
            <a:r>
              <a:rPr lang="en-US" sz="2000" dirty="0" smtClean="0"/>
              <a:t>Deadlines are not absolute, in contrast to Hard and Firm RT tasks</a:t>
            </a:r>
          </a:p>
          <a:p>
            <a:r>
              <a:rPr lang="en-US" sz="2000" dirty="0" smtClean="0"/>
              <a:t>Time constraints are expressed in terms of average response time</a:t>
            </a:r>
          </a:p>
          <a:p>
            <a:r>
              <a:rPr lang="en-US" sz="2000" dirty="0" smtClean="0"/>
              <a:t>Missed deadlines of soft RT tasks does not imply system failure</a:t>
            </a:r>
          </a:p>
          <a:p>
            <a:r>
              <a:rPr lang="en-US" sz="2000" dirty="0" smtClean="0"/>
              <a:t>After the deadline, the utility of the results falls continuously</a:t>
            </a:r>
          </a:p>
          <a:p>
            <a:r>
              <a:rPr lang="en-US" sz="2000" dirty="0" smtClean="0"/>
              <a:t>Example: Web browsing, Railway ticket reservation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4" t="16987" r="35217" b="12500"/>
          <a:stretch/>
        </p:blipFill>
        <p:spPr bwMode="auto">
          <a:xfrm>
            <a:off x="5286676" y="1411111"/>
            <a:ext cx="3488108" cy="264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5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Consider a bare machine with hardware only.</a:t>
            </a:r>
          </a:p>
          <a:p>
            <a:pPr lvl="1"/>
            <a:r>
              <a:rPr lang="en-US" dirty="0" smtClean="0"/>
              <a:t>Can we write a simple program and execute it on h/w directly; without any s/w?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YES</a:t>
            </a:r>
          </a:p>
          <a:p>
            <a:pPr lvl="1"/>
            <a:r>
              <a:rPr lang="en-US" dirty="0" smtClean="0"/>
              <a:t>Why do we need software then?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Convenience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It abstracts the underlying implementation details</a:t>
            </a:r>
          </a:p>
          <a:p>
            <a:pPr marL="347472" lvl="2" indent="-347472">
              <a:lnSpc>
                <a:spcPct val="120000"/>
              </a:lnSpc>
              <a:spcAft>
                <a:spcPts val="1000"/>
              </a:spcAft>
              <a:buSzPct val="100000"/>
            </a:pPr>
            <a:r>
              <a:rPr lang="en-US" sz="3000" dirty="0"/>
              <a:t>OS is an interface between the user and the hardware.</a:t>
            </a:r>
          </a:p>
          <a:p>
            <a:pPr marL="347472" lvl="2" indent="-347472">
              <a:lnSpc>
                <a:spcPct val="120000"/>
              </a:lnSpc>
              <a:spcAft>
                <a:spcPts val="1000"/>
              </a:spcAft>
              <a:buSzPct val="100000"/>
            </a:pPr>
            <a:r>
              <a:rPr lang="en-US" sz="3000" dirty="0" smtClean="0">
                <a:solidFill>
                  <a:schemeClr val="tx1"/>
                </a:solidFill>
              </a:rPr>
              <a:t>Operating System (OS) is a collection of software that manages hardware.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547"/>
            <a:ext cx="7886700" cy="364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view of a Computer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Dr. Manmath N. Sahoo (CS)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>
                <a:latin typeface="Cambria" panose="02040503050406030204" pitchFamily="18" charset="0"/>
              </a:rPr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2502" y="821013"/>
            <a:ext cx="6873770" cy="3988611"/>
            <a:chOff x="1240216" y="826662"/>
            <a:chExt cx="6873770" cy="5318140"/>
          </a:xfrm>
        </p:grpSpPr>
        <p:grpSp>
          <p:nvGrpSpPr>
            <p:cNvPr id="29" name="Group 28"/>
            <p:cNvGrpSpPr/>
            <p:nvPr/>
          </p:nvGrpSpPr>
          <p:grpSpPr>
            <a:xfrm>
              <a:off x="1245476" y="826662"/>
              <a:ext cx="6868510" cy="5318140"/>
              <a:chOff x="1245476" y="1630728"/>
              <a:chExt cx="6868510" cy="53181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245476" y="3041547"/>
                <a:ext cx="6858000" cy="112148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45476" y="5543270"/>
                <a:ext cx="6858000" cy="74302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mbria" panose="02040503050406030204" pitchFamily="18" charset="0"/>
                  </a:rPr>
                  <a:t>Operating System</a:t>
                </a:r>
              </a:p>
              <a:p>
                <a:pPr algn="ctr"/>
                <a:r>
                  <a:rPr lang="en-US" sz="1600" dirty="0" smtClean="0">
                    <a:latin typeface="Cambria" panose="02040503050406030204" pitchFamily="18" charset="0"/>
                  </a:rPr>
                  <a:t>(Privileged System Programs)</a:t>
                </a:r>
                <a:endParaRPr lang="en-US" sz="16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45476" y="6402163"/>
                <a:ext cx="6858000" cy="5467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ambria" panose="02040503050406030204" pitchFamily="18" charset="0"/>
                  </a:rPr>
                  <a:t>Hardware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46536" y="3133368"/>
                <a:ext cx="1182414" cy="5833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mbria" panose="02040503050406030204" pitchFamily="18" charset="0"/>
                  </a:rPr>
                  <a:t>Web browser</a:t>
                </a:r>
                <a:endParaRPr lang="en-US" sz="16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83269" y="3133370"/>
                <a:ext cx="1182414" cy="5833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mbria" panose="02040503050406030204" pitchFamily="18" charset="0"/>
                  </a:rPr>
                  <a:t>Database App</a:t>
                </a:r>
                <a:endParaRPr lang="en-US" sz="16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07877" y="3159640"/>
                <a:ext cx="1182414" cy="5833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mbria" panose="02040503050406030204" pitchFamily="18" charset="0"/>
                  </a:rPr>
                  <a:t>Word Processor</a:t>
                </a:r>
                <a:endParaRPr lang="en-US" sz="16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55986" y="1630728"/>
                <a:ext cx="6858000" cy="129139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857046" y="1977233"/>
                <a:ext cx="1182414" cy="58332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mbria" panose="02040503050406030204" pitchFamily="18" charset="0"/>
                  </a:rPr>
                  <a:t>USER-1</a:t>
                </a:r>
                <a:endParaRPr lang="en-US" sz="16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93779" y="1977235"/>
                <a:ext cx="1182414" cy="58332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mbria" panose="02040503050406030204" pitchFamily="18" charset="0"/>
                  </a:rPr>
                  <a:t>USER-2</a:t>
                </a:r>
                <a:endParaRPr lang="en-US" sz="16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18387" y="2003505"/>
                <a:ext cx="1182414" cy="58332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mbria" panose="02040503050406030204" pitchFamily="18" charset="0"/>
                  </a:rPr>
                  <a:t>USER-N</a:t>
                </a:r>
                <a:endParaRPr lang="en-US" sz="16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55174" y="3748026"/>
                <a:ext cx="405962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" panose="02040503050406030204" pitchFamily="18" charset="0"/>
                  </a:rPr>
                  <a:t>Application Programs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238703" y="2586828"/>
                <a:ext cx="0" cy="548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655174" y="2586829"/>
                <a:ext cx="0" cy="546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440620" y="2586828"/>
                <a:ext cx="0" cy="548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857091" y="2586829"/>
                <a:ext cx="0" cy="546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884275" y="2586828"/>
                <a:ext cx="0" cy="548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7300746" y="2586829"/>
                <a:ext cx="0" cy="546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728466" y="2130837"/>
                <a:ext cx="7294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. . . </a:t>
                </a:r>
                <a:endParaRPr lang="en-US" b="1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240216" y="3476557"/>
              <a:ext cx="6858000" cy="115788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72808" y="3568378"/>
              <a:ext cx="1182414" cy="58332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Libraries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09541" y="3568379"/>
              <a:ext cx="1182414" cy="58332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SQL Database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4149" y="3594650"/>
              <a:ext cx="1182414" cy="58332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Compiler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81446" y="4183037"/>
              <a:ext cx="405962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System Programs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478974" y="2030895"/>
            <a:ext cx="152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 Programmers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494894" y="2933935"/>
            <a:ext cx="152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System Programmers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510814" y="3686847"/>
            <a:ext cx="152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OS Programmers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513086" y="4303279"/>
            <a:ext cx="152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Hardware Developers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508542" y="1159695"/>
            <a:ext cx="152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1862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 of a 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view points of OS</a:t>
            </a:r>
          </a:p>
          <a:p>
            <a:pPr lvl="1"/>
            <a:r>
              <a:rPr lang="en-US" dirty="0" smtClean="0"/>
              <a:t>USER View (Convenience)</a:t>
            </a:r>
          </a:p>
          <a:p>
            <a:pPr lvl="1"/>
            <a:r>
              <a:rPr lang="en-US" dirty="0" smtClean="0"/>
              <a:t>SYSTEM View (many complicated tasks that are abstracted from users)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Interface: for easy access to hardware</a:t>
            </a:r>
          </a:p>
          <a:p>
            <a:r>
              <a:rPr lang="en-US" dirty="0" smtClean="0"/>
              <a:t>Server: Provides services</a:t>
            </a:r>
          </a:p>
          <a:p>
            <a:r>
              <a:rPr lang="en-US" dirty="0" smtClean="0"/>
              <a:t>Resource Manager: </a:t>
            </a:r>
          </a:p>
          <a:p>
            <a:pPr lvl="1"/>
            <a:r>
              <a:rPr lang="en-US" dirty="0" smtClean="0"/>
              <a:t>CPU: OS assigns CPU to different tasks being executed.</a:t>
            </a:r>
          </a:p>
          <a:p>
            <a:pPr lvl="1"/>
            <a:r>
              <a:rPr lang="en-US" dirty="0" smtClean="0"/>
              <a:t>Main memory: Processes are to be stored.</a:t>
            </a:r>
          </a:p>
          <a:p>
            <a:pPr lvl="1"/>
            <a:r>
              <a:rPr lang="en-US" dirty="0" smtClean="0"/>
              <a:t>Secondary Memory: Programs/Files are to be stored.</a:t>
            </a:r>
          </a:p>
          <a:p>
            <a:pPr lvl="1"/>
            <a:r>
              <a:rPr lang="en-US" dirty="0" smtClean="0"/>
              <a:t>I/O devices: Co-ordination and assignment of different I/O devices among the executing processes.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Accountant: Keeps track of </a:t>
            </a:r>
          </a:p>
          <a:p>
            <a:pPr lvl="1"/>
            <a:r>
              <a:rPr lang="en-US" dirty="0" smtClean="0"/>
              <a:t>How much memory is used; and how much is free.</a:t>
            </a:r>
          </a:p>
          <a:p>
            <a:pPr lvl="1"/>
            <a:r>
              <a:rPr lang="en-US" dirty="0" smtClean="0"/>
              <a:t>How much time a user has to use a printer or CPU, etc.</a:t>
            </a:r>
          </a:p>
          <a:p>
            <a:r>
              <a:rPr lang="en-US" dirty="0" smtClean="0"/>
              <a:t>Guardian to the System: Protects all resources. E.g., A printer may not be used by all users.</a:t>
            </a:r>
          </a:p>
          <a:p>
            <a:r>
              <a:rPr lang="en-US" dirty="0" smtClean="0"/>
              <a:t>Coordinator: If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need the input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then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can’t start its execution before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Utilization Maximizer:</a:t>
            </a:r>
          </a:p>
          <a:p>
            <a:pPr lvl="1"/>
            <a:r>
              <a:rPr lang="en-US" dirty="0" smtClean="0"/>
              <a:t>Printer is to be allocated to T1 first.</a:t>
            </a:r>
          </a:p>
          <a:p>
            <a:pPr lvl="1"/>
            <a:r>
              <a:rPr lang="en-US" dirty="0" smtClean="0"/>
              <a:t>By the time T2 demands for printer, T1 has already used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7198" y="2236662"/>
            <a:ext cx="239679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ambria" panose="02040503050406030204" pitchFamily="18" charset="0"/>
              </a:rPr>
              <a:t>Task T1</a:t>
            </a:r>
          </a:p>
          <a:p>
            <a:pPr algn="ctr"/>
            <a:endParaRPr lang="en-US" b="1" u="sng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Print-1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Print-2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Print-3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0383" y="2236662"/>
            <a:ext cx="239679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ambria" panose="02040503050406030204" pitchFamily="18" charset="0"/>
              </a:rPr>
              <a:t>Task T2</a:t>
            </a:r>
          </a:p>
          <a:p>
            <a:pPr algn="ctr"/>
            <a:endParaRPr lang="en-US" b="1" u="sng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Print-4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Print-5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MNS1</Template>
  <TotalTime>686</TotalTime>
  <Words>1470</Words>
  <Application>Microsoft Office PowerPoint</Application>
  <PresentationFormat>On-screen Show (16:9)</PresentationFormat>
  <Paragraphs>390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MNS1</vt:lpstr>
      <vt:lpstr>Introduction to Operating Systems  What is an Operating System?   Functions of Operating System   Layers of Operating System   Types of Operating System </vt:lpstr>
      <vt:lpstr>Recommended Books</vt:lpstr>
      <vt:lpstr>Evaluation</vt:lpstr>
      <vt:lpstr>Introduction</vt:lpstr>
      <vt:lpstr>Abstract view of a Computer System</vt:lpstr>
      <vt:lpstr>Abstract view of a Computer System</vt:lpstr>
      <vt:lpstr>Functions of OS</vt:lpstr>
      <vt:lpstr>Functions of OS</vt:lpstr>
      <vt:lpstr>Functions of OS</vt:lpstr>
      <vt:lpstr>OS: Layered Structure</vt:lpstr>
      <vt:lpstr>Types of OS</vt:lpstr>
      <vt:lpstr>Early days job execution before Disk</vt:lpstr>
      <vt:lpstr>Batch OS</vt:lpstr>
      <vt:lpstr>Batch OS: SPOOLing</vt:lpstr>
      <vt:lpstr>Batch OS: SPOOLing</vt:lpstr>
      <vt:lpstr>UniProgramming</vt:lpstr>
      <vt:lpstr>Multiprogramming OS</vt:lpstr>
      <vt:lpstr>Multiprogramming OS</vt:lpstr>
      <vt:lpstr>Multiprogramming OS</vt:lpstr>
      <vt:lpstr>Multiprogramming OS</vt:lpstr>
      <vt:lpstr>Multiprocessing OS</vt:lpstr>
      <vt:lpstr>Multiprocessing OS</vt:lpstr>
      <vt:lpstr>Time Sharing OS</vt:lpstr>
      <vt:lpstr>Time Sharing OS</vt:lpstr>
      <vt:lpstr>Time Sharing OS</vt:lpstr>
      <vt:lpstr>Multi-Threading OS</vt:lpstr>
      <vt:lpstr>Multi-Threading OS</vt:lpstr>
      <vt:lpstr>Real Time OS</vt:lpstr>
      <vt:lpstr>Real Time OS</vt:lpstr>
      <vt:lpstr>Real Time OS</vt:lpstr>
      <vt:lpstr>Real Time 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Manmath</dc:creator>
  <cp:lastModifiedBy>Manmath</cp:lastModifiedBy>
  <cp:revision>136</cp:revision>
  <dcterms:created xsi:type="dcterms:W3CDTF">2015-08-06T06:02:24Z</dcterms:created>
  <dcterms:modified xsi:type="dcterms:W3CDTF">2020-08-05T19:27:42Z</dcterms:modified>
</cp:coreProperties>
</file>