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57" r:id="rId9"/>
    <p:sldId id="262" r:id="rId10"/>
    <p:sldId id="263" r:id="rId11"/>
    <p:sldId id="264" r:id="rId12"/>
    <p:sldId id="261" r:id="rId13"/>
    <p:sldId id="269" r:id="rId14"/>
    <p:sldId id="270" r:id="rId15"/>
    <p:sldId id="265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4" r:id="rId28"/>
    <p:sldId id="285" r:id="rId29"/>
    <p:sldId id="286" r:id="rId30"/>
    <p:sldId id="280" r:id="rId31"/>
    <p:sldId id="281" r:id="rId32"/>
    <p:sldId id="282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8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2F89C-1FBA-4782-9D1B-D860C0161A45}" v="2" dt="2021-09-28T06:23:25.408"/>
    <p1510:client id="{D65686F0-29B0-40D8-B3C2-E1C0FDBFE716}" v="1" dt="2021-09-28T10:06:48.520"/>
    <p1510:client id="{EC82E25C-7611-A5BD-F397-A3B59DB2C106}" v="1" dt="2021-08-30T17:14:41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ASHIS KHADANGA" userId="S::119cs0128@nitrkl.ac.in::2fd57480-a41b-4396-ae0e-2142a96061bc" providerId="AD" clId="Web-{C092F89C-1FBA-4782-9D1B-D860C0161A45}"/>
    <pc:docChg chg="modSld">
      <pc:chgData name="SIBASHIS KHADANGA" userId="S::119cs0128@nitrkl.ac.in::2fd57480-a41b-4396-ae0e-2142a96061bc" providerId="AD" clId="Web-{C092F89C-1FBA-4782-9D1B-D860C0161A45}" dt="2021-09-28T06:23:25.408" v="1" actId="20577"/>
      <pc:docMkLst>
        <pc:docMk/>
      </pc:docMkLst>
      <pc:sldChg chg="modSp">
        <pc:chgData name="SIBASHIS KHADANGA" userId="S::119cs0128@nitrkl.ac.in::2fd57480-a41b-4396-ae0e-2142a96061bc" providerId="AD" clId="Web-{C092F89C-1FBA-4782-9D1B-D860C0161A45}" dt="2021-09-28T06:23:25.408" v="1" actId="20577"/>
        <pc:sldMkLst>
          <pc:docMk/>
          <pc:sldMk cId="0" sldId="258"/>
        </pc:sldMkLst>
        <pc:spChg chg="mod">
          <ac:chgData name="SIBASHIS KHADANGA" userId="S::119cs0128@nitrkl.ac.in::2fd57480-a41b-4396-ae0e-2142a96061bc" providerId="AD" clId="Web-{C092F89C-1FBA-4782-9D1B-D860C0161A45}" dt="2021-09-28T06:23:25.408" v="1" actId="20577"/>
          <ac:spMkLst>
            <pc:docMk/>
            <pc:sldMk cId="0" sldId="258"/>
            <ac:spMk id="2" creationId="{00000000-0000-0000-0000-000000000000}"/>
          </ac:spMkLst>
        </pc:spChg>
      </pc:sldChg>
    </pc:docChg>
  </pc:docChgLst>
  <pc:docChgLst>
    <pc:chgData name="RAJUGARI RAGGHAWAN" userId="S::119cs0506@nitrkl.ac.in::5b684487-77f4-4270-870f-e149a5c20071" providerId="AD" clId="Web-{D65686F0-29B0-40D8-B3C2-E1C0FDBFE716}"/>
    <pc:docChg chg="modSld">
      <pc:chgData name="RAJUGARI RAGGHAWAN" userId="S::119cs0506@nitrkl.ac.in::5b684487-77f4-4270-870f-e149a5c20071" providerId="AD" clId="Web-{D65686F0-29B0-40D8-B3C2-E1C0FDBFE716}" dt="2021-09-28T10:06:48.520" v="0" actId="1076"/>
      <pc:docMkLst>
        <pc:docMk/>
      </pc:docMkLst>
      <pc:sldChg chg="modSp">
        <pc:chgData name="RAJUGARI RAGGHAWAN" userId="S::119cs0506@nitrkl.ac.in::5b684487-77f4-4270-870f-e149a5c20071" providerId="AD" clId="Web-{D65686F0-29B0-40D8-B3C2-E1C0FDBFE716}" dt="2021-09-28T10:06:48.520" v="0" actId="1076"/>
        <pc:sldMkLst>
          <pc:docMk/>
          <pc:sldMk cId="0" sldId="281"/>
        </pc:sldMkLst>
        <pc:picChg chg="mod">
          <ac:chgData name="RAJUGARI RAGGHAWAN" userId="S::119cs0506@nitrkl.ac.in::5b684487-77f4-4270-870f-e149a5c20071" providerId="AD" clId="Web-{D65686F0-29B0-40D8-B3C2-E1C0FDBFE716}" dt="2021-09-28T10:06:48.520" v="0" actId="1076"/>
          <ac:picMkLst>
            <pc:docMk/>
            <pc:sldMk cId="0" sldId="281"/>
            <ac:picMk id="9218" creationId="{00000000-0000-0000-0000-000000000000}"/>
          </ac:picMkLst>
        </pc:picChg>
      </pc:sldChg>
    </pc:docChg>
  </pc:docChgLst>
  <pc:docChgLst>
    <pc:chgData name="PRABHAT KUMAR KARNA" userId="S::119cs0127@nitrkl.ac.in::7e3655be-5ada-43ab-b97b-0fdf1c0c054a" providerId="AD" clId="Web-{EC82E25C-7611-A5BD-F397-A3B59DB2C106}"/>
    <pc:docChg chg="modSld">
      <pc:chgData name="PRABHAT KUMAR KARNA" userId="S::119cs0127@nitrkl.ac.in::7e3655be-5ada-43ab-b97b-0fdf1c0c054a" providerId="AD" clId="Web-{EC82E25C-7611-A5BD-F397-A3B59DB2C106}" dt="2021-08-30T17:14:41.550" v="0"/>
      <pc:docMkLst>
        <pc:docMk/>
      </pc:docMkLst>
      <pc:sldChg chg="addSp">
        <pc:chgData name="PRABHAT KUMAR KARNA" userId="S::119cs0127@nitrkl.ac.in::7e3655be-5ada-43ab-b97b-0fdf1c0c054a" providerId="AD" clId="Web-{EC82E25C-7611-A5BD-F397-A3B59DB2C106}" dt="2021-08-30T17:14:41.550" v="0"/>
        <pc:sldMkLst>
          <pc:docMk/>
          <pc:sldMk cId="0" sldId="256"/>
        </pc:sldMkLst>
        <pc:spChg chg="add">
          <ac:chgData name="PRABHAT KUMAR KARNA" userId="S::119cs0127@nitrkl.ac.in::7e3655be-5ada-43ab-b97b-0fdf1c0c054a" providerId="AD" clId="Web-{EC82E25C-7611-A5BD-F397-A3B59DB2C106}" dt="2021-08-30T17:14:41.550" v="0"/>
          <ac:spMkLst>
            <pc:docMk/>
            <pc:sldMk cId="0" sldId="256"/>
            <ac:spMk id="4" creationId="{08953817-1CB4-40E1-84F8-E95758905D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Instruction Set of 8085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53817-1CB4-40E1-84F8-E95758905D97}"/>
              </a:ext>
            </a:extLst>
          </p:cNvPr>
          <p:cNvSpPr txBox="1"/>
          <p:nvPr/>
        </p:nvSpPr>
        <p:spPr>
          <a:xfrm>
            <a:off x="4048125" y="3071812"/>
            <a:ext cx="1047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0480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400" dirty="0"/>
              <a:t>The 8-bit data is stored in the destination register or memory.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400" dirty="0"/>
              <a:t>If the operand is a memory location, its location is specified by the contents of the H-L registers.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400" b="1" dirty="0"/>
              <a:t>Example:</a:t>
            </a:r>
            <a:r>
              <a:rPr lang="en-US" sz="2400" dirty="0"/>
              <a:t> MVI E, 1AH or MVI M, 2BH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38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Instructions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3244334"/>
            <a:ext cx="7620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  <a:defRPr/>
            </a:pPr>
            <a:r>
              <a:rPr lang="en-US" b="1" dirty="0"/>
              <a:t>Example:</a:t>
            </a:r>
            <a:r>
              <a:rPr lang="en-US" dirty="0"/>
              <a:t> LDAX B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  <a:defRPr/>
            </a:pPr>
            <a:r>
              <a:rPr lang="en-US" dirty="0"/>
              <a:t>The contents of the designated register pair (BC) point to a memory location.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  <a:defRPr/>
            </a:pPr>
            <a:r>
              <a:rPr lang="en-US" dirty="0"/>
              <a:t>This instruction copies the contents of that memory location into the accumulator.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  <a:defRPr/>
            </a:pPr>
            <a:r>
              <a:rPr lang="en-US" dirty="0"/>
              <a:t>The contents of either the register pair or the memory location are not altered.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92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2895600"/>
            <a:ext cx="7696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This instruction loads 16-bit data in the register pair.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LXI H, 2034 H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723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2971800"/>
            <a:ext cx="8153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Clr>
                <a:schemeClr val="tx1"/>
              </a:buClr>
              <a:buSzPct val="95000"/>
              <a:buFont typeface="Wingdings 2" pitchFamily="18" charset="2"/>
              <a:buChar char=""/>
            </a:pPr>
            <a:r>
              <a:rPr lang="en-US" sz="2800" dirty="0"/>
              <a:t>This instruction copies the contents of memory location pointed out by 16-bit address into register L.</a:t>
            </a:r>
          </a:p>
          <a:p>
            <a:pPr marL="273050" indent="-273050">
              <a:spcAft>
                <a:spcPts val="2400"/>
              </a:spcAft>
              <a:buClr>
                <a:schemeClr val="tx1"/>
              </a:buClr>
              <a:buSzPct val="95000"/>
              <a:buFont typeface="Wingdings 2" pitchFamily="18" charset="2"/>
              <a:buChar char=""/>
            </a:pPr>
            <a:r>
              <a:rPr lang="en-US" sz="2800" dirty="0"/>
              <a:t>It copies the contents of next memory location into register H.</a:t>
            </a:r>
          </a:p>
          <a:p>
            <a:pPr marL="273050" indent="-273050">
              <a:spcAft>
                <a:spcPts val="2400"/>
              </a:spcAft>
              <a:buClr>
                <a:schemeClr val="tx1"/>
              </a:buClr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LHLD 2040 H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7315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2971800"/>
            <a:ext cx="7848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accumulator are copied into the memory location specified by the operand.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STA 2500 H</a:t>
            </a:r>
          </a:p>
          <a:p>
            <a:pPr marL="273050" indent="-273050">
              <a:spcAft>
                <a:spcPts val="2400"/>
              </a:spcAft>
              <a:buSzPct val="95000"/>
            </a:pPr>
            <a:endParaRPr lang="en-US" sz="2800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41910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739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2438400"/>
            <a:ext cx="7239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accumulator are copied into the memory location specified by the contents of the register pair.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STAX B</a:t>
            </a:r>
          </a:p>
          <a:p>
            <a:pPr marL="273050" indent="-273050">
              <a:spcAft>
                <a:spcPts val="2400"/>
              </a:spcAft>
              <a:buSzPct val="95000"/>
            </a:pPr>
            <a:r>
              <a:rPr lang="en-US" sz="2800" dirty="0"/>
              <a:t>Suppose, (B)=20H, (C)=01H</a:t>
            </a:r>
          </a:p>
          <a:p>
            <a:pPr marL="273050" indent="-273050">
              <a:spcAft>
                <a:spcPts val="2400"/>
              </a:spcAft>
              <a:buSzPct val="95000"/>
            </a:pPr>
            <a:r>
              <a:rPr lang="en-US" sz="2800" dirty="0"/>
              <a:t>(A)-</a:t>
            </a:r>
            <a:r>
              <a:rPr lang="en-US" sz="2800" dirty="0">
                <a:sym typeface="Wingdings" pitchFamily="2" charset="2"/>
              </a:rPr>
              <a:t>(M)</a:t>
            </a:r>
            <a:r>
              <a:rPr lang="en-US" sz="1000" b="1" dirty="0">
                <a:sym typeface="Wingdings" pitchFamily="2" charset="2"/>
              </a:rPr>
              <a:t>2001H</a:t>
            </a:r>
            <a:endParaRPr lang="en-US" sz="2800" b="1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962400"/>
            <a:ext cx="38290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1242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register L are stored into memory location specified by the 16-bit address.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register H are stored into the next memory location.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SHLD 2550 H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620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048000"/>
            <a:ext cx="8077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Clr>
                <a:schemeClr val="tx1"/>
              </a:buClr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register H are exchanged with the contents of register D.</a:t>
            </a:r>
          </a:p>
          <a:p>
            <a:pPr marL="273050" indent="-273050">
              <a:spcAft>
                <a:spcPts val="2400"/>
              </a:spcAft>
              <a:buClr>
                <a:schemeClr val="tx1"/>
              </a:buClr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register L are exchanged with the contents of register E.</a:t>
            </a:r>
          </a:p>
          <a:p>
            <a:pPr marL="273050" indent="-273050">
              <a:spcAft>
                <a:spcPts val="2400"/>
              </a:spcAft>
              <a:buClr>
                <a:schemeClr val="tx1"/>
              </a:buClr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XCHG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924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200400"/>
            <a:ext cx="7848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registers H and L are copied into the program counter (PC).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H are placed as the high-order byte and the contents of L as the low-order byte.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PCHL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just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dirty="0"/>
              <a:t>An instruction is a binary pattern designed inside a microprocessor to perform a specific function.</a:t>
            </a:r>
          </a:p>
          <a:p>
            <a:pPr marL="274320" indent="-274320" algn="just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dirty="0"/>
              <a:t>The entire group of instructions that a microprocessor supports is called </a:t>
            </a:r>
            <a:r>
              <a:rPr lang="en-US" b="1" i="1" dirty="0">
                <a:solidFill>
                  <a:srgbClr val="FF0000"/>
                </a:solidFill>
              </a:rPr>
              <a:t>Instruction Set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274320" indent="-274320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Font typeface="Wingdings 2"/>
              <a:buChar char=""/>
              <a:defRPr/>
            </a:pPr>
            <a:r>
              <a:rPr lang="en-US" dirty="0"/>
              <a:t>8085 has </a:t>
            </a:r>
            <a:r>
              <a:rPr lang="en-US" b="1" dirty="0">
                <a:solidFill>
                  <a:srgbClr val="FF0000"/>
                </a:solidFill>
              </a:rPr>
              <a:t>246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instructions.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96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048000"/>
            <a:ext cx="8001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This instruction loads the contents of H-L pair into SP.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SPHL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200400"/>
            <a:ext cx="815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3200" dirty="0"/>
              <a:t>The contents of I/O port are copied into accumulator.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3200" b="1" dirty="0"/>
              <a:t>Example:</a:t>
            </a:r>
            <a:r>
              <a:rPr lang="en-US" sz="3200" dirty="0"/>
              <a:t> IN 8C H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contents of accumulator are copied into the I/O port.</a:t>
            </a:r>
          </a:p>
          <a:p>
            <a:pPr marL="273050" indent="-273050">
              <a:spcAft>
                <a:spcPts val="2400"/>
              </a:spcAft>
              <a:buSzPct val="95000"/>
              <a:buFont typeface="Wingdings 2" pitchFamily="18" charset="2"/>
              <a:buChar char=""/>
            </a:pPr>
            <a:r>
              <a:rPr lang="en-US" sz="2800" b="1" dirty="0"/>
              <a:t>Example:</a:t>
            </a:r>
            <a:r>
              <a:rPr lang="en-US" sz="2800" dirty="0"/>
              <a:t> OUT 78 H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Arithmetic Instructions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These instructions perform the operations like: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Addition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Subtraction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Increment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Decrement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Any 8-bit number, or the contents of register, or the contents of memory location can be added to the contents of accumulator.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The result (sum) is stored in the accumulator.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No two other 8-bit registers can be added directly.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b="1" dirty="0"/>
              <a:t>Example:</a:t>
            </a:r>
            <a:r>
              <a:rPr lang="en-US" dirty="0"/>
              <a:t> The contents of register B cannot  be added directly to the contents of register 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Any 8-bit number, or the contents of register, or the contents of memory location can be subtracted from the contents of accumulator.</a:t>
            </a:r>
          </a:p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The result is stored in the accumulator.</a:t>
            </a:r>
          </a:p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Subtraction is performed in 2’s complement form.</a:t>
            </a:r>
          </a:p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If the result is negative, it is stored in 2’s complement form.</a:t>
            </a:r>
          </a:p>
          <a:p>
            <a:pPr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No two other 8-bit registers can be subtracted directly.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Increment / Decrement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The 8-bit contents of a register or a memory location can be incremented or decremented by 1.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The 16-bit contents of a register pair can be incremented or decremented by 1.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Increment or decrement can be performed on any register or a memory location.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Instructions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These instructions perform various logical operations with the contents of the accumulator.</a:t>
            </a:r>
            <a:br>
              <a:rPr lang="en-US" dirty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123" y="2290514"/>
            <a:ext cx="6858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group of instructions alters the sequence of program execution either conditionally or unconditionally</a:t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581400"/>
            <a:ext cx="609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lnSpcReduction="10000"/>
          </a:bodyPr>
          <a:lstStyle/>
          <a:p>
            <a:pPr marL="274320" indent="-274320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/>
              <a:t>Each instruction is represented by an 8-bit binary value.</a:t>
            </a:r>
          </a:p>
          <a:p>
            <a:pPr marL="274320" indent="-274320">
              <a:spcBef>
                <a:spcPts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dirty="0"/>
              <a:t>These 8-bits of binary value is called </a:t>
            </a:r>
            <a:r>
              <a:rPr lang="en-US" b="1" i="1" dirty="0">
                <a:solidFill>
                  <a:srgbClr val="FF0000"/>
                </a:solidFill>
              </a:rPr>
              <a:t>Op-Code</a:t>
            </a:r>
            <a:r>
              <a:rPr lang="en-US" dirty="0"/>
              <a:t> or </a:t>
            </a:r>
            <a:r>
              <a:rPr lang="en-US" b="1" i="1" dirty="0">
                <a:solidFill>
                  <a:srgbClr val="FF0000"/>
                </a:solidFill>
              </a:rPr>
              <a:t>Instruction Byte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810000"/>
            <a:ext cx="373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Jump Conditionally</a:t>
            </a:r>
            <a:endParaRPr lang="en-IN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 Instructions</a:t>
            </a:r>
            <a:endParaRPr lang="en-IN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807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124200"/>
            <a:ext cx="8229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SzPct val="95000"/>
              <a:buFont typeface="Wingdings 2" pitchFamily="18" charset="2"/>
              <a:buChar char=""/>
              <a:defRPr/>
            </a:pPr>
            <a:r>
              <a:rPr lang="en-US" sz="2800" dirty="0"/>
              <a:t>The program sequence is transferred to the memory location specified by the 16-bit address given in the operand.</a:t>
            </a:r>
          </a:p>
          <a:p>
            <a:pPr>
              <a:spcAft>
                <a:spcPts val="1800"/>
              </a:spcAft>
              <a:buSzPct val="95000"/>
              <a:buFont typeface="Wingdings 2" pitchFamily="18" charset="2"/>
              <a:buChar char=""/>
              <a:defRPr/>
            </a:pPr>
            <a:r>
              <a:rPr lang="en-US" sz="2800" dirty="0"/>
              <a:t>Before the transfer, the address of the next instruction after CALL (the contents of the program counter) is pushed onto the stack.</a:t>
            </a:r>
          </a:p>
          <a:p>
            <a:pPr>
              <a:spcAft>
                <a:spcPts val="1800"/>
              </a:spcAft>
              <a:buSzPct val="95000"/>
              <a:defRPr/>
            </a:pPr>
            <a:r>
              <a:rPr lang="en-US" sz="2800" b="1" dirty="0"/>
              <a:t>Example:</a:t>
            </a:r>
            <a:r>
              <a:rPr lang="en-US" sz="2800" dirty="0"/>
              <a:t> CALL 2034 H.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 Instructions</a:t>
            </a:r>
            <a:endParaRPr lang="en-IN" dirty="0"/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69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27660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SzPct val="95000"/>
              <a:buFont typeface="Wingdings 2" pitchFamily="18" charset="2"/>
              <a:buChar char=""/>
              <a:defRPr/>
            </a:pPr>
            <a:r>
              <a:rPr lang="en-US" sz="2400" dirty="0"/>
              <a:t>The program sequence is transferred to the memory location specified by the 16-bit address given in the operand based on the specified flag of the PSW.</a:t>
            </a:r>
          </a:p>
          <a:p>
            <a:pPr>
              <a:spcAft>
                <a:spcPts val="1800"/>
              </a:spcAft>
              <a:buSzPct val="95000"/>
              <a:buFont typeface="Wingdings 2" pitchFamily="18" charset="2"/>
              <a:buChar char=""/>
              <a:defRPr/>
            </a:pPr>
            <a:r>
              <a:rPr lang="en-US" sz="2400" dirty="0"/>
              <a:t>Before the transfer, the address of the next instruction after the call (the contents of the program counter) is pushed onto the stack.</a:t>
            </a:r>
          </a:p>
          <a:p>
            <a:pPr>
              <a:spcAft>
                <a:spcPts val="1800"/>
              </a:spcAft>
              <a:buSzPct val="95000"/>
              <a:defRPr/>
            </a:pPr>
            <a:r>
              <a:rPr lang="en-US" sz="2400" b="1" dirty="0"/>
              <a:t>Example:</a:t>
            </a:r>
            <a:r>
              <a:rPr lang="en-US" sz="2400" dirty="0"/>
              <a:t> CZ 2034 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 Conditionally</a:t>
            </a:r>
            <a:endParaRPr lang="en-IN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8229599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 Instructions</a:t>
            </a:r>
            <a:endParaRPr lang="en-IN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62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3528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18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program sequence is transferred from the subroutine to the calling program.</a:t>
            </a:r>
          </a:p>
          <a:p>
            <a:pPr marL="273050" indent="-273050">
              <a:spcAft>
                <a:spcPts val="18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two bytes from the top of the stack are copied into the program counter, and program execution begins at the new address.</a:t>
            </a:r>
          </a:p>
          <a:p>
            <a:pPr marL="273050" indent="-273050">
              <a:spcAft>
                <a:spcPts val="1800"/>
              </a:spcAft>
              <a:buSzPct val="95000"/>
            </a:pPr>
            <a:r>
              <a:rPr lang="en-US" sz="2800" b="1" dirty="0"/>
              <a:t>Example:</a:t>
            </a:r>
            <a:r>
              <a:rPr lang="en-US" sz="2800" dirty="0"/>
              <a:t> RET.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 Instructions</a:t>
            </a:r>
            <a:endParaRPr lang="en-IN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19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3287792"/>
            <a:ext cx="8153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SzPct val="95000"/>
              <a:buFont typeface="Wingdings 2" pitchFamily="18" charset="2"/>
              <a:buChar char=""/>
              <a:defRPr/>
            </a:pPr>
            <a:r>
              <a:rPr lang="en-US" sz="2800" dirty="0"/>
              <a:t>The program sequence is transferred from the subroutine to the calling program based on the specified flag of the PSW.</a:t>
            </a:r>
          </a:p>
          <a:p>
            <a:pPr>
              <a:spcAft>
                <a:spcPts val="1800"/>
              </a:spcAft>
              <a:buSzPct val="95000"/>
              <a:buFont typeface="Wingdings 2" pitchFamily="18" charset="2"/>
              <a:buChar char=""/>
              <a:defRPr/>
            </a:pPr>
            <a:r>
              <a:rPr lang="en-US" sz="2800" dirty="0"/>
              <a:t>The two bytes from the top of the stack are copied into the program counter, and program execution begins at the new address.</a:t>
            </a:r>
          </a:p>
          <a:p>
            <a:pPr>
              <a:spcAft>
                <a:spcPts val="1800"/>
              </a:spcAft>
              <a:buSzPct val="95000"/>
              <a:defRPr/>
            </a:pPr>
            <a:r>
              <a:rPr lang="en-US" sz="2800" b="1" dirty="0"/>
              <a:t>Example:</a:t>
            </a:r>
            <a:r>
              <a:rPr lang="en-US" sz="2800" dirty="0"/>
              <a:t> RZ.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 Conditionally</a:t>
            </a:r>
            <a:endParaRPr lang="en-IN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 Instructions</a:t>
            </a:r>
            <a:endParaRPr lang="en-IN" dirty="0"/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84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2766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Aft>
                <a:spcPts val="18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 RST instruction jumps the control to one of eight memory locations depending upon the number.</a:t>
            </a:r>
          </a:p>
          <a:p>
            <a:pPr marL="273050" indent="-273050">
              <a:spcAft>
                <a:spcPts val="1800"/>
              </a:spcAft>
              <a:buSzPct val="95000"/>
              <a:buFont typeface="Wingdings 2" pitchFamily="18" charset="2"/>
              <a:buChar char=""/>
            </a:pPr>
            <a:r>
              <a:rPr lang="en-US" sz="2800" dirty="0"/>
              <a:t>These are used as software instructions in a program to transfer program execution to one of the eight locations.</a:t>
            </a:r>
          </a:p>
          <a:p>
            <a:pPr marL="273050" indent="-273050">
              <a:spcAft>
                <a:spcPts val="1800"/>
              </a:spcAft>
              <a:buSzPct val="95000"/>
            </a:pPr>
            <a:r>
              <a:rPr lang="en-US" sz="2800" b="1" dirty="0"/>
              <a:t>Example:</a:t>
            </a:r>
            <a:r>
              <a:rPr lang="en-US" sz="2800" dirty="0"/>
              <a:t> RST 3.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Restart Address Table</a:t>
            </a:r>
            <a:endParaRPr lang="en-IN" dirty="0"/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7238999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Control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These instructions control machine functions such as Halt, Interrupt, or do nothing.</a:t>
            </a:r>
            <a:br>
              <a:rPr lang="en-US" dirty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543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Instruction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Data Transfer Instruction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Arithmetic Instructions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Logical Instructions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Branching Instructions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Control Instructions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752601"/>
            <a:ext cx="8153400" cy="316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These instructions move data between registers, or between memory and registers.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These instructions copy data from source to destination.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/>
              <a:t>While copying, the contents of source are not modified.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This instruction copies the contents of the source register into the destination register. 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The contents of the source register are not altered.</a:t>
            </a:r>
          </a:p>
          <a:p>
            <a:pPr fontAlgn="auto">
              <a:spcBef>
                <a:spcPts val="0"/>
              </a:spcBef>
              <a:spcAft>
                <a:spcPts val="2400"/>
              </a:spcAft>
              <a:defRPr/>
            </a:pPr>
            <a:r>
              <a:rPr lang="en-US" dirty="0"/>
              <a:t>If one of the operands is a memory location, its location is specified by the contents of the HL registers.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Instructions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Instructions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657600"/>
            <a:ext cx="8382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DF2B79-ABAB-41CA-8101-0C5A6DDBBA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132AB1-9170-4ABB-9B7C-1D55DCF3B6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55608E-4CA9-4D11-8556-CB4C3829F7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e75a9-f062-4986-91a6-a869996f90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1094</Words>
  <Application>Microsoft Office PowerPoint</Application>
  <PresentationFormat>On-screen Show (4:3)</PresentationFormat>
  <Paragraphs>150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Instruction Set of 8085</vt:lpstr>
      <vt:lpstr>Introduction</vt:lpstr>
      <vt:lpstr>PowerPoint Presentation</vt:lpstr>
      <vt:lpstr>Classification of Instruction Set</vt:lpstr>
      <vt:lpstr>Syntax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PowerPoint Presentation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Data Transfer Instructions</vt:lpstr>
      <vt:lpstr>Arithmetic Instructions</vt:lpstr>
      <vt:lpstr>Addition</vt:lpstr>
      <vt:lpstr>Subtraction</vt:lpstr>
      <vt:lpstr>Increment / Decrement</vt:lpstr>
      <vt:lpstr>Arithmetic Instructions</vt:lpstr>
      <vt:lpstr>Logical Instructions</vt:lpstr>
      <vt:lpstr>Branching Instructions</vt:lpstr>
      <vt:lpstr>Jump Conditionally</vt:lpstr>
      <vt:lpstr>Branching Instructions</vt:lpstr>
      <vt:lpstr>Branching Instructions</vt:lpstr>
      <vt:lpstr>Call Conditionally</vt:lpstr>
      <vt:lpstr>Branching Instructions</vt:lpstr>
      <vt:lpstr>Branching Instructions</vt:lpstr>
      <vt:lpstr>Return Conditionally</vt:lpstr>
      <vt:lpstr>Branching Instructions</vt:lpstr>
      <vt:lpstr>Restart Address Table</vt:lpstr>
      <vt:lpstr>Machine Control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8085</dc:title>
  <dc:creator>HP</dc:creator>
  <cp:lastModifiedBy>HP</cp:lastModifiedBy>
  <cp:revision>41</cp:revision>
  <dcterms:created xsi:type="dcterms:W3CDTF">2006-08-16T00:00:00Z</dcterms:created>
  <dcterms:modified xsi:type="dcterms:W3CDTF">2021-09-28T10:06:48Z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