
<file path=[Content_Types].xml><?xml version="1.0" encoding="utf-8"?>
<Types xmlns="http://schemas.openxmlformats.org/package/2006/content-types">
  <Default Extension="png" ContentType="image/png"/>
  <Default Extension="rels" ContentType="application/vnd.openxmlformats-package.relationships+xml"/>
  <Default Extension="emf" ContentType="image/x-emf"/>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7" r:id="rId3"/>
    <p:sldId id="258" r:id="rId4"/>
    <p:sldId id="259" r:id="rId5"/>
    <p:sldId id="260" r:id="rId6"/>
    <p:sldId id="262" r:id="rId7"/>
    <p:sldId id="263" r:id="rId8"/>
    <p:sldId id="305" r:id="rId9"/>
    <p:sldId id="306" r:id="rId10"/>
    <p:sldId id="308" r:id="rId11"/>
    <p:sldId id="309" r:id="rId12"/>
    <p:sldId id="310" r:id="rId13"/>
    <p:sldId id="311" r:id="rId14"/>
    <p:sldId id="307" r:id="rId15"/>
    <p:sldId id="264" r:id="rId16"/>
    <p:sldId id="268" r:id="rId17"/>
    <p:sldId id="261" r:id="rId18"/>
    <p:sldId id="269" r:id="rId19"/>
    <p:sldId id="313" r:id="rId20"/>
    <p:sldId id="314" r:id="rId21"/>
    <p:sldId id="270" r:id="rId22"/>
    <p:sldId id="273" r:id="rId23"/>
    <p:sldId id="274" r:id="rId24"/>
    <p:sldId id="276" r:id="rId25"/>
    <p:sldId id="275" r:id="rId26"/>
    <p:sldId id="277" r:id="rId27"/>
    <p:sldId id="278" r:id="rId28"/>
    <p:sldId id="292" r:id="rId29"/>
    <p:sldId id="293" r:id="rId30"/>
    <p:sldId id="300" r:id="rId31"/>
    <p:sldId id="301" r:id="rId32"/>
    <p:sldId id="302" r:id="rId33"/>
    <p:sldId id="279" r:id="rId34"/>
    <p:sldId id="289" r:id="rId35"/>
    <p:sldId id="290" r:id="rId36"/>
    <p:sldId id="291" r:id="rId37"/>
    <p:sldId id="282" r:id="rId38"/>
    <p:sldId id="294" r:id="rId39"/>
    <p:sldId id="295" r:id="rId40"/>
    <p:sldId id="296" r:id="rId41"/>
    <p:sldId id="297" r:id="rId42"/>
    <p:sldId id="298" r:id="rId43"/>
    <p:sldId id="299" r:id="rId44"/>
    <p:sldId id="31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A6667-29BC-46BB-BEE9-793D0FC4F93C}" type="datetimeFigureOut">
              <a:rPr lang="en-US" smtClean="0"/>
              <a:pPr/>
              <a:t>10/8/2021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942CD-8CCB-4DC9-ADE9-CEF0E7A2F4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D29087-54D4-4AD1-905E-A51020A187A1}" type="datetime1">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408F3-8AB0-40E6-9570-13B1DACA8943}" type="datetime1">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B222C-ED7A-4D05-AE53-8E47AACFDB6D}" type="datetime1">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B260C-01E9-4E54-B7BE-14639684FD51}" type="datetime1">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74698-C810-4A17-9D6F-004D2E85AE36}" type="datetime1">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CFD074-4461-4C42-BCF8-015BB15C1CA1}" type="datetime1">
              <a:rPr lang="en-US" smtClean="0"/>
              <a:pPr/>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077870-0B93-4E2A-BE3F-E5044B549DAE}" type="datetime1">
              <a:rPr lang="en-US" smtClean="0"/>
              <a:pPr/>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3874A2-418E-432E-9537-E62D79E00172}" type="datetime1">
              <a:rPr lang="en-US" smtClean="0"/>
              <a:pPr/>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E6643-B4B2-4F94-9701-30F76C2CA106}" type="datetime1">
              <a:rPr lang="en-US" smtClean="0"/>
              <a:pPr/>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ACA2A-CD93-4B58-9284-145500619032}" type="datetime1">
              <a:rPr lang="en-US" smtClean="0"/>
              <a:pPr/>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E1817-71E9-4F60-A829-22EB3AE90E76}" type="datetime1">
              <a:rPr lang="en-US" smtClean="0"/>
              <a:pPr/>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8FC58-2322-469C-B7DE-C0BF906315FE}" type="datetime1">
              <a:rPr lang="en-US" smtClean="0"/>
              <a:pPr/>
              <a:t>10/8/2021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8086 Microprocessor</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Each register has some special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AX/AL</a:t>
            </a:r>
            <a:r>
              <a:rPr lang="en-US" dirty="0" smtClean="0"/>
              <a:t>: Used as accumulator. Used in multiply, divide and I/O operations</a:t>
            </a:r>
          </a:p>
          <a:p>
            <a:r>
              <a:rPr lang="en-US" dirty="0" smtClean="0">
                <a:solidFill>
                  <a:srgbClr val="FF0000"/>
                </a:solidFill>
              </a:rPr>
              <a:t>BX</a:t>
            </a:r>
            <a:r>
              <a:rPr lang="en-US" dirty="0" smtClean="0"/>
              <a:t>: Used to hold the offset address of a location in memory.</a:t>
            </a:r>
          </a:p>
          <a:p>
            <a:r>
              <a:rPr lang="en-US" dirty="0" smtClean="0">
                <a:solidFill>
                  <a:srgbClr val="FF0000"/>
                </a:solidFill>
              </a:rPr>
              <a:t>CX</a:t>
            </a:r>
            <a:r>
              <a:rPr lang="en-US" dirty="0" smtClean="0"/>
              <a:t>: Used to hold the count value in string/loop instructions</a:t>
            </a:r>
          </a:p>
          <a:p>
            <a:r>
              <a:rPr lang="en-US" dirty="0" smtClean="0">
                <a:solidFill>
                  <a:srgbClr val="FF0000"/>
                </a:solidFill>
              </a:rPr>
              <a:t>DX</a:t>
            </a:r>
            <a:r>
              <a:rPr lang="en-US" dirty="0" smtClean="0"/>
              <a:t>: Used to hold a part of the result during multiplication operation and also a part of the dividend before the division operation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Each register has some special functions:</a:t>
            </a:r>
            <a:endParaRPr lang="en-US" dirty="0"/>
          </a:p>
        </p:txBody>
      </p:sp>
      <p:sp>
        <p:nvSpPr>
          <p:cNvPr id="3" name="Content Placeholder 2"/>
          <p:cNvSpPr>
            <a:spLocks noGrp="1"/>
          </p:cNvSpPr>
          <p:nvPr>
            <p:ph idx="1"/>
          </p:nvPr>
        </p:nvSpPr>
        <p:spPr/>
        <p:txBody>
          <a:bodyPr/>
          <a:lstStyle/>
          <a:p>
            <a:r>
              <a:rPr lang="en-US" dirty="0" smtClean="0">
                <a:solidFill>
                  <a:srgbClr val="FF0000"/>
                </a:solidFill>
              </a:rPr>
              <a:t>SP</a:t>
            </a:r>
            <a:r>
              <a:rPr lang="en-US" dirty="0" smtClean="0"/>
              <a:t>: Used to hold the offset address of the data stored at the top of the stack segment</a:t>
            </a:r>
          </a:p>
          <a:p>
            <a:r>
              <a:rPr lang="en-US" dirty="0" smtClean="0">
                <a:solidFill>
                  <a:srgbClr val="FF0000"/>
                </a:solidFill>
              </a:rPr>
              <a:t>BP</a:t>
            </a:r>
            <a:r>
              <a:rPr lang="en-US" dirty="0" smtClean="0"/>
              <a:t>: It holds the offset address of the source data in the data segment</a:t>
            </a:r>
          </a:p>
          <a:p>
            <a:r>
              <a:rPr lang="en-US" dirty="0" smtClean="0">
                <a:solidFill>
                  <a:srgbClr val="FF0000"/>
                </a:solidFill>
              </a:rPr>
              <a:t>SI</a:t>
            </a:r>
            <a:r>
              <a:rPr lang="en-US" dirty="0" smtClean="0"/>
              <a:t>: Used to hold the offset address of source data in data segment</a:t>
            </a:r>
          </a:p>
          <a:p>
            <a:r>
              <a:rPr lang="en-US" dirty="0" smtClean="0">
                <a:solidFill>
                  <a:srgbClr val="FF0000"/>
                </a:solidFill>
              </a:rPr>
              <a:t>DI</a:t>
            </a:r>
            <a:r>
              <a:rPr lang="en-US" dirty="0" smtClean="0"/>
              <a:t>: </a:t>
            </a:r>
            <a:r>
              <a:rPr lang="en-US" dirty="0" smtClean="0"/>
              <a:t>Used to hold the offset address of </a:t>
            </a:r>
            <a:r>
              <a:rPr lang="en-US" dirty="0" smtClean="0"/>
              <a:t>destination data </a:t>
            </a:r>
            <a:r>
              <a:rPr lang="en-US" dirty="0" smtClean="0"/>
              <a:t>in </a:t>
            </a:r>
            <a:r>
              <a:rPr lang="en-US" dirty="0" smtClean="0"/>
              <a:t>extra </a:t>
            </a:r>
            <a:r>
              <a:rPr lang="en-US" dirty="0" smtClean="0"/>
              <a:t>segment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flag register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16 bit flag register is used in 8086. It is divided into two parts .</a:t>
            </a:r>
          </a:p>
          <a:p>
            <a:pPr lvl="1"/>
            <a:r>
              <a:rPr lang="en-US" dirty="0" smtClean="0"/>
              <a:t>Condition code or status flags</a:t>
            </a:r>
          </a:p>
          <a:p>
            <a:pPr lvl="1"/>
            <a:r>
              <a:rPr lang="en-US" dirty="0" smtClean="0"/>
              <a:t> Machine control flags</a:t>
            </a:r>
          </a:p>
          <a:p>
            <a:r>
              <a:rPr lang="en-US" sz="2800" dirty="0" smtClean="0"/>
              <a:t>The condition code flag register is the lower byte of the 16-bit flag register. </a:t>
            </a:r>
          </a:p>
          <a:p>
            <a:pPr lvl="1"/>
            <a:r>
              <a:rPr lang="en-US" sz="2600" dirty="0" smtClean="0"/>
              <a:t>Identical to 8085 flag register, with an additional overflow flag.</a:t>
            </a:r>
          </a:p>
          <a:p>
            <a:r>
              <a:rPr lang="en-US" sz="3000" dirty="0" smtClean="0"/>
              <a:t>The control flag register is the higher byte of the flag register. </a:t>
            </a:r>
          </a:p>
          <a:p>
            <a:pPr lvl="1"/>
            <a:r>
              <a:rPr lang="en-US" sz="2600" dirty="0" smtClean="0"/>
              <a:t>It contains three flags : direction flag (</a:t>
            </a:r>
            <a:r>
              <a:rPr lang="en-US" sz="2600" i="1" dirty="0" smtClean="0"/>
              <a:t>D), </a:t>
            </a:r>
            <a:r>
              <a:rPr lang="en-US" sz="2600" dirty="0" smtClean="0"/>
              <a:t>interrupt flag (</a:t>
            </a:r>
            <a:r>
              <a:rPr lang="en-US" sz="2600" i="1" dirty="0" smtClean="0"/>
              <a:t>I) and trap flag (T).</a:t>
            </a: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cstate="print"/>
          <a:srcRect/>
          <a:stretch>
            <a:fillRect/>
          </a:stretch>
        </p:blipFill>
        <p:spPr bwMode="auto">
          <a:xfrm>
            <a:off x="0" y="304800"/>
            <a:ext cx="9144000" cy="6324600"/>
          </a:xfrm>
          <a:prstGeom prst="rect">
            <a:avLst/>
          </a:prstGeom>
          <a:noFill/>
          <a:ln w="9525">
            <a:noFill/>
            <a:miter lim="800000"/>
            <a:headEnd/>
            <a:tailEnd/>
          </a:ln>
        </p:spPr>
      </p:pic>
    </p:spTree>
    <p:extLst>
      <p:ext uri="{BB962C8B-B14F-4D97-AF65-F5344CB8AC3E}">
        <p14:creationId xmlns:p14="http://schemas.microsoft.com/office/powerpoint/2010/main" xmlns="" val="413284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Function of Execution </a:t>
            </a:r>
            <a:r>
              <a:rPr lang="en-US" altLang="en-US" dirty="0" smtClean="0"/>
              <a:t>Unit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main functions of EU are:</a:t>
            </a:r>
          </a:p>
          <a:p>
            <a:pPr lvl="1"/>
            <a:r>
              <a:rPr lang="en-US" dirty="0" smtClean="0"/>
              <a:t>Decoding of Instructions</a:t>
            </a:r>
          </a:p>
          <a:p>
            <a:pPr lvl="1"/>
            <a:r>
              <a:rPr lang="en-US" dirty="0" smtClean="0"/>
              <a:t>Execution of instructions</a:t>
            </a:r>
          </a:p>
          <a:p>
            <a:r>
              <a:rPr lang="en-US" dirty="0" smtClean="0"/>
              <a:t>Steps</a:t>
            </a:r>
          </a:p>
          <a:p>
            <a:pPr lvl="1"/>
            <a:r>
              <a:rPr lang="en-US" dirty="0" smtClean="0"/>
              <a:t>EU extracts instructions from top of queue in BIU</a:t>
            </a:r>
          </a:p>
          <a:p>
            <a:pPr lvl="1"/>
            <a:r>
              <a:rPr lang="en-US" dirty="0" smtClean="0"/>
              <a:t>Decode the instructions</a:t>
            </a:r>
          </a:p>
          <a:p>
            <a:pPr lvl="1"/>
            <a:r>
              <a:rPr lang="en-US" dirty="0" smtClean="0"/>
              <a:t>Generates operands if necessary</a:t>
            </a:r>
          </a:p>
          <a:p>
            <a:pPr lvl="1"/>
            <a:r>
              <a:rPr lang="en-US" dirty="0" smtClean="0"/>
              <a:t>Passes operands to BIU and requests it to perform read or write bus cycles to memory or I/O</a:t>
            </a:r>
          </a:p>
          <a:p>
            <a:pPr lvl="1"/>
            <a:r>
              <a:rPr lang="en-US" dirty="0" smtClean="0"/>
              <a:t>Perform the operation specified by the instruction on operands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BIU</a:t>
            </a:r>
            <a:endParaRPr lang="en-IN" dirty="0"/>
          </a:p>
        </p:txBody>
      </p:sp>
      <p:sp>
        <p:nvSpPr>
          <p:cNvPr id="3" name="Content Placeholder 2"/>
          <p:cNvSpPr>
            <a:spLocks noGrp="1"/>
          </p:cNvSpPr>
          <p:nvPr>
            <p:ph idx="1"/>
          </p:nvPr>
        </p:nvSpPr>
        <p:spPr>
          <a:xfrm>
            <a:off x="457200" y="1600200"/>
            <a:ext cx="4038600" cy="4525963"/>
          </a:xfrm>
        </p:spPr>
        <p:txBody>
          <a:bodyPr/>
          <a:lstStyle/>
          <a:p>
            <a:r>
              <a:rPr lang="en-US" dirty="0" smtClean="0"/>
              <a:t>The BIU consists of </a:t>
            </a:r>
          </a:p>
          <a:p>
            <a:pPr lvl="1"/>
            <a:r>
              <a:rPr lang="en-US" dirty="0" smtClean="0"/>
              <a:t>Instruction queue</a:t>
            </a:r>
          </a:p>
          <a:p>
            <a:pPr lvl="1"/>
            <a:r>
              <a:rPr lang="en-US" dirty="0" smtClean="0"/>
              <a:t>Four 16 bit Segment Registers(CS, DS, SS, ES)</a:t>
            </a:r>
          </a:p>
          <a:p>
            <a:pPr lvl="1"/>
            <a:r>
              <a:rPr lang="en-US" dirty="0" smtClean="0"/>
              <a:t>Instruction pointer and address summation</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2050" name="Picture 2"/>
          <p:cNvPicPr>
            <a:picLocks noChangeAspect="1" noChangeArrowheads="1"/>
          </p:cNvPicPr>
          <p:nvPr/>
        </p:nvPicPr>
        <p:blipFill>
          <a:blip r:embed="rId2"/>
          <a:srcRect/>
          <a:stretch>
            <a:fillRect/>
          </a:stretch>
        </p:blipFill>
        <p:spPr bwMode="auto">
          <a:xfrm>
            <a:off x="5029200" y="1524000"/>
            <a:ext cx="3886200" cy="47434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Interface Unit (BIU)</a:t>
            </a:r>
            <a:endParaRPr lang="en-US" dirty="0"/>
          </a:p>
        </p:txBody>
      </p:sp>
      <p:sp>
        <p:nvSpPr>
          <p:cNvPr id="3" name="Content Placeholder 2"/>
          <p:cNvSpPr>
            <a:spLocks noGrp="1"/>
          </p:cNvSpPr>
          <p:nvPr>
            <p:ph idx="1"/>
          </p:nvPr>
        </p:nvSpPr>
        <p:spPr/>
        <p:txBody>
          <a:bodyPr/>
          <a:lstStyle/>
          <a:p>
            <a:r>
              <a:rPr lang="en-US" dirty="0" smtClean="0"/>
              <a:t>The BIU handles all transfers of data and addresses on the buses for the execution unit.</a:t>
            </a:r>
          </a:p>
          <a:p>
            <a:r>
              <a:rPr lang="en-US" dirty="0" smtClean="0"/>
              <a:t>The BIU sends out addresses, fetches instructions from memory, reads data from ports and memory, and writes data to ports and memory.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Pipeline Architecture</a:t>
            </a:r>
            <a:endParaRPr lang="en-US" dirty="0"/>
          </a:p>
        </p:txBody>
      </p:sp>
      <p:sp>
        <p:nvSpPr>
          <p:cNvPr id="3" name="Content Placeholder 2"/>
          <p:cNvSpPr>
            <a:spLocks noGrp="1"/>
          </p:cNvSpPr>
          <p:nvPr>
            <p:ph idx="1"/>
          </p:nvPr>
        </p:nvSpPr>
        <p:spPr/>
        <p:txBody>
          <a:bodyPr/>
          <a:lstStyle/>
          <a:p>
            <a:r>
              <a:rPr lang="en-US" dirty="0" smtClean="0"/>
              <a:t>Fetching the next instruction while the current instruction executes is called </a:t>
            </a:r>
            <a:r>
              <a:rPr lang="en-US" b="1" dirty="0" smtClean="0"/>
              <a:t>pipelining</a:t>
            </a:r>
          </a:p>
          <a:p>
            <a:pPr algn="just"/>
            <a:r>
              <a:rPr lang="en-US" dirty="0" smtClean="0"/>
              <a:t>While the EU is decoding an instruction or executing an instruction( which does not require use of the buses), the BIU fetches up to six instruction bytes for the following instructions.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Pipeline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The BIU stores these pre-fetched bytes in a first-in-first-out register set called a </a:t>
            </a:r>
            <a:r>
              <a:rPr lang="en-US" i="1" dirty="0" smtClean="0"/>
              <a:t>queue.</a:t>
            </a:r>
          </a:p>
          <a:p>
            <a:r>
              <a:rPr lang="en-US" dirty="0" smtClean="0"/>
              <a:t>When the EU is ready, it can fetch its next instruction from the queue in the BIU.</a:t>
            </a:r>
          </a:p>
          <a:p>
            <a:r>
              <a:rPr lang="en-US" dirty="0" smtClean="0"/>
              <a:t>Except in the case of JMP and CALL instructions, where the queue must be discarded and then reloaded starting from a new address, this pre-fetch and queue scheme greatly speeds up processing.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381000" y="381000"/>
            <a:ext cx="8077200" cy="6096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Microprocessor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8086 is an enhanced version of 8085 that has been developed by Intel in 1978.</a:t>
            </a:r>
            <a:endParaRPr lang="en-US" dirty="0" smtClean="0"/>
          </a:p>
          <a:p>
            <a:r>
              <a:rPr lang="en-US" dirty="0" smtClean="0"/>
              <a:t>It is 16-bit </a:t>
            </a:r>
            <a:r>
              <a:rPr lang="en-US" dirty="0" smtClean="0"/>
              <a:t>microprocessor, executes at 2.5 MIPS.</a:t>
            </a:r>
            <a:endParaRPr lang="en-US" dirty="0" smtClean="0"/>
          </a:p>
          <a:p>
            <a:r>
              <a:rPr lang="en-US" dirty="0" smtClean="0"/>
              <a:t>It has a 16-bit data bus, so it can read data from or write data to memory and ports either 16-bit or 8-bit at a time.</a:t>
            </a:r>
          </a:p>
          <a:p>
            <a:r>
              <a:rPr lang="en-US" dirty="0" smtClean="0"/>
              <a:t>It has 20 bit address bus and can access up to </a:t>
            </a:r>
            <a:r>
              <a:rPr lang="en-US" dirty="0" smtClean="0"/>
              <a:t>2²</a:t>
            </a:r>
            <a:r>
              <a:rPr lang="en-US" dirty="0" smtClean="0">
                <a:latin typeface="Calibri"/>
                <a:cs typeface="Calibri"/>
              </a:rPr>
              <a:t>⁰</a:t>
            </a:r>
            <a:r>
              <a:rPr lang="en-US" dirty="0" smtClean="0"/>
              <a:t> </a:t>
            </a:r>
            <a:r>
              <a:rPr lang="en-US" dirty="0" smtClean="0"/>
              <a:t>memory locations (1 MB).</a:t>
            </a:r>
          </a:p>
          <a:p>
            <a:r>
              <a:rPr lang="en-US" dirty="0" smtClean="0"/>
              <a:t> It can support up to 64K I/O ports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Because of the instruction queue, there is an overlap between the </a:t>
            </a:r>
            <a:r>
              <a:rPr lang="en-US" dirty="0" smtClean="0"/>
              <a:t>instruction execution </a:t>
            </a:r>
            <a:r>
              <a:rPr lang="en-US" dirty="0" smtClean="0"/>
              <a:t>and instruction fetching. </a:t>
            </a:r>
            <a:endParaRPr lang="en-US" dirty="0" smtClean="0"/>
          </a:p>
          <a:p>
            <a:r>
              <a:rPr lang="en-US" dirty="0" smtClean="0"/>
              <a:t>This </a:t>
            </a:r>
            <a:r>
              <a:rPr lang="en-US" dirty="0" smtClean="0"/>
              <a:t>feature of fetching the next instruction when </a:t>
            </a:r>
            <a:r>
              <a:rPr lang="en-US" dirty="0" smtClean="0"/>
              <a:t>the current </a:t>
            </a:r>
            <a:r>
              <a:rPr lang="en-US" dirty="0" smtClean="0"/>
              <a:t>instruction is being executed, is called Pipelining.</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Register organization</a:t>
            </a:r>
            <a:endParaRPr lang="en-US" dirty="0"/>
          </a:p>
        </p:txBody>
      </p:sp>
      <p:sp>
        <p:nvSpPr>
          <p:cNvPr id="3" name="Content Placeholder 2"/>
          <p:cNvSpPr>
            <a:spLocks noGrp="1"/>
          </p:cNvSpPr>
          <p:nvPr>
            <p:ph idx="1"/>
          </p:nvPr>
        </p:nvSpPr>
        <p:spPr/>
        <p:txBody>
          <a:bodyPr>
            <a:normAutofit/>
          </a:bodyPr>
          <a:lstStyle/>
          <a:p>
            <a:r>
              <a:rPr lang="en-US" dirty="0" smtClean="0"/>
              <a:t>8086 has a powerful set of registers known as </a:t>
            </a:r>
            <a:r>
              <a:rPr lang="en-US" i="1" dirty="0" smtClean="0">
                <a:solidFill>
                  <a:srgbClr val="FF0000"/>
                </a:solidFill>
              </a:rPr>
              <a:t>general purpose registers </a:t>
            </a:r>
            <a:r>
              <a:rPr lang="en-US" i="1" dirty="0" smtClean="0"/>
              <a:t>and </a:t>
            </a:r>
            <a:r>
              <a:rPr lang="en-US" i="1" dirty="0" smtClean="0">
                <a:solidFill>
                  <a:srgbClr val="FF0000"/>
                </a:solidFill>
              </a:rPr>
              <a:t>special purpose registers</a:t>
            </a:r>
          </a:p>
          <a:p>
            <a:r>
              <a:rPr lang="en-US" dirty="0" smtClean="0"/>
              <a:t>All of them are 16-bit registers.</a:t>
            </a:r>
          </a:p>
          <a:p>
            <a:r>
              <a:rPr lang="en-US" i="1" dirty="0" smtClean="0">
                <a:solidFill>
                  <a:srgbClr val="0070C0"/>
                </a:solidFill>
              </a:rPr>
              <a:t>Special purpose registers</a:t>
            </a:r>
            <a:r>
              <a:rPr lang="en-US" i="1" dirty="0" smtClean="0"/>
              <a:t>:</a:t>
            </a:r>
          </a:p>
          <a:p>
            <a:pPr lvl="1"/>
            <a:r>
              <a:rPr lang="en-US" dirty="0" smtClean="0"/>
              <a:t>These registers are used as segment registers, pointers, index registers or as offset storage registers for particular addressing modes.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i="1" dirty="0" smtClean="0">
                <a:solidFill>
                  <a:srgbClr val="0070C0"/>
                </a:solidFill>
              </a:rPr>
              <a:t>General purpose registers</a:t>
            </a:r>
            <a:r>
              <a:rPr lang="en-US" i="1" dirty="0" smtClean="0"/>
              <a:t>:</a:t>
            </a:r>
          </a:p>
          <a:p>
            <a:pPr lvl="1"/>
            <a:r>
              <a:rPr lang="en-US" dirty="0" smtClean="0"/>
              <a:t>These registers can be used as either 8-bit registers or 16-bit registers.</a:t>
            </a:r>
          </a:p>
          <a:p>
            <a:pPr lvl="1"/>
            <a:r>
              <a:rPr lang="en-US" dirty="0" smtClean="0"/>
              <a:t>They may be either used for holding data, variables and intermediate results temporarily or for other</a:t>
            </a:r>
          </a:p>
          <a:p>
            <a:pPr lvl="1"/>
            <a:r>
              <a:rPr lang="en-US" dirty="0" smtClean="0"/>
              <a:t>purposes like a counter or for storing offset address for some particular addressing modes etc.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Register organization</a:t>
            </a:r>
            <a:endParaRPr lang="en-US" dirty="0"/>
          </a:p>
        </p:txBody>
      </p:sp>
      <p:sp>
        <p:nvSpPr>
          <p:cNvPr id="3" name="Content Placeholder 2"/>
          <p:cNvSpPr>
            <a:spLocks noGrp="1"/>
          </p:cNvSpPr>
          <p:nvPr>
            <p:ph idx="1"/>
          </p:nvPr>
        </p:nvSpPr>
        <p:spPr/>
        <p:txBody>
          <a:bodyPr/>
          <a:lstStyle/>
          <a:p>
            <a:r>
              <a:rPr lang="en-US" dirty="0" smtClean="0"/>
              <a:t>The 8086 registers are classified into the following types:</a:t>
            </a:r>
          </a:p>
          <a:p>
            <a:pPr lvl="1"/>
            <a:r>
              <a:rPr lang="en-US" dirty="0" smtClean="0"/>
              <a:t>General Data Registers</a:t>
            </a:r>
          </a:p>
          <a:p>
            <a:pPr lvl="1"/>
            <a:r>
              <a:rPr lang="en-US" dirty="0" smtClean="0"/>
              <a:t>Segment Registers</a:t>
            </a:r>
          </a:p>
          <a:p>
            <a:pPr lvl="1"/>
            <a:r>
              <a:rPr lang="en-US" dirty="0" smtClean="0"/>
              <a:t>Pointers and Index Registers</a:t>
            </a:r>
          </a:p>
          <a:p>
            <a:pPr lvl="1"/>
            <a:r>
              <a:rPr lang="en-US" dirty="0" smtClean="0"/>
              <a:t>Flag Register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447800"/>
            <a:ext cx="8229600" cy="458508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b="1" dirty="0" smtClean="0"/>
              <a:t>General Data Registers</a:t>
            </a:r>
          </a:p>
          <a:p>
            <a:pPr lvl="1"/>
            <a:r>
              <a:rPr lang="en-US" dirty="0" smtClean="0"/>
              <a:t>The registers </a:t>
            </a:r>
            <a:r>
              <a:rPr lang="en-US" i="1" dirty="0" smtClean="0"/>
              <a:t>AX, BX, CX and DX are the general purpose 16-bit registers.</a:t>
            </a:r>
          </a:p>
          <a:p>
            <a:pPr lvl="1"/>
            <a:r>
              <a:rPr lang="en-US" i="1" dirty="0" smtClean="0"/>
              <a:t>AX is used as 16-bit accumulator. The lower 8-bit is designated as AL and higher 8-bit is designated as AH. </a:t>
            </a:r>
          </a:p>
          <a:p>
            <a:pPr lvl="1"/>
            <a:r>
              <a:rPr lang="en-US" i="1" dirty="0" smtClean="0"/>
              <a:t>AL </a:t>
            </a:r>
            <a:r>
              <a:rPr lang="en-US" dirty="0" smtClean="0"/>
              <a:t>can be used as an 8-bit accumulator for 8-bit operation.</a:t>
            </a:r>
          </a:p>
          <a:p>
            <a:pPr lvl="1"/>
            <a:r>
              <a:rPr lang="en-US" dirty="0" smtClean="0"/>
              <a:t>All data register can be used as either 16 bit or 8 bit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lgn="just"/>
            <a:r>
              <a:rPr lang="en-US" dirty="0" smtClean="0"/>
              <a:t>The register BX is used as offset storage for forming physical address in case of certain addressing modes.</a:t>
            </a:r>
          </a:p>
          <a:p>
            <a:pPr lvl="1" algn="just"/>
            <a:r>
              <a:rPr lang="en-US" dirty="0" smtClean="0"/>
              <a:t> The register CX is used default counter in case of string and loop instructions.</a:t>
            </a:r>
          </a:p>
          <a:p>
            <a:pPr lvl="1" algn="just"/>
            <a:r>
              <a:rPr lang="en-US" dirty="0" smtClean="0"/>
              <a:t>DX register is a general purpose register which may be used as an implicit operand or destination in case of a few instructions.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Segment Registers:</a:t>
            </a:r>
          </a:p>
          <a:p>
            <a:pPr lvl="1"/>
            <a:r>
              <a:rPr lang="en-US" dirty="0" smtClean="0"/>
              <a:t>There are 4 segment registers. </a:t>
            </a:r>
          </a:p>
          <a:p>
            <a:pPr lvl="2"/>
            <a:r>
              <a:rPr lang="en-US" dirty="0" smtClean="0"/>
              <a:t> Code Segment Register(CS)</a:t>
            </a:r>
          </a:p>
          <a:p>
            <a:pPr lvl="2"/>
            <a:r>
              <a:rPr lang="en-US" dirty="0" smtClean="0"/>
              <a:t> Data Segment Register(DS)</a:t>
            </a:r>
          </a:p>
          <a:p>
            <a:pPr lvl="2"/>
            <a:r>
              <a:rPr lang="en-US" dirty="0" smtClean="0"/>
              <a:t>Extra Segment Register(ES)</a:t>
            </a:r>
          </a:p>
          <a:p>
            <a:pPr lvl="2"/>
            <a:r>
              <a:rPr lang="en-US" dirty="0" smtClean="0"/>
              <a:t>Stack Segment Register(SS)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Code segment register (CS): is used for addressing memory location in the code segment of the memory, where the executable program is stored.</a:t>
            </a:r>
          </a:p>
          <a:p>
            <a:r>
              <a:rPr lang="en-US" dirty="0" smtClean="0"/>
              <a:t>Data segment register (DS): points to the data segment of the memory where the data is stored.</a:t>
            </a:r>
          </a:p>
          <a:p>
            <a:r>
              <a:rPr lang="en-US" dirty="0" smtClean="0"/>
              <a:t>Extra Segment Register (ES) : also refers to a segment in the memory which is another data segment in the memory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Stack Segment Register (SS): is used for addressing stack segment of the memory.</a:t>
            </a:r>
          </a:p>
          <a:p>
            <a:pPr lvl="1"/>
            <a:r>
              <a:rPr lang="en-US" dirty="0" smtClean="0"/>
              <a:t> The stack segment is that segment of memory which is used to store stack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Microprocessor features</a:t>
            </a:r>
            <a:endParaRPr lang="en-US" dirty="0"/>
          </a:p>
        </p:txBody>
      </p:sp>
      <p:sp>
        <p:nvSpPr>
          <p:cNvPr id="3" name="Content Placeholder 2"/>
          <p:cNvSpPr>
            <a:spLocks noGrp="1"/>
          </p:cNvSpPr>
          <p:nvPr>
            <p:ph idx="1"/>
          </p:nvPr>
        </p:nvSpPr>
        <p:spPr/>
        <p:txBody>
          <a:bodyPr/>
          <a:lstStyle/>
          <a:p>
            <a:r>
              <a:rPr lang="en-US" dirty="0" smtClean="0"/>
              <a:t>It provides 14, 16-bit registers</a:t>
            </a:r>
          </a:p>
          <a:p>
            <a:r>
              <a:rPr lang="en-US" dirty="0" smtClean="0"/>
              <a:t>It has multiplexed address and data bus AD0-AD15 and A16-A19</a:t>
            </a:r>
          </a:p>
          <a:p>
            <a:r>
              <a:rPr lang="en-US" dirty="0" smtClean="0"/>
              <a:t>Pre-fetches </a:t>
            </a:r>
            <a:r>
              <a:rPr lang="en-US" dirty="0" smtClean="0"/>
              <a:t>up to 6 instruction bytes from memory and queues them in order to speed up the processing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solidFill>
                  <a:srgbClr val="0070C0"/>
                </a:solidFill>
              </a:rPr>
              <a:t>Pointers and Index Registers</a:t>
            </a:r>
          </a:p>
          <a:p>
            <a:pPr lvl="1"/>
            <a:r>
              <a:rPr lang="en-US" dirty="0" smtClean="0"/>
              <a:t>The index and pointer registers are given below:</a:t>
            </a:r>
          </a:p>
          <a:p>
            <a:pPr lvl="2"/>
            <a:r>
              <a:rPr lang="en-US" dirty="0" smtClean="0"/>
              <a:t>IP—Instruction pointer-store memory location of next instruction to be executed</a:t>
            </a:r>
          </a:p>
          <a:p>
            <a:pPr lvl="2"/>
            <a:r>
              <a:rPr lang="en-US" dirty="0" smtClean="0"/>
              <a:t> BP—Base pointer</a:t>
            </a:r>
          </a:p>
          <a:p>
            <a:pPr lvl="2"/>
            <a:r>
              <a:rPr lang="en-US" dirty="0" smtClean="0"/>
              <a:t> SP—Stack pointer</a:t>
            </a:r>
          </a:p>
          <a:p>
            <a:pPr lvl="2"/>
            <a:r>
              <a:rPr lang="en-US" dirty="0" smtClean="0"/>
              <a:t>SI—Source index</a:t>
            </a:r>
          </a:p>
          <a:p>
            <a:pPr lvl="2"/>
            <a:r>
              <a:rPr lang="en-US" dirty="0" smtClean="0"/>
              <a:t> DI—Destination index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smtClean="0"/>
              <a:t>The pointers registers contain offset within the particular segments.</a:t>
            </a:r>
          </a:p>
          <a:p>
            <a:pPr lvl="2"/>
            <a:r>
              <a:rPr lang="en-US" sz="2800" dirty="0" smtClean="0"/>
              <a:t>The pointer register IP contains offset within the code segment.</a:t>
            </a:r>
          </a:p>
          <a:p>
            <a:pPr lvl="2"/>
            <a:r>
              <a:rPr lang="en-US" sz="2800" dirty="0" smtClean="0"/>
              <a:t>The pointer register BP contains offset within the data segment.</a:t>
            </a:r>
          </a:p>
          <a:p>
            <a:pPr lvl="2"/>
            <a:r>
              <a:rPr lang="en-US" sz="2800" dirty="0" smtClean="0"/>
              <a:t> Thee pointer register SP contains offset within the stack segment.</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smtClean="0"/>
              <a:t>The index registers are used as general purpose registers as well as for offset storage in case of indexed, base indexed and relative base indexed addressing modes.</a:t>
            </a:r>
          </a:p>
          <a:p>
            <a:pPr lvl="1"/>
            <a:r>
              <a:rPr lang="en-US" dirty="0" smtClean="0"/>
              <a:t>The register SI is used to store the offset of source data in data segment.</a:t>
            </a:r>
          </a:p>
          <a:p>
            <a:pPr lvl="1"/>
            <a:r>
              <a:rPr lang="en-US" dirty="0" smtClean="0"/>
              <a:t>The register DI is used to store the offset of destination in data or extra segment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8086 architecture uses the concept of </a:t>
            </a:r>
            <a:r>
              <a:rPr lang="en-US" b="1" dirty="0" smtClean="0">
                <a:solidFill>
                  <a:srgbClr val="0070C0"/>
                </a:solidFill>
              </a:rPr>
              <a:t>segmented memory</a:t>
            </a:r>
            <a:r>
              <a:rPr lang="en-US" b="1" dirty="0" smtClean="0"/>
              <a:t>.</a:t>
            </a:r>
            <a:endParaRPr lang="en-US" dirty="0" smtClean="0"/>
          </a:p>
          <a:p>
            <a:pPr lvl="1"/>
            <a:r>
              <a:rPr lang="en-US" dirty="0" smtClean="0"/>
              <a:t>8086 able to address a memory capacity of 1 megabyte and it is byte organized. </a:t>
            </a:r>
          </a:p>
          <a:p>
            <a:pPr lvl="1"/>
            <a:r>
              <a:rPr lang="en-US" dirty="0" smtClean="0"/>
              <a:t>This 1 megabyte memory is divided into 16 logical segments.</a:t>
            </a:r>
          </a:p>
          <a:p>
            <a:pPr lvl="1"/>
            <a:r>
              <a:rPr lang="en-US" dirty="0" smtClean="0"/>
              <a:t> 	Each segment contains 64 KBs of memory.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04800" y="381000"/>
            <a:ext cx="8839200" cy="64770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16-bit contents of segment register gives the starting/ base address of particular segment. </a:t>
            </a:r>
          </a:p>
          <a:p>
            <a:r>
              <a:rPr lang="en-US" dirty="0" smtClean="0"/>
              <a:t>To address a specific memory location within a segment we need an offset address. </a:t>
            </a:r>
          </a:p>
          <a:p>
            <a:r>
              <a:rPr lang="en-US" dirty="0" smtClean="0"/>
              <a:t>The offset address is also 16-bit wide and it is provided by one of the associated pointer or index register.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and Physical Address</a:t>
            </a:r>
            <a:endParaRPr lang="en-US" dirty="0"/>
          </a:p>
        </p:txBody>
      </p:sp>
      <p:sp>
        <p:nvSpPr>
          <p:cNvPr id="3" name="Content Placeholder 2"/>
          <p:cNvSpPr>
            <a:spLocks noGrp="1"/>
          </p:cNvSpPr>
          <p:nvPr>
            <p:ph idx="1"/>
          </p:nvPr>
        </p:nvSpPr>
        <p:spPr/>
        <p:txBody>
          <a:bodyPr>
            <a:normAutofit lnSpcReduction="10000"/>
          </a:bodyPr>
          <a:lstStyle/>
          <a:p>
            <a:r>
              <a:rPr lang="en-US" dirty="0" smtClean="0"/>
              <a:t>Addresses within a segment can range from address 00000H to address 0FFFFH. </a:t>
            </a:r>
          </a:p>
          <a:p>
            <a:pPr lvl="1"/>
            <a:r>
              <a:rPr lang="en-US" dirty="0" smtClean="0"/>
              <a:t>This corresponds to the 64K-bytelength of the segment. </a:t>
            </a:r>
          </a:p>
          <a:p>
            <a:r>
              <a:rPr lang="en-US" dirty="0" smtClean="0"/>
              <a:t>An address within a segment is called an offset or logical address.</a:t>
            </a:r>
          </a:p>
          <a:p>
            <a:r>
              <a:rPr lang="en-US" dirty="0" smtClean="0"/>
              <a:t>The physical address is 20 bits long and corresponds to the actual binary code output by the BIU on the address bus lines.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While addressing any location in the memory bank, the physical address is calculated from two parts:</a:t>
            </a:r>
          </a:p>
          <a:p>
            <a:pPr>
              <a:buNone/>
            </a:pPr>
            <a:r>
              <a:rPr lang="en-US" sz="2800" b="1" i="1" dirty="0" smtClean="0">
                <a:solidFill>
                  <a:srgbClr val="0070C0"/>
                </a:solidFill>
              </a:rPr>
              <a:t>Physical address= segment address + offset address</a:t>
            </a:r>
          </a:p>
          <a:p>
            <a:pPr lvl="1"/>
            <a:r>
              <a:rPr lang="en-US" dirty="0" smtClean="0"/>
              <a:t>The first is segment address, the segment registers contain 16-bit segment base addresses, related to different segment.</a:t>
            </a:r>
          </a:p>
          <a:p>
            <a:pPr lvl="1"/>
            <a:r>
              <a:rPr lang="en-US" dirty="0" smtClean="0"/>
              <a:t>The second part is the offset value in that segment.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Tx/>
              <a:buChar char="•"/>
            </a:pPr>
            <a:r>
              <a:rPr lang="en-US" altLang="en-US" dirty="0" smtClean="0">
                <a:latin typeface="Times New Roman" pitchFamily="18" charset="0"/>
              </a:rPr>
              <a:t>A segment number is a 16 bit number</a:t>
            </a:r>
          </a:p>
          <a:p>
            <a:pPr>
              <a:buFontTx/>
              <a:buChar char="•"/>
            </a:pPr>
            <a:r>
              <a:rPr lang="en-US" altLang="en-US" dirty="0" smtClean="0">
                <a:latin typeface="Times New Roman" pitchFamily="18" charset="0"/>
              </a:rPr>
              <a:t>Segment numbers range from 0000 to FFFF</a:t>
            </a:r>
          </a:p>
          <a:p>
            <a:pPr>
              <a:buFontTx/>
              <a:buChar char="•"/>
            </a:pPr>
            <a:r>
              <a:rPr lang="en-US" altLang="en-US" dirty="0" smtClean="0">
                <a:latin typeface="Times New Roman" pitchFamily="18" charset="0"/>
              </a:rPr>
              <a:t>Within a segment, a particular memory location is specified with an offset</a:t>
            </a:r>
          </a:p>
          <a:p>
            <a:pPr>
              <a:buFontTx/>
              <a:buChar char="•"/>
            </a:pPr>
            <a:r>
              <a:rPr lang="en-US" altLang="en-US" dirty="0" smtClean="0">
                <a:latin typeface="Times New Roman" pitchFamily="18" charset="0"/>
              </a:rPr>
              <a:t>An offset also ranges from 0000 to FFFF</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304800"/>
            <a:ext cx="8382000" cy="582136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Microprocessor features</a:t>
            </a:r>
            <a:endParaRPr lang="en-US" dirty="0"/>
          </a:p>
        </p:txBody>
      </p:sp>
      <p:sp>
        <p:nvSpPr>
          <p:cNvPr id="3" name="Content Placeholder 2"/>
          <p:cNvSpPr>
            <a:spLocks noGrp="1"/>
          </p:cNvSpPr>
          <p:nvPr>
            <p:ph idx="1"/>
          </p:nvPr>
        </p:nvSpPr>
        <p:spPr/>
        <p:txBody>
          <a:bodyPr/>
          <a:lstStyle/>
          <a:p>
            <a:r>
              <a:rPr lang="en-US" dirty="0" smtClean="0">
                <a:solidFill>
                  <a:srgbClr val="111618"/>
                </a:solidFill>
                <a:latin typeface="Times New Roman" pitchFamily="18" charset="0"/>
                <a:cs typeface="Times New Roman" pitchFamily="18" charset="0"/>
              </a:rPr>
              <a:t>It supports two modes of operation: first is </a:t>
            </a:r>
            <a:r>
              <a:rPr lang="en-US" dirty="0" smtClean="0">
                <a:solidFill>
                  <a:srgbClr val="FF0000"/>
                </a:solidFill>
                <a:latin typeface="Times New Roman" pitchFamily="18" charset="0"/>
                <a:cs typeface="Times New Roman" pitchFamily="18" charset="0"/>
              </a:rPr>
              <a:t>maximum mode </a:t>
            </a:r>
            <a:r>
              <a:rPr lang="en-US" dirty="0" smtClean="0">
                <a:solidFill>
                  <a:srgbClr val="111618"/>
                </a:solidFill>
                <a:latin typeface="Times New Roman" pitchFamily="18" charset="0"/>
                <a:cs typeface="Times New Roman" pitchFamily="18" charset="0"/>
              </a:rPr>
              <a:t>and second is </a:t>
            </a:r>
            <a:r>
              <a:rPr lang="en-US" dirty="0" smtClean="0">
                <a:solidFill>
                  <a:srgbClr val="FF0000"/>
                </a:solidFill>
                <a:latin typeface="Times New Roman" pitchFamily="18" charset="0"/>
                <a:cs typeface="Times New Roman" pitchFamily="18" charset="0"/>
              </a:rPr>
              <a:t>minimum mode</a:t>
            </a:r>
            <a:r>
              <a:rPr lang="en-US" dirty="0" smtClean="0">
                <a:solidFill>
                  <a:srgbClr val="111618"/>
                </a:solidFill>
                <a:latin typeface="Times New Roman" pitchFamily="18" charset="0"/>
                <a:cs typeface="Times New Roman" pitchFamily="18" charset="0"/>
              </a:rPr>
              <a:t>. Minimum mode is applicable for system that has a single processor and maximum mode is used for the multiprocessor system.</a:t>
            </a:r>
          </a:p>
          <a:p>
            <a:pPr lvl="3"/>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23234" y="1600200"/>
            <a:ext cx="7897531" cy="452596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Segment registers and default offset register in 8086</a:t>
            </a:r>
            <a:endParaRPr lang="en-US" dirty="0"/>
          </a:p>
        </p:txBody>
      </p:sp>
      <p:sp>
        <p:nvSpPr>
          <p:cNvPr id="3" name="Content Placeholder 2"/>
          <p:cNvSpPr>
            <a:spLocks noGrp="1"/>
          </p:cNvSpPr>
          <p:nvPr>
            <p:ph idx="1"/>
          </p:nvPr>
        </p:nvSpPr>
        <p:spPr/>
        <p:txBody>
          <a:bodyPr/>
          <a:lstStyle/>
          <a:p>
            <a:pPr marL="0" indent="0">
              <a:buNone/>
            </a:pPr>
            <a:r>
              <a:rPr lang="en-US" u="sng" dirty="0">
                <a:solidFill>
                  <a:srgbClr val="0070C0"/>
                </a:solidFill>
              </a:rPr>
              <a:t>Segment </a:t>
            </a:r>
            <a:r>
              <a:rPr lang="en-US" u="sng" dirty="0" smtClean="0">
                <a:solidFill>
                  <a:srgbClr val="0070C0"/>
                </a:solidFill>
              </a:rPr>
              <a:t>registers</a:t>
            </a:r>
            <a:r>
              <a:rPr lang="en-US" dirty="0" smtClean="0">
                <a:solidFill>
                  <a:srgbClr val="0070C0"/>
                </a:solidFill>
              </a:rPr>
              <a:t>	 </a:t>
            </a:r>
            <a:r>
              <a:rPr lang="en-US" u="sng" dirty="0">
                <a:solidFill>
                  <a:srgbClr val="0070C0"/>
                </a:solidFill>
              </a:rPr>
              <a:t>default offset </a:t>
            </a:r>
            <a:r>
              <a:rPr lang="en-US" u="sng" dirty="0" smtClean="0">
                <a:solidFill>
                  <a:srgbClr val="0070C0"/>
                </a:solidFill>
              </a:rPr>
              <a:t>register</a:t>
            </a:r>
          </a:p>
          <a:p>
            <a:pPr marL="0" indent="0">
              <a:buNone/>
            </a:pPr>
            <a:r>
              <a:rPr lang="en-US" dirty="0">
                <a:solidFill>
                  <a:srgbClr val="0070C0"/>
                </a:solidFill>
              </a:rPr>
              <a:t>	</a:t>
            </a:r>
            <a:r>
              <a:rPr lang="en-US" dirty="0" smtClean="0">
                <a:solidFill>
                  <a:srgbClr val="0070C0"/>
                </a:solidFill>
              </a:rPr>
              <a:t>CS			IP</a:t>
            </a:r>
          </a:p>
          <a:p>
            <a:pPr marL="0" indent="0">
              <a:buNone/>
            </a:pPr>
            <a:r>
              <a:rPr lang="en-US" dirty="0">
                <a:solidFill>
                  <a:srgbClr val="0070C0"/>
                </a:solidFill>
              </a:rPr>
              <a:t>	</a:t>
            </a:r>
            <a:r>
              <a:rPr lang="en-US" dirty="0" smtClean="0">
                <a:solidFill>
                  <a:srgbClr val="0070C0"/>
                </a:solidFill>
              </a:rPr>
              <a:t>DS			BX, SI, DI, 8 or 16 bit disp.</a:t>
            </a:r>
          </a:p>
          <a:p>
            <a:pPr marL="0" indent="0">
              <a:buNone/>
            </a:pPr>
            <a:r>
              <a:rPr lang="en-US" dirty="0">
                <a:solidFill>
                  <a:srgbClr val="0070C0"/>
                </a:solidFill>
              </a:rPr>
              <a:t>	</a:t>
            </a:r>
            <a:r>
              <a:rPr lang="en-US" dirty="0" smtClean="0">
                <a:solidFill>
                  <a:srgbClr val="0070C0"/>
                </a:solidFill>
              </a:rPr>
              <a:t>SS			SP and BP</a:t>
            </a:r>
          </a:p>
          <a:p>
            <a:pPr marL="0" indent="0">
              <a:buNone/>
            </a:pPr>
            <a:r>
              <a:rPr lang="en-US" dirty="0">
                <a:solidFill>
                  <a:srgbClr val="0070C0"/>
                </a:solidFill>
              </a:rPr>
              <a:t>	</a:t>
            </a:r>
            <a:r>
              <a:rPr lang="en-US" dirty="0" smtClean="0">
                <a:solidFill>
                  <a:srgbClr val="0070C0"/>
                </a:solidFill>
              </a:rPr>
              <a:t>ES			DI for string operation</a:t>
            </a:r>
            <a:endParaRPr lang="en-US" dirty="0"/>
          </a:p>
        </p:txBody>
      </p:sp>
    </p:spTree>
    <p:extLst>
      <p:ext uri="{BB962C8B-B14F-4D97-AF65-F5344CB8AC3E}">
        <p14:creationId xmlns:p14="http://schemas.microsoft.com/office/powerpoint/2010/main" xmlns="" val="3809742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smtClean="0"/>
              <a:t>If the CS register has value 3000H and IP has the value 2000H, Physical address (memory address from where next instruction is taken) is computed as:</a:t>
            </a:r>
          </a:p>
          <a:p>
            <a:pPr marL="457200" lvl="1" indent="0">
              <a:buNone/>
            </a:pPr>
            <a:r>
              <a:rPr lang="en-US" dirty="0" smtClean="0"/>
              <a:t>CS×10H=30000H	(</a:t>
            </a:r>
            <a:r>
              <a:rPr lang="en-US" sz="2400" dirty="0" smtClean="0"/>
              <a:t>Base address of code segment)</a:t>
            </a:r>
          </a:p>
          <a:p>
            <a:pPr marL="457200" lvl="1" indent="0">
              <a:buNone/>
            </a:pPr>
            <a:r>
              <a:rPr lang="en-US" sz="2400" dirty="0" smtClean="0"/>
              <a:t>+ IP	          =    2000H	(offset address)</a:t>
            </a:r>
          </a:p>
          <a:p>
            <a:pPr marL="457200" lvl="1" indent="0">
              <a:buNone/>
            </a:pPr>
            <a:r>
              <a:rPr lang="en-US" sz="2400" dirty="0"/>
              <a:t> </a:t>
            </a:r>
            <a:r>
              <a:rPr lang="en-US" sz="2400" dirty="0" smtClean="0"/>
              <a:t>                   </a:t>
            </a:r>
            <a:r>
              <a:rPr lang="en-US" sz="2400" u="sng" dirty="0" smtClean="0"/>
              <a:t>_______</a:t>
            </a:r>
          </a:p>
          <a:p>
            <a:pPr marL="457200" lvl="1" indent="0">
              <a:buNone/>
            </a:pPr>
            <a:r>
              <a:rPr lang="en-US" sz="2400" dirty="0"/>
              <a:t>	</a:t>
            </a:r>
            <a:r>
              <a:rPr lang="en-US" sz="2400" dirty="0" smtClean="0"/>
              <a:t>	32000H (</a:t>
            </a:r>
            <a:r>
              <a:rPr lang="en-US" sz="2400" dirty="0"/>
              <a:t>Physical address </a:t>
            </a:r>
            <a:r>
              <a:rPr lang="en-US" sz="2400" dirty="0" smtClean="0"/>
              <a:t>)	</a:t>
            </a:r>
            <a:endParaRPr lang="en-US" sz="2400" dirty="0"/>
          </a:p>
        </p:txBody>
      </p:sp>
    </p:spTree>
    <p:extLst>
      <p:ext uri="{BB962C8B-B14F-4D97-AF65-F5344CB8AC3E}">
        <p14:creationId xmlns:p14="http://schemas.microsoft.com/office/powerpoint/2010/main" xmlns="" val="1807443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If the </a:t>
            </a:r>
            <a:r>
              <a:rPr lang="en-US" dirty="0" smtClean="0"/>
              <a:t>DS </a:t>
            </a:r>
            <a:r>
              <a:rPr lang="en-US" dirty="0"/>
              <a:t>register has value </a:t>
            </a:r>
            <a:r>
              <a:rPr lang="en-US" dirty="0" smtClean="0"/>
              <a:t>1000H </a:t>
            </a:r>
            <a:r>
              <a:rPr lang="en-US" dirty="0"/>
              <a:t>and </a:t>
            </a:r>
            <a:r>
              <a:rPr lang="en-US" dirty="0" smtClean="0"/>
              <a:t>BX </a:t>
            </a:r>
            <a:r>
              <a:rPr lang="en-US" dirty="0"/>
              <a:t>has the value </a:t>
            </a:r>
            <a:r>
              <a:rPr lang="en-US" dirty="0" smtClean="0"/>
              <a:t>3000H</a:t>
            </a:r>
            <a:r>
              <a:rPr lang="en-US" dirty="0"/>
              <a:t>, Physical address (memory address from where next instruction is taken) is computed as:</a:t>
            </a:r>
          </a:p>
          <a:p>
            <a:pPr marL="0" lvl="1" indent="0">
              <a:buNone/>
            </a:pPr>
            <a:r>
              <a:rPr lang="en-US" dirty="0" smtClean="0"/>
              <a:t>	DS×10H=10000H</a:t>
            </a:r>
            <a:r>
              <a:rPr lang="en-US" dirty="0"/>
              <a:t>	(</a:t>
            </a:r>
            <a:r>
              <a:rPr lang="en-US" sz="2400" dirty="0"/>
              <a:t>Base address of </a:t>
            </a:r>
            <a:r>
              <a:rPr lang="en-US" sz="2400" dirty="0" smtClean="0"/>
              <a:t>data </a:t>
            </a:r>
            <a:r>
              <a:rPr lang="en-US" sz="2400" dirty="0"/>
              <a:t>segment</a:t>
            </a:r>
            <a:r>
              <a:rPr lang="en-US" sz="2400" dirty="0" smtClean="0"/>
              <a:t>)</a:t>
            </a:r>
          </a:p>
          <a:p>
            <a:pPr marL="0" lvl="1" indent="0">
              <a:buNone/>
            </a:pPr>
            <a:r>
              <a:rPr lang="en-US" sz="2400" dirty="0" smtClean="0"/>
              <a:t>	</a:t>
            </a:r>
            <a:r>
              <a:rPr lang="en-US" sz="2400" dirty="0"/>
              <a:t>+ </a:t>
            </a:r>
            <a:r>
              <a:rPr lang="en-US" sz="2400" dirty="0" smtClean="0"/>
              <a:t>BX</a:t>
            </a:r>
            <a:r>
              <a:rPr lang="en-US" sz="2400" dirty="0"/>
              <a:t>	  </a:t>
            </a:r>
            <a:r>
              <a:rPr lang="en-US" sz="2400" dirty="0" smtClean="0"/>
              <a:t>  </a:t>
            </a:r>
            <a:r>
              <a:rPr lang="en-US" sz="2400" dirty="0"/>
              <a:t>=    </a:t>
            </a:r>
            <a:r>
              <a:rPr lang="en-US" sz="2400" dirty="0" smtClean="0"/>
              <a:t>3000H</a:t>
            </a:r>
            <a:r>
              <a:rPr lang="en-US" sz="2400" dirty="0"/>
              <a:t>	(offset address)</a:t>
            </a:r>
          </a:p>
          <a:p>
            <a:pPr marL="0" lvl="1" indent="0">
              <a:buNone/>
            </a:pPr>
            <a:r>
              <a:rPr lang="en-US" sz="2400" dirty="0" smtClean="0"/>
              <a:t>		        ___________</a:t>
            </a:r>
          </a:p>
          <a:p>
            <a:pPr marL="0" lvl="1" indent="0">
              <a:buNone/>
            </a:pPr>
            <a:r>
              <a:rPr lang="en-US" sz="2400" dirty="0"/>
              <a:t>	</a:t>
            </a:r>
            <a:r>
              <a:rPr lang="en-US" sz="2400" dirty="0" smtClean="0"/>
              <a:t>		13000H </a:t>
            </a:r>
            <a:r>
              <a:rPr lang="en-US" sz="2400" dirty="0"/>
              <a:t>(Physical address ) </a:t>
            </a:r>
            <a:r>
              <a:rPr lang="en-US" sz="2400" dirty="0" smtClean="0"/>
              <a:t>	</a:t>
            </a:r>
            <a:endParaRPr lang="en-US" sz="2400" dirty="0"/>
          </a:p>
          <a:p>
            <a:endParaRPr lang="en-US" dirty="0"/>
          </a:p>
        </p:txBody>
      </p:sp>
    </p:spTree>
    <p:extLst>
      <p:ext uri="{BB962C8B-B14F-4D97-AF65-F5344CB8AC3E}">
        <p14:creationId xmlns:p14="http://schemas.microsoft.com/office/powerpoint/2010/main" xmlns="" val="3180951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990600"/>
          </a:xfrm>
        </p:spPr>
        <p:txBody>
          <a:bodyPr>
            <a:normAutofit lnSpcReduction="10000"/>
          </a:bodyPr>
          <a:lstStyle/>
          <a:p>
            <a:r>
              <a:rPr lang="en-US" dirty="0" smtClean="0"/>
              <a:t>This can be explained by the execution of instruction  </a:t>
            </a:r>
            <a:r>
              <a:rPr lang="en-US" dirty="0" smtClean="0">
                <a:solidFill>
                  <a:srgbClr val="FF0000"/>
                </a:solidFill>
              </a:rPr>
              <a:t>MOV  AX,  [BX]</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pic>
        <p:nvPicPr>
          <p:cNvPr id="3074" name="Picture 2"/>
          <p:cNvPicPr>
            <a:picLocks noChangeAspect="1" noChangeArrowheads="1"/>
          </p:cNvPicPr>
          <p:nvPr/>
        </p:nvPicPr>
        <p:blipFill>
          <a:blip r:embed="rId2"/>
          <a:srcRect/>
          <a:stretch>
            <a:fillRect/>
          </a:stretch>
        </p:blipFill>
        <p:spPr bwMode="auto">
          <a:xfrm>
            <a:off x="990600" y="2971800"/>
            <a:ext cx="7239000" cy="3581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of 8086 microprocessor</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The 8086 CPU is divided into two independent functional units:</a:t>
            </a:r>
          </a:p>
          <a:p>
            <a:pPr lvl="1"/>
            <a:r>
              <a:rPr lang="en-US" dirty="0" smtClean="0">
                <a:solidFill>
                  <a:srgbClr val="FF0000"/>
                </a:solidFill>
                <a:latin typeface="Times New Roman" pitchFamily="18" charset="0"/>
                <a:cs typeface="Times New Roman" pitchFamily="18" charset="0"/>
              </a:rPr>
              <a:t>Bus Interface Unit (BIU)</a:t>
            </a:r>
          </a:p>
          <a:p>
            <a:pPr lvl="1"/>
            <a:r>
              <a:rPr lang="en-US" dirty="0" smtClean="0">
                <a:solidFill>
                  <a:srgbClr val="FF0000"/>
                </a:solidFill>
                <a:latin typeface="Times New Roman" pitchFamily="18" charset="0"/>
                <a:cs typeface="Times New Roman" pitchFamily="18" charset="0"/>
              </a:rPr>
              <a:t>Execution Unit (EU)</a:t>
            </a:r>
          </a:p>
          <a:p>
            <a:pPr>
              <a:lnSpc>
                <a:spcPct val="80000"/>
              </a:lnSpc>
            </a:pPr>
            <a:r>
              <a:rPr lang="en-US" altLang="en-US" dirty="0" smtClean="0"/>
              <a:t>The BIU has to interact with memory and input and output devices in fetching the instructions and data required by the EU </a:t>
            </a:r>
          </a:p>
          <a:p>
            <a:pPr>
              <a:lnSpc>
                <a:spcPct val="80000"/>
              </a:lnSpc>
            </a:pPr>
            <a:r>
              <a:rPr lang="en-US" altLang="en-US" dirty="0" smtClean="0"/>
              <a:t>EU is responsible for executing the instructions of the programs and to carry out the required processing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4"/>
          <p:cNvPicPr>
            <a:picLocks noGrp="1" noChangeAspect="1" noChangeArrowheads="1"/>
          </p:cNvPicPr>
          <p:nvPr>
            <p:ph idx="1"/>
          </p:nvPr>
        </p:nvPicPr>
        <p:blipFill>
          <a:blip r:embed="rId2" cstate="print"/>
          <a:srcRect/>
          <a:stretch>
            <a:fillRect/>
          </a:stretch>
        </p:blipFill>
        <p:spPr>
          <a:xfrm>
            <a:off x="457200" y="228600"/>
            <a:ext cx="8686799" cy="6324600"/>
          </a:xfrm>
          <a:noFill/>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Execution Unit</a:t>
            </a:r>
            <a:endParaRPr lang="en-IN" dirty="0"/>
          </a:p>
        </p:txBody>
      </p:sp>
      <p:sp>
        <p:nvSpPr>
          <p:cNvPr id="3" name="Content Placeholder 2"/>
          <p:cNvSpPr>
            <a:spLocks noGrp="1"/>
          </p:cNvSpPr>
          <p:nvPr>
            <p:ph idx="1"/>
          </p:nvPr>
        </p:nvSpPr>
        <p:spPr>
          <a:xfrm>
            <a:off x="457200" y="1600200"/>
            <a:ext cx="4191000" cy="4525963"/>
          </a:xfrm>
        </p:spPr>
        <p:txBody>
          <a:bodyPr>
            <a:normAutofit fontScale="92500" lnSpcReduction="20000"/>
          </a:bodyPr>
          <a:lstStyle/>
          <a:p>
            <a:r>
              <a:rPr lang="en-US" altLang="en-US" dirty="0" smtClean="0"/>
              <a:t>The Execution Unit (EU) has </a:t>
            </a:r>
          </a:p>
          <a:p>
            <a:pPr lvl="1"/>
            <a:r>
              <a:rPr lang="en-US" altLang="en-US" dirty="0" smtClean="0"/>
              <a:t>Control unit</a:t>
            </a:r>
          </a:p>
          <a:p>
            <a:pPr lvl="1"/>
            <a:r>
              <a:rPr lang="en-US" altLang="en-US" dirty="0" smtClean="0"/>
              <a:t>Instruction decoder</a:t>
            </a:r>
          </a:p>
          <a:p>
            <a:pPr lvl="1"/>
            <a:r>
              <a:rPr lang="en-US" altLang="en-US" dirty="0" smtClean="0"/>
              <a:t>Arithmetic and Logical Unit (ALU)</a:t>
            </a:r>
          </a:p>
          <a:p>
            <a:pPr lvl="1"/>
            <a:r>
              <a:rPr lang="en-US" altLang="en-US" dirty="0" smtClean="0"/>
              <a:t>General purpose registers</a:t>
            </a:r>
          </a:p>
          <a:p>
            <a:pPr lvl="1"/>
            <a:r>
              <a:rPr lang="en-US" altLang="en-US" dirty="0" smtClean="0"/>
              <a:t>Flag register</a:t>
            </a:r>
          </a:p>
          <a:p>
            <a:pPr lvl="1"/>
            <a:r>
              <a:rPr lang="en-US" altLang="en-US" dirty="0" smtClean="0"/>
              <a:t>Pointers</a:t>
            </a:r>
          </a:p>
          <a:p>
            <a:pPr lvl="1"/>
            <a:r>
              <a:rPr lang="en-US" altLang="en-US" dirty="0" smtClean="0"/>
              <a:t>Index registers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1026" name="Picture 2"/>
          <p:cNvPicPr>
            <a:picLocks noChangeAspect="1" noChangeArrowheads="1"/>
          </p:cNvPicPr>
          <p:nvPr/>
        </p:nvPicPr>
        <p:blipFill>
          <a:blip r:embed="rId2"/>
          <a:srcRect/>
          <a:stretch>
            <a:fillRect/>
          </a:stretch>
        </p:blipFill>
        <p:spPr bwMode="auto">
          <a:xfrm>
            <a:off x="5181600" y="1219200"/>
            <a:ext cx="3209925" cy="5029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Execution Unit</a:t>
            </a:r>
            <a:endParaRPr lang="en-US" dirty="0"/>
          </a:p>
        </p:txBody>
      </p:sp>
      <p:sp>
        <p:nvSpPr>
          <p:cNvPr id="3" name="Content Placeholder 2"/>
          <p:cNvSpPr>
            <a:spLocks noGrp="1"/>
          </p:cNvSpPr>
          <p:nvPr>
            <p:ph idx="1"/>
          </p:nvPr>
        </p:nvSpPr>
        <p:spPr/>
        <p:txBody>
          <a:bodyPr/>
          <a:lstStyle/>
          <a:p>
            <a:r>
              <a:rPr lang="en-US" dirty="0" smtClean="0"/>
              <a:t>The execution unit of the 8086 tells the BIU where to fetch instructions or data from, decodes instructions, and executes instructions.</a:t>
            </a:r>
          </a:p>
          <a:p>
            <a:r>
              <a:rPr lang="en-US" dirty="0" smtClean="0"/>
              <a:t>The EU contains </a:t>
            </a:r>
            <a:r>
              <a:rPr lang="en-US" b="1" dirty="0" smtClean="0"/>
              <a:t>control circuitry, which directs internal operations.</a:t>
            </a:r>
          </a:p>
          <a:p>
            <a:r>
              <a:rPr lang="en-US" dirty="0" smtClean="0"/>
              <a:t>A decoder in the EU translates instructions fetched from memory into a series of actions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EU has a 16-bit arithmetic logic unit (ALU) which can add, subtract, AND, OR, XOR, increment, decrement, complement or shift binary numbers.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96C586D6993448A62854AE246F3130" ma:contentTypeVersion="4" ma:contentTypeDescription="Create a new document." ma:contentTypeScope="" ma:versionID="f742289d9205ce73366b690ce9f20182">
  <xsd:schema xmlns:xsd="http://www.w3.org/2001/XMLSchema" xmlns:xs="http://www.w3.org/2001/XMLSchema" xmlns:p="http://schemas.microsoft.com/office/2006/metadata/properties" xmlns:ns2="886e75a9-f062-4986-91a6-a869996f9066" targetNamespace="http://schemas.microsoft.com/office/2006/metadata/properties" ma:root="true" ma:fieldsID="c756a0c7bff813bd5e4973ba56e667bb" ns2:_="">
    <xsd:import namespace="886e75a9-f062-4986-91a6-a869996f906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6e75a9-f062-4986-91a6-a869996f90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FCF4E8-1082-4842-A918-C029162E9F2D}"/>
</file>

<file path=customXml/itemProps2.xml><?xml version="1.0" encoding="utf-8"?>
<ds:datastoreItem xmlns:ds="http://schemas.openxmlformats.org/officeDocument/2006/customXml" ds:itemID="{74860ADF-D4F4-4E86-8598-AC15B8DC455D}"/>
</file>

<file path=customXml/itemProps3.xml><?xml version="1.0" encoding="utf-8"?>
<ds:datastoreItem xmlns:ds="http://schemas.openxmlformats.org/officeDocument/2006/customXml" ds:itemID="{0C34DAE2-9D95-4258-A3CB-BC51BB6CAA45}"/>
</file>

<file path=docProps/app.xml><?xml version="1.0" encoding="utf-8"?>
<Properties xmlns="http://schemas.openxmlformats.org/officeDocument/2006/extended-properties" xmlns:vt="http://schemas.openxmlformats.org/officeDocument/2006/docPropsVTypes">
  <TotalTime>170</TotalTime>
  <Words>1758</Words>
  <Application>Microsoft Office PowerPoint</Application>
  <PresentationFormat>On-screen Show (4:3)</PresentationFormat>
  <Paragraphs>203</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Introduction to 8086 Microprocessor</vt:lpstr>
      <vt:lpstr>8086 Microprocessor features</vt:lpstr>
      <vt:lpstr>8086 Microprocessor features</vt:lpstr>
      <vt:lpstr>8086 Microprocessor features</vt:lpstr>
      <vt:lpstr>Architecture of 8086 microprocessor</vt:lpstr>
      <vt:lpstr>Slide 6</vt:lpstr>
      <vt:lpstr>Execution Unit</vt:lpstr>
      <vt:lpstr>Execution Unit</vt:lpstr>
      <vt:lpstr>Slide 9</vt:lpstr>
      <vt:lpstr>Each register has some special functions:</vt:lpstr>
      <vt:lpstr>Each register has some special functions:</vt:lpstr>
      <vt:lpstr>8086 flag register</vt:lpstr>
      <vt:lpstr>Slide 13</vt:lpstr>
      <vt:lpstr>Function of Execution Unit</vt:lpstr>
      <vt:lpstr>BIU</vt:lpstr>
      <vt:lpstr>Bus Interface Unit (BIU)</vt:lpstr>
      <vt:lpstr>8086 Pipeline Architecture</vt:lpstr>
      <vt:lpstr>8086 Pipeline Architecture</vt:lpstr>
      <vt:lpstr>Slide 19</vt:lpstr>
      <vt:lpstr>Slide 20</vt:lpstr>
      <vt:lpstr>8086 Register organization</vt:lpstr>
      <vt:lpstr>Slide 22</vt:lpstr>
      <vt:lpstr>8086 Register organization</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Logical and Physical Address</vt:lpstr>
      <vt:lpstr>Slide 37</vt:lpstr>
      <vt:lpstr>Slide 38</vt:lpstr>
      <vt:lpstr>Slide 39</vt:lpstr>
      <vt:lpstr>Example</vt:lpstr>
      <vt:lpstr>Segment registers and default offset register in 8086</vt:lpstr>
      <vt:lpstr>Example</vt:lpstr>
      <vt:lpstr>Example</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8086 microprocessor</dc:title>
  <dc:creator>HP</dc:creator>
  <cp:lastModifiedBy>HP</cp:lastModifiedBy>
  <cp:revision>62</cp:revision>
  <dcterms:created xsi:type="dcterms:W3CDTF">2006-08-16T00:00:00Z</dcterms:created>
  <dcterms:modified xsi:type="dcterms:W3CDTF">2021-10-08T06:36:03Z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0x0101008B96C586D6993448A62854AE246F3130</vt:lpwstr>
  </property>
</Properties>
</file>