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4" r:id="rId11"/>
    <p:sldId id="265" r:id="rId12"/>
    <p:sldId id="266" r:id="rId13"/>
    <p:sldId id="288" r:id="rId14"/>
    <p:sldId id="267" r:id="rId15"/>
    <p:sldId id="263" r:id="rId16"/>
    <p:sldId id="268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69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3CF773-F0B1-43FD-AF56-82F4E74FC62E}" v="3" dt="2021-09-27T13:40:23.385"/>
    <p1510:client id="{67AC7D69-238C-EAC3-5E79-AF2807D45E3B}" v="1" dt="2021-10-11T17:17:23.1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HANT SINGH" userId="S::119cs0171@nitrkl.ac.in::d96b941e-406d-491c-bbe2-7054c0c2afe8" providerId="AD" clId="Web-{67AC7D69-238C-EAC3-5E79-AF2807D45E3B}"/>
    <pc:docChg chg="modSld">
      <pc:chgData name="PRASHANT SINGH" userId="S::119cs0171@nitrkl.ac.in::d96b941e-406d-491c-bbe2-7054c0c2afe8" providerId="AD" clId="Web-{67AC7D69-238C-EAC3-5E79-AF2807D45E3B}" dt="2021-10-11T17:17:23.172" v="0" actId="1076"/>
      <pc:docMkLst>
        <pc:docMk/>
      </pc:docMkLst>
      <pc:sldChg chg="modSp">
        <pc:chgData name="PRASHANT SINGH" userId="S::119cs0171@nitrkl.ac.in::d96b941e-406d-491c-bbe2-7054c0c2afe8" providerId="AD" clId="Web-{67AC7D69-238C-EAC3-5E79-AF2807D45E3B}" dt="2021-10-11T17:17:23.172" v="0" actId="1076"/>
        <pc:sldMkLst>
          <pc:docMk/>
          <pc:sldMk cId="0" sldId="263"/>
        </pc:sldMkLst>
        <pc:picChg chg="mod">
          <ac:chgData name="PRASHANT SINGH" userId="S::119cs0171@nitrkl.ac.in::d96b941e-406d-491c-bbe2-7054c0c2afe8" providerId="AD" clId="Web-{67AC7D69-238C-EAC3-5E79-AF2807D45E3B}" dt="2021-10-11T17:17:23.172" v="0" actId="1076"/>
          <ac:picMkLst>
            <pc:docMk/>
            <pc:sldMk cId="0" sldId="263"/>
            <ac:picMk id="2050" creationId="{00000000-0000-0000-0000-000000000000}"/>
          </ac:picMkLst>
        </pc:picChg>
      </pc:sldChg>
    </pc:docChg>
  </pc:docChgLst>
  <pc:docChgLst>
    <pc:chgData name="FAIZAN ABDULSHAFI SHEIKH" userId="S::119cs0564@nitrkl.ac.in::9e063a76-b78d-49a3-b7d6-f9cb8262dabf" providerId="AD" clId="Web-{3B3CF773-F0B1-43FD-AF56-82F4E74FC62E}"/>
    <pc:docChg chg="modSld">
      <pc:chgData name="FAIZAN ABDULSHAFI SHEIKH" userId="S::119cs0564@nitrkl.ac.in::9e063a76-b78d-49a3-b7d6-f9cb8262dabf" providerId="AD" clId="Web-{3B3CF773-F0B1-43FD-AF56-82F4E74FC62E}" dt="2021-09-27T13:40:23.385" v="2" actId="20577"/>
      <pc:docMkLst>
        <pc:docMk/>
      </pc:docMkLst>
      <pc:sldChg chg="modSp">
        <pc:chgData name="FAIZAN ABDULSHAFI SHEIKH" userId="S::119cs0564@nitrkl.ac.in::9e063a76-b78d-49a3-b7d6-f9cb8262dabf" providerId="AD" clId="Web-{3B3CF773-F0B1-43FD-AF56-82F4E74FC62E}" dt="2021-09-27T13:40:23.385" v="2" actId="20577"/>
        <pc:sldMkLst>
          <pc:docMk/>
          <pc:sldMk cId="0" sldId="272"/>
        </pc:sldMkLst>
        <pc:spChg chg="mod">
          <ac:chgData name="FAIZAN ABDULSHAFI SHEIKH" userId="S::119cs0564@nitrkl.ac.in::9e063a76-b78d-49a3-b7d6-f9cb8262dabf" providerId="AD" clId="Web-{3B3CF773-F0B1-43FD-AF56-82F4E74FC62E}" dt="2021-09-27T13:40:23.385" v="2" actId="20577"/>
          <ac:spMkLst>
            <pc:docMk/>
            <pc:sldMk cId="0" sldId="272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8085projects.info/images/Timing-Diagram-Pic9-pic44.png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8085projects.info/images/Timing-Diagram-Pic10-pic45.png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36537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Instruction Execution 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and 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Timing Diagram 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00800" cy="17526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algn="ctr">
              <a:buNone/>
            </a:pPr>
            <a:endParaRPr lang="en-US" altLang="en-US" dirty="0"/>
          </a:p>
          <a:p>
            <a:pPr algn="ctr">
              <a:buNone/>
            </a:pPr>
            <a:endParaRPr lang="en-US" altLang="en-US" dirty="0"/>
          </a:p>
          <a:p>
            <a:pPr algn="ctr">
              <a:buNone/>
            </a:pPr>
            <a:r>
              <a:rPr lang="en-US" altLang="en-US" dirty="0" err="1">
                <a:solidFill>
                  <a:srgbClr val="C00000"/>
                </a:solidFill>
              </a:rPr>
              <a:t>Opcode</a:t>
            </a:r>
            <a:r>
              <a:rPr lang="en-US" altLang="en-US" dirty="0">
                <a:solidFill>
                  <a:srgbClr val="C00000"/>
                </a:solidFill>
              </a:rPr>
              <a:t> fetch cycle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Fetch Operation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Each instruction of the processor has one byte </a:t>
            </a:r>
            <a:r>
              <a:rPr lang="en-US" altLang="en-US" dirty="0" err="1"/>
              <a:t>opcode</a:t>
            </a:r>
            <a:r>
              <a:rPr lang="en-US" altLang="en-US" dirty="0"/>
              <a:t>. </a:t>
            </a:r>
          </a:p>
          <a:p>
            <a:r>
              <a:rPr lang="en-US" altLang="en-US" dirty="0"/>
              <a:t>The </a:t>
            </a:r>
            <a:r>
              <a:rPr lang="en-US" altLang="en-US" dirty="0" err="1"/>
              <a:t>opcodes</a:t>
            </a:r>
            <a:r>
              <a:rPr lang="en-US" altLang="en-US" dirty="0"/>
              <a:t> are stored in memory. </a:t>
            </a:r>
          </a:p>
          <a:p>
            <a:r>
              <a:rPr lang="en-US" altLang="en-US" dirty="0"/>
              <a:t>The processor executes the </a:t>
            </a:r>
            <a:r>
              <a:rPr lang="en-US" altLang="en-US" dirty="0" err="1">
                <a:solidFill>
                  <a:srgbClr val="0070C0"/>
                </a:solidFill>
              </a:rPr>
              <a:t>opcode</a:t>
            </a:r>
            <a:r>
              <a:rPr lang="en-US" altLang="en-US" dirty="0">
                <a:solidFill>
                  <a:srgbClr val="0070C0"/>
                </a:solidFill>
              </a:rPr>
              <a:t> fetch machine cycle </a:t>
            </a:r>
            <a:r>
              <a:rPr lang="en-US" altLang="en-US" dirty="0"/>
              <a:t>to fetch the </a:t>
            </a:r>
            <a:r>
              <a:rPr lang="en-US" altLang="en-US" dirty="0" err="1"/>
              <a:t>opcode</a:t>
            </a:r>
            <a:r>
              <a:rPr lang="en-US" altLang="en-US" dirty="0"/>
              <a:t> from memory. </a:t>
            </a:r>
          </a:p>
          <a:p>
            <a:r>
              <a:rPr lang="en-IN" dirty="0"/>
              <a:t>In the beginning of the fetch cycle, the content of the program counter is sent to the memory(requires 1 clock cycle)</a:t>
            </a:r>
            <a:endParaRPr lang="en-US" alt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cycle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97673" y="2391937"/>
            <a:ext cx="7467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memory first reads the </a:t>
            </a:r>
            <a:r>
              <a:rPr lang="en-IN" dirty="0" err="1"/>
              <a:t>opcode</a:t>
            </a:r>
            <a:r>
              <a:rPr lang="en-IN" dirty="0"/>
              <a:t> (requires 1 clock cycle). </a:t>
            </a:r>
          </a:p>
          <a:p>
            <a:r>
              <a:rPr lang="en-IN" dirty="0"/>
              <a:t>Then the memory sends the </a:t>
            </a:r>
            <a:r>
              <a:rPr lang="en-IN" dirty="0" err="1"/>
              <a:t>opcode</a:t>
            </a:r>
            <a:r>
              <a:rPr lang="en-IN" dirty="0"/>
              <a:t> to the microprocessor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The time taken by the processor to execute the </a:t>
            </a:r>
            <a:r>
              <a:rPr lang="en-US" altLang="en-US" dirty="0" err="1"/>
              <a:t>opcode</a:t>
            </a:r>
            <a:r>
              <a:rPr lang="en-US" altLang="en-US" dirty="0"/>
              <a:t> fetch cycle is 4T states.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first 3 T-states are used for fetching the </a:t>
            </a:r>
            <a:r>
              <a:rPr lang="en-US" altLang="en-US" dirty="0" err="1"/>
              <a:t>opcode</a:t>
            </a:r>
            <a:r>
              <a:rPr lang="en-US" altLang="en-US" dirty="0"/>
              <a:t> from memory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remaining T-states is used for internal operations by the processor.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</a:t>
            </a:r>
            <a:r>
              <a:rPr lang="en-US" dirty="0" err="1"/>
              <a:t>opcode</a:t>
            </a:r>
            <a:r>
              <a:rPr lang="en-US" dirty="0"/>
              <a:t> fetch cycle of instruction ADI 05H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Assume that the accumulator contains the result of previous operation 03H and instruction is held at memory locations</a:t>
            </a:r>
            <a:br>
              <a:rPr lang="en-IN" dirty="0"/>
            </a:br>
            <a:r>
              <a:rPr lang="en-IN" dirty="0"/>
              <a:t>2030H and 2031H.</a:t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>
              <a:cs typeface="Calibri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1" y="1981200"/>
            <a:ext cx="7848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15240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fetch operation: reads 1st byte (</a:t>
            </a:r>
            <a:r>
              <a:rPr lang="en-IN" b="1" dirty="0" err="1"/>
              <a:t>Opcode</a:t>
            </a:r>
            <a:r>
              <a:rPr lang="en-IN" b="1" dirty="0"/>
              <a:t>, </a:t>
            </a:r>
            <a:r>
              <a:rPr lang="en-IN" b="1" dirty="0">
                <a:solidFill>
                  <a:srgbClr val="C00000"/>
                </a:solidFill>
              </a:rPr>
              <a:t>C6H</a:t>
            </a:r>
            <a:r>
              <a:rPr lang="en-IN" b="1" dirty="0"/>
              <a:t>) in instruction register (IR)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77280"/>
            <a:ext cx="8077199" cy="3871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16764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Instruction execute : reads 2nd byte from memory and adds to accumulator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Opcode</a:t>
            </a:r>
            <a:r>
              <a:rPr lang="en-IN" dirty="0"/>
              <a:t> Fetch in Timing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purpose of an </a:t>
            </a:r>
            <a:r>
              <a:rPr lang="en-IN" dirty="0" err="1"/>
              <a:t>opcode</a:t>
            </a:r>
            <a:r>
              <a:rPr lang="en-IN" dirty="0"/>
              <a:t> fetch cycle is to read the contents of a memory location containing the </a:t>
            </a:r>
            <a:r>
              <a:rPr lang="en-IN" dirty="0" err="1"/>
              <a:t>opcode</a:t>
            </a:r>
            <a:r>
              <a:rPr lang="en-IN" dirty="0"/>
              <a:t> addressed by the program counter and to place it in the instruction register.</a:t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Opcode</a:t>
            </a:r>
            <a:r>
              <a:rPr lang="en-IN" dirty="0"/>
              <a:t> Fetch in Timing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The following steps occur during </a:t>
            </a:r>
            <a:r>
              <a:rPr lang="en-IN" dirty="0" err="1"/>
              <a:t>Opcode</a:t>
            </a:r>
            <a:r>
              <a:rPr lang="en-IN" dirty="0"/>
              <a:t> Fetch Cycle.</a:t>
            </a:r>
          </a:p>
          <a:p>
            <a:pPr lvl="1"/>
            <a:r>
              <a:rPr lang="en-IN" dirty="0"/>
              <a:t>The Program counter (PC) places the 16 bit memory address on the address bus.</a:t>
            </a:r>
          </a:p>
          <a:p>
            <a:pPr lvl="1"/>
            <a:r>
              <a:rPr lang="en-IN" dirty="0"/>
              <a:t> At T1 high order address is placed at A8-A15 and lower order address is placed at AD0- AD7 and the ALE signal goes high, IO/M goes low, and both s0 and s1 goes high; which identifies the op-code fetch cycle.</a:t>
            </a:r>
          </a:p>
          <a:p>
            <a:pPr lvl="1"/>
            <a:r>
              <a:rPr lang="en-IN" dirty="0"/>
              <a:t>The control unit sends the control signal RD to enable the memory chip and remains active till two clock periods.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With the help of timing diagram we can understand the working of each instruction and its execution of a microprocessor.</a:t>
            </a:r>
          </a:p>
          <a:p>
            <a:r>
              <a:rPr lang="en-US" dirty="0"/>
              <a:t>It is the graphical representation of process in steps with respect to time. </a:t>
            </a:r>
            <a:r>
              <a:rPr lang="en-US" altLang="en-US" dirty="0"/>
              <a:t>The execution time is represented in 	T-states.</a:t>
            </a:r>
            <a:endParaRPr lang="en-US" dirty="0"/>
          </a:p>
          <a:p>
            <a:r>
              <a:rPr lang="en-US" dirty="0"/>
              <a:t> The timing diagram represents the clock cycle and duration, delay, content of address bus and data bus, type of operation </a:t>
            </a:r>
            <a:r>
              <a:rPr lang="en-US" dirty="0" err="1"/>
              <a:t>ie</a:t>
            </a:r>
            <a:r>
              <a:rPr lang="en-US" dirty="0"/>
              <a:t>. Read/write/status signals.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/>
              <a:t>Now the op-code from memory location is placed on the multiplexed data bus. The transition of RD indicates the end of this step.</a:t>
            </a:r>
          </a:p>
          <a:p>
            <a:pPr lvl="1"/>
            <a:r>
              <a:rPr lang="en-IN" dirty="0"/>
              <a:t>The op-code byte is now placed on instruction decoder and the execute cycle is carried out.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Signals </a:t>
            </a:r>
          </a:p>
        </p:txBody>
      </p:sp>
      <p:pic>
        <p:nvPicPr>
          <p:cNvPr id="4" name="Picture 4" descr="Control-Signals-Pic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19200" y="1371600"/>
            <a:ext cx="7543799" cy="4495800"/>
          </a:xfr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68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diagram of </a:t>
            </a:r>
            <a:r>
              <a:rPr lang="en-US" dirty="0" err="1"/>
              <a:t>opcode</a:t>
            </a:r>
            <a:r>
              <a:rPr lang="en-US" dirty="0"/>
              <a:t> fetch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112837"/>
            <a:ext cx="8001000" cy="574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During the first clock: State T₁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8085 puts a low on signal IO/M, indicating a memory operation and set S₁=1, Sₒ=1 indicating an </a:t>
            </a:r>
            <a:r>
              <a:rPr lang="en-US" dirty="0" err="1"/>
              <a:t>opcode</a:t>
            </a:r>
            <a:r>
              <a:rPr lang="en-US" dirty="0"/>
              <a:t> fetch operation.</a:t>
            </a:r>
          </a:p>
          <a:p>
            <a:r>
              <a:rPr lang="en-US" dirty="0"/>
              <a:t>PCL	AD7-AD0		PCH		A8-A15</a:t>
            </a:r>
          </a:p>
          <a:p>
            <a:r>
              <a:rPr lang="en-US" dirty="0"/>
              <a:t>	ALE high indicates to </a:t>
            </a:r>
            <a:r>
              <a:rPr lang="en-IN" dirty="0"/>
              <a:t>latch this lower order address</a:t>
            </a:r>
            <a:br>
              <a:rPr lang="en-IN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600200" y="3429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867400" y="3505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During the second clock: State T</a:t>
            </a:r>
            <a:r>
              <a:rPr lang="en-IN" sz="1600" b="1" dirty="0"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 signal goes low, </a:t>
            </a:r>
            <a:r>
              <a:rPr lang="en-IN" dirty="0"/>
              <a:t>indicating read operation and the </a:t>
            </a:r>
            <a:r>
              <a:rPr lang="en-IN" dirty="0" err="1"/>
              <a:t>opcode</a:t>
            </a:r>
            <a:r>
              <a:rPr lang="en-IN" dirty="0"/>
              <a:t> to be fetched is placed on</a:t>
            </a:r>
            <a:br>
              <a:rPr lang="en-IN" dirty="0"/>
            </a:br>
            <a:r>
              <a:rPr lang="en-IN" dirty="0"/>
              <a:t>the data bus ADₒ-AD₇</a:t>
            </a:r>
          </a:p>
          <a:p>
            <a:r>
              <a:rPr lang="en-IN" dirty="0"/>
              <a:t>(PC)	(PC)+1 	</a:t>
            </a:r>
            <a:br>
              <a:rPr lang="en-IN" dirty="0"/>
            </a:br>
            <a:endParaRPr lang="en-IN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676400" y="3505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During the third clock: </a:t>
            </a:r>
            <a:r>
              <a:rPr lang="en-US" dirty="0"/>
              <a:t>State T₃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opcode</a:t>
            </a:r>
            <a:r>
              <a:rPr lang="en-US" dirty="0"/>
              <a:t> available in the data bus </a:t>
            </a:r>
            <a:r>
              <a:rPr lang="en-IN" dirty="0"/>
              <a:t>ADₒ-AD₇ is read by the processor and moved to the instruction register</a:t>
            </a:r>
            <a:r>
              <a:rPr lang="en-US" dirty="0"/>
              <a:t> </a:t>
            </a:r>
          </a:p>
          <a:p>
            <a:r>
              <a:rPr lang="en-US" dirty="0"/>
              <a:t>RD signal goes high, indicating deactivated.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During the fourth clock: </a:t>
            </a:r>
            <a:r>
              <a:rPr lang="en-US" dirty="0"/>
              <a:t>State T₄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8085 decodes the instruction and determines whether to enter state T₅ or to enter T₁ state of the next m/c cycle from the operation code.</a:t>
            </a:r>
          </a:p>
          <a:p>
            <a:r>
              <a:rPr lang="en-IN" dirty="0"/>
              <a:t>Based on the </a:t>
            </a:r>
            <a:r>
              <a:rPr lang="en-IN" dirty="0" err="1"/>
              <a:t>opcode</a:t>
            </a:r>
            <a:r>
              <a:rPr lang="en-IN" dirty="0"/>
              <a:t> of the instruction, further operations such as fetching operands, writing in to memory, etc. </a:t>
            </a:r>
            <a:r>
              <a:rPr lang="en-IN"/>
              <a:t>take place.</a:t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None/>
            </a:pPr>
            <a:r>
              <a:rPr lang="en-IN" dirty="0">
                <a:solidFill>
                  <a:srgbClr val="FF0000"/>
                </a:solidFill>
              </a:rPr>
              <a:t>Fetch a byte 41H stored at memory location 2105H.</a:t>
            </a:r>
            <a:br>
              <a:rPr lang="en-IN" dirty="0"/>
            </a:br>
            <a:r>
              <a:rPr lang="en-IN" dirty="0"/>
              <a:t>For fetching a byte, the microprocessor must find out the memory location where it is stored.</a:t>
            </a:r>
          </a:p>
          <a:p>
            <a:pPr marL="571500" indent="-571500">
              <a:buNone/>
            </a:pPr>
            <a:br>
              <a:rPr lang="en-IN" dirty="0"/>
            </a:br>
            <a:r>
              <a:rPr lang="en-IN" dirty="0"/>
              <a:t>Then provide condition (control) for data flow from memory to the microprocessor.</a:t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7200"/>
            <a:ext cx="8534400" cy="523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The µP fetches </a:t>
            </a:r>
            <a:r>
              <a:rPr lang="en-IN" dirty="0" err="1"/>
              <a:t>opcode</a:t>
            </a:r>
            <a:r>
              <a:rPr lang="en-IN" dirty="0"/>
              <a:t> of the instruction from the memory as per the sequence </a:t>
            </a:r>
          </a:p>
          <a:p>
            <a:pPr lvl="1"/>
            <a:r>
              <a:rPr lang="en-IN" dirty="0"/>
              <a:t>A low IO/ M means microprocessor wants to communicate with memory.</a:t>
            </a:r>
          </a:p>
          <a:p>
            <a:pPr lvl="1"/>
            <a:r>
              <a:rPr lang="en-IN" dirty="0"/>
              <a:t> The µP sends a high on status signal S1 and S0 indicating fetch operation.</a:t>
            </a:r>
          </a:p>
          <a:p>
            <a:pPr lvl="1"/>
            <a:r>
              <a:rPr lang="en-IN" dirty="0"/>
              <a:t> The µP sends 16-bit address. AD bus has address in 1st clock of the 1st machine cycle,T1.</a:t>
            </a:r>
          </a:p>
          <a:p>
            <a:pPr lvl="1"/>
            <a:r>
              <a:rPr lang="en-IN" dirty="0"/>
              <a:t> AD7 to AD0 address is latched in the external latch when ALE = 1.</a:t>
            </a:r>
          </a:p>
          <a:p>
            <a:pPr lvl="1"/>
            <a:r>
              <a:rPr lang="en-IN" dirty="0"/>
              <a:t>AD bus now can carry data.</a:t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Important terms related to timing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T-state</a:t>
            </a:r>
          </a:p>
          <a:p>
            <a:r>
              <a:rPr lang="en-US" dirty="0"/>
              <a:t>Instruction cycle (IC)</a:t>
            </a:r>
          </a:p>
          <a:p>
            <a:r>
              <a:rPr lang="en-US" dirty="0"/>
              <a:t>Machine cycle (MC)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T2, the RD control signal becomes low to enable the memory for read operation.</a:t>
            </a:r>
          </a:p>
          <a:p>
            <a:r>
              <a:rPr lang="en-IN" dirty="0"/>
              <a:t>The memory places </a:t>
            </a:r>
            <a:r>
              <a:rPr lang="en-IN" dirty="0" err="1"/>
              <a:t>opcode</a:t>
            </a:r>
            <a:r>
              <a:rPr lang="en-IN" dirty="0"/>
              <a:t> on the AD bus</a:t>
            </a:r>
          </a:p>
          <a:p>
            <a:r>
              <a:rPr lang="en-IN" dirty="0"/>
              <a:t> The data is placed in the data register (DR) and then it is transferred to IR.</a:t>
            </a:r>
          </a:p>
          <a:p>
            <a:pPr>
              <a:buNone/>
            </a:pP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During T3 the RD signal becomes high and memory is disabled.</a:t>
            </a:r>
            <a:br>
              <a:rPr lang="en-IN" dirty="0"/>
            </a:br>
            <a:r>
              <a:rPr lang="en-IN" dirty="0"/>
              <a:t>• During T4 the </a:t>
            </a:r>
            <a:r>
              <a:rPr lang="en-IN" dirty="0" err="1"/>
              <a:t>opcode</a:t>
            </a:r>
            <a:r>
              <a:rPr lang="en-IN" dirty="0"/>
              <a:t> is sent for decoding and decoded in T4.</a:t>
            </a:r>
            <a:br>
              <a:rPr lang="en-IN" dirty="0"/>
            </a:br>
            <a:r>
              <a:rPr lang="en-IN" dirty="0"/>
              <a:t>• The execution is also completed in T4 if the instruction is single byte.</a:t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>
                <a:solidFill>
                  <a:srgbClr val="C00000"/>
                </a:solidFill>
              </a:rPr>
              <a:t>Memory Read Cycle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read machine cycle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Memory read machine cycle is executed by the processor to read a data byte from memory after </a:t>
            </a:r>
            <a:r>
              <a:rPr lang="en-US" dirty="0" err="1"/>
              <a:t>opcode</a:t>
            </a:r>
            <a:r>
              <a:rPr lang="en-US" dirty="0"/>
              <a:t> fetch operation.</a:t>
            </a:r>
          </a:p>
          <a:p>
            <a:r>
              <a:rPr lang="en-US" dirty="0"/>
              <a:t>The instructions which have more than one byte word size will use the machine cycle after the </a:t>
            </a:r>
            <a:r>
              <a:rPr lang="en-US" dirty="0" err="1"/>
              <a:t>opcode</a:t>
            </a:r>
            <a:r>
              <a:rPr lang="en-US" dirty="0"/>
              <a:t> fetch machine cycle.</a:t>
            </a:r>
          </a:p>
          <a:p>
            <a:r>
              <a:rPr lang="en-US" dirty="0"/>
              <a:t>Similar to </a:t>
            </a:r>
            <a:r>
              <a:rPr lang="en-US" dirty="0" err="1"/>
              <a:t>opcode</a:t>
            </a:r>
            <a:r>
              <a:rPr lang="en-US" dirty="0"/>
              <a:t> fetch cycle, except</a:t>
            </a:r>
          </a:p>
          <a:p>
            <a:pPr lvl="1"/>
            <a:r>
              <a:rPr lang="en-US" dirty="0"/>
              <a:t>It has only 3 T states</a:t>
            </a:r>
          </a:p>
          <a:p>
            <a:pPr lvl="1"/>
            <a:r>
              <a:rPr lang="en-US" dirty="0"/>
              <a:t>The S₀ signal is set to 0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4" descr="thumb183203306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3400" r="2438" b="4816"/>
          <a:stretch>
            <a:fillRect/>
          </a:stretch>
        </p:blipFill>
        <p:spPr>
          <a:xfrm>
            <a:off x="533400" y="685800"/>
            <a:ext cx="7848599" cy="5310267"/>
          </a:xfr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T₁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IO/M signal made low to indicate that a memory reference is required.</a:t>
            </a:r>
          </a:p>
          <a:p>
            <a:r>
              <a:rPr lang="en-IN" dirty="0"/>
              <a:t>S₀=0, S₁=1 indicating that memory READ operation is to be performed. </a:t>
            </a:r>
          </a:p>
          <a:p>
            <a:r>
              <a:rPr lang="en-IN" dirty="0"/>
              <a:t>Contents of high byte of the memory address</a:t>
            </a:r>
            <a:br>
              <a:rPr lang="en-IN" dirty="0"/>
            </a:br>
            <a:r>
              <a:rPr lang="en-IN" dirty="0"/>
              <a:t>register, (PCH or H) on A8-A15 lines and the contents of the low byte of the memory</a:t>
            </a:r>
            <a:br>
              <a:rPr lang="en-IN" dirty="0"/>
            </a:br>
            <a:r>
              <a:rPr lang="en-IN" dirty="0"/>
              <a:t>address register (PCL or L) on ADₒ-AD₇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ALE to HIGH, indicating the beginning of the second machine cycle</a:t>
            </a:r>
          </a:p>
          <a:p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T₂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ALE goes to low, the 8085 latches the low byte of the address lines, since the same lines as going to be used as data lines</a:t>
            </a:r>
          </a:p>
          <a:p>
            <a:r>
              <a:rPr lang="en-IN" dirty="0"/>
              <a:t>RD signal goes LOW indicating a READ operation. </a:t>
            </a:r>
          </a:p>
          <a:p>
            <a:r>
              <a:rPr lang="en-IN" dirty="0"/>
              <a:t>If the address sent during state T₁ is from PC, then PC is</a:t>
            </a:r>
            <a:br>
              <a:rPr lang="en-IN" dirty="0"/>
            </a:br>
            <a:r>
              <a:rPr lang="en-IN" dirty="0"/>
              <a:t>incremented by 1, otherwise not.</a:t>
            </a:r>
          </a:p>
          <a:p>
            <a:r>
              <a:rPr lang="en-IN" dirty="0"/>
              <a:t>The external logic gets the data from the memory location addressed by the memory address register such as (H,L) pair and places the data on to data bus ADₒ-AD₇ </a:t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T₃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 signal </a:t>
            </a:r>
            <a:r>
              <a:rPr lang="en-IN" dirty="0"/>
              <a:t>goes to high indicating transfer the data from the data bus to internal register such as the accumulator.</a:t>
            </a:r>
          </a:p>
          <a:p>
            <a:pPr>
              <a:buNone/>
            </a:pP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5800" y="3581400"/>
            <a:ext cx="8153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/>
              <a:t>This instruction requires 2-machine cycles (M1 and M2). 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/>
              <a:t>M1 requires 4-states and M2 requires 3-states, total of 7-states 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/>
          <a:lstStyle/>
          <a:p>
            <a:r>
              <a:rPr lang="en-US" altLang="en-US" dirty="0"/>
              <a:t>A portion of an operation carried out in one system clock period is called as T-state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4" descr="Timing-Diagram-Pic1-pic37"/>
          <p:cNvPicPr>
            <a:picLocks noChangeAspect="1" noChangeArrowheads="1"/>
          </p:cNvPicPr>
          <p:nvPr/>
        </p:nvPicPr>
        <p:blipFill>
          <a:blip r:embed="rId2" cstate="print"/>
          <a:srcRect l="15533"/>
          <a:stretch>
            <a:fillRect/>
          </a:stretch>
        </p:blipFill>
        <p:spPr bwMode="auto">
          <a:xfrm>
            <a:off x="533400" y="2743200"/>
            <a:ext cx="8229599" cy="2996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Timing diagram for MVI B,05H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8686799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In T1-state, the high order address {10H} is placed on the bus A15 ⇔ A8 and low-order</a:t>
            </a:r>
            <a:br>
              <a:rPr lang="en-IN" dirty="0"/>
            </a:br>
            <a:r>
              <a:rPr lang="en-IN" dirty="0"/>
              <a:t>address {00H} on the bus AD7 ⇔ AD0 and ALE = 1</a:t>
            </a:r>
          </a:p>
          <a:p>
            <a:r>
              <a:rPr lang="en-IN" dirty="0"/>
              <a:t>In T2 -state, the RD line goes low, and</a:t>
            </a:r>
            <a:br>
              <a:rPr lang="en-IN" dirty="0"/>
            </a:br>
            <a:r>
              <a:rPr lang="en-IN" dirty="0"/>
              <a:t>the data 06H from memory location 1000H are placed on the data bus.</a:t>
            </a:r>
          </a:p>
          <a:p>
            <a:r>
              <a:rPr lang="en-IN" dirty="0"/>
              <a:t>The fetch cycle becomes complete in T3-state. </a:t>
            </a:r>
          </a:p>
          <a:p>
            <a:r>
              <a:rPr lang="en-IN" dirty="0"/>
              <a:t>The instruction is decoded in the T4-state. During T4-state, the contents of the bus are unknown. </a:t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With the change in the status signal, IO/ M = 0, S1 = 1 and S0 = 0, the 2nd machine cycle is identified as the memory read.</a:t>
            </a:r>
          </a:p>
          <a:p>
            <a:r>
              <a:rPr lang="en-IN" dirty="0"/>
              <a:t>The address is 1001H and the data byte 05H is fetched via the data bus</a:t>
            </a:r>
          </a:p>
          <a:p>
            <a:r>
              <a:rPr lang="en-IN" dirty="0"/>
              <a:t>Clock frequency of 8085 = 3.125 MHz</a:t>
            </a:r>
            <a:br>
              <a:rPr lang="en-IN" dirty="0"/>
            </a:br>
            <a:r>
              <a:rPr lang="en-IN" dirty="0"/>
              <a:t>Time ( T ) for one clock = 1/3.125 MHz = 0.32 µS</a:t>
            </a:r>
            <a:br>
              <a:rPr lang="en-IN" dirty="0"/>
            </a:br>
            <a:r>
              <a:rPr lang="en-IN" dirty="0"/>
              <a:t>Time for Memory Read = 3T = 3*0.320 µS = 0.96 µS</a:t>
            </a:r>
            <a:br>
              <a:rPr lang="en-IN" dirty="0"/>
            </a:br>
            <a:r>
              <a:rPr lang="en-IN" dirty="0"/>
              <a:t>Total Execution time for Instruction = 7T = 7*0.320 µS = 2.24 µS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>
                <a:solidFill>
                  <a:srgbClr val="C00000"/>
                </a:solidFill>
              </a:rPr>
              <a:t>Memory Write Machine Cycle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Write Cycle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memory write machine cycle is executed by the processor to write a data byte in a memory location. </a:t>
            </a:r>
          </a:p>
          <a:p>
            <a:r>
              <a:rPr lang="en-US" dirty="0"/>
              <a:t>The processor takes, 3T states to execute this machine cycle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Memory write timing diagram</a:t>
            </a:r>
          </a:p>
        </p:txBody>
      </p:sp>
      <p:pic>
        <p:nvPicPr>
          <p:cNvPr id="4" name="Picture 5" descr="Timing-Diagram-Pic4-pic40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898" t="4773" b="4121"/>
          <a:stretch>
            <a:fillRect/>
          </a:stretch>
        </p:blipFill>
        <p:spPr>
          <a:xfrm>
            <a:off x="457200" y="1219200"/>
            <a:ext cx="7924799" cy="4643975"/>
          </a:xfr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During T1 state 8085 places the memory address register high byte, such as the contents of the H register on lines A8-A15</a:t>
            </a:r>
          </a:p>
          <a:p>
            <a:r>
              <a:rPr lang="en-IN" dirty="0"/>
              <a:t>Also places the MAR low byte such as the contents of the L register on lines AD0-AD7</a:t>
            </a:r>
          </a:p>
          <a:p>
            <a:r>
              <a:rPr lang="en-IN" dirty="0"/>
              <a:t> ALE to HIGH, indicating the beginning of MWRMC. </a:t>
            </a:r>
            <a:br>
              <a:rPr lang="en-IN" dirty="0"/>
            </a:b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At </a:t>
            </a:r>
            <a:r>
              <a:rPr lang="en-US" dirty="0">
                <a:solidFill>
                  <a:srgbClr val="00B0F0"/>
                </a:solidFill>
              </a:rPr>
              <a:t>state T2</a:t>
            </a:r>
            <a:r>
              <a:rPr lang="en-US" dirty="0"/>
              <a:t>, </a:t>
            </a:r>
            <a:r>
              <a:rPr lang="en-IN" dirty="0"/>
              <a:t>ALE goes to low, the 8085</a:t>
            </a:r>
            <a:br>
              <a:rPr lang="en-IN" dirty="0"/>
            </a:br>
            <a:r>
              <a:rPr lang="en-IN" dirty="0"/>
              <a:t>latches the low byte of the address lines since the same lines are going to be used as data lines. </a:t>
            </a:r>
          </a:p>
          <a:p>
            <a:r>
              <a:rPr lang="en-IN" dirty="0"/>
              <a:t>WR signal goes low indicating memory write operation. It also places the contents of the</a:t>
            </a:r>
            <a:br>
              <a:rPr lang="en-IN" dirty="0"/>
            </a:br>
            <a:r>
              <a:rPr lang="en-IN" dirty="0"/>
              <a:t>internal register say accumulator on data lines AD7-AD0.</a:t>
            </a:r>
          </a:p>
          <a:p>
            <a:br>
              <a:rPr lang="en-IN" dirty="0"/>
            </a:b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</a:t>
            </a:r>
            <a:br>
              <a:rPr lang="en-US" dirty="0"/>
            </a:br>
            <a:r>
              <a:rPr lang="en-IN" dirty="0"/>
              <a:t>STA 526AH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 526AH stores the accumulator content (C7 H) in memory location 526AH</a:t>
            </a:r>
          </a:p>
          <a:p>
            <a:r>
              <a:rPr lang="en-US" dirty="0"/>
              <a:t>It requires 4 machine cycles and 13 T states</a:t>
            </a:r>
          </a:p>
          <a:p>
            <a:r>
              <a:rPr lang="en-US" dirty="0"/>
              <a:t>Address		Mnemonics	</a:t>
            </a:r>
            <a:r>
              <a:rPr lang="en-US" dirty="0" err="1"/>
              <a:t>Opcode</a:t>
            </a:r>
            <a:endParaRPr lang="en-US" dirty="0"/>
          </a:p>
          <a:p>
            <a:pPr>
              <a:buNone/>
            </a:pPr>
            <a:r>
              <a:rPr lang="en-US" dirty="0"/>
              <a:t>	41FF		STA 526AH		32</a:t>
            </a:r>
          </a:p>
          <a:p>
            <a:pPr>
              <a:buNone/>
            </a:pPr>
            <a:r>
              <a:rPr lang="en-US" dirty="0"/>
              <a:t>	4200					6A</a:t>
            </a:r>
          </a:p>
          <a:p>
            <a:pPr>
              <a:buNone/>
            </a:pPr>
            <a:r>
              <a:rPr lang="en-US" dirty="0"/>
              <a:t>	4201					52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It’s a 3 byte instruction.</a:t>
            </a:r>
          </a:p>
          <a:p>
            <a:pPr lvl="1"/>
            <a:r>
              <a:rPr lang="en-US" dirty="0"/>
              <a:t>During the first machine cycle, the PC content (41FF) is stored in the address bus and </a:t>
            </a:r>
            <a:r>
              <a:rPr lang="en-US" dirty="0" err="1"/>
              <a:t>opcode</a:t>
            </a:r>
            <a:r>
              <a:rPr lang="en-US" dirty="0"/>
              <a:t> 32H is fetched and decoded by processor</a:t>
            </a:r>
          </a:p>
          <a:p>
            <a:pPr lvl="1"/>
            <a:r>
              <a:rPr lang="en-US" dirty="0"/>
              <a:t>During 2</a:t>
            </a:r>
            <a:r>
              <a:rPr lang="en-US" baseline="30000" dirty="0"/>
              <a:t>nd</a:t>
            </a:r>
            <a:r>
              <a:rPr lang="en-US" dirty="0"/>
              <a:t> machine cycle, the low order memory address (6AH) is fetched by the processor</a:t>
            </a:r>
          </a:p>
          <a:p>
            <a:pPr lvl="1"/>
            <a:r>
              <a:rPr lang="en-US" dirty="0"/>
              <a:t> During third machine cycle, the high order memory address (52H) is loaded in the processor</a:t>
            </a:r>
          </a:p>
          <a:p>
            <a:pPr lvl="1"/>
            <a:r>
              <a:rPr lang="en-US" dirty="0"/>
              <a:t>During fourth machine cycle, the address 526AH is placed on the address bus and the accumulator content (C7) is written in that address.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defined as the number of steps required by the CPU to complete the entire process </a:t>
            </a:r>
            <a:r>
              <a:rPr lang="en-US" dirty="0" err="1"/>
              <a:t>ie</a:t>
            </a:r>
            <a:r>
              <a:rPr lang="en-US" dirty="0"/>
              <a:t>. </a:t>
            </a:r>
            <a:r>
              <a:rPr lang="en-US" dirty="0">
                <a:solidFill>
                  <a:srgbClr val="00B0F0"/>
                </a:solidFill>
              </a:rPr>
              <a:t>Fetch</a:t>
            </a:r>
            <a:r>
              <a:rPr lang="en-US" dirty="0"/>
              <a:t> and </a:t>
            </a:r>
            <a:r>
              <a:rPr lang="en-US" dirty="0">
                <a:solidFill>
                  <a:srgbClr val="00B0F0"/>
                </a:solidFill>
              </a:rPr>
              <a:t>execution</a:t>
            </a:r>
            <a:r>
              <a:rPr lang="en-US" dirty="0"/>
              <a:t> of one instruction. </a:t>
            </a:r>
          </a:p>
          <a:p>
            <a:r>
              <a:rPr lang="en-US" dirty="0"/>
              <a:t>The fetch and execute cycles are carried out in synchronization with the clock.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57200"/>
            <a:ext cx="8534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IN" dirty="0"/>
          </a:p>
          <a:p>
            <a:pPr algn="ctr">
              <a:buNone/>
            </a:pPr>
            <a:endParaRPr lang="en-IN" dirty="0"/>
          </a:p>
          <a:p>
            <a:pPr algn="ctr">
              <a:buNone/>
            </a:pPr>
            <a:r>
              <a:rPr lang="en-IN" dirty="0">
                <a:solidFill>
                  <a:srgbClr val="C00000"/>
                </a:solidFill>
              </a:rPr>
              <a:t>I/O Read Machine Cycle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I/O Read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I/O Read cycle is executed by the processor to read a data byte from I/O port or from the peripheral.</a:t>
            </a:r>
          </a:p>
          <a:p>
            <a:r>
              <a:rPr lang="en-US" dirty="0"/>
              <a:t>The processor takes 3T states to execute this machine cycle. </a:t>
            </a:r>
          </a:p>
          <a:p>
            <a:r>
              <a:rPr lang="en-US" dirty="0"/>
              <a:t>8085 uses 8 bit port address. So the port address is placed in low order as well as high order address bus.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diagram of I/O Read cycle</a:t>
            </a:r>
            <a:endParaRPr lang="en-IN" dirty="0"/>
          </a:p>
        </p:txBody>
      </p:sp>
      <p:pic>
        <p:nvPicPr>
          <p:cNvPr id="4" name="Picture 4" descr="thumb183203306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5173" t="4938" r="3448" b="3703"/>
          <a:stretch>
            <a:fillRect/>
          </a:stretch>
        </p:blipFill>
        <p:spPr>
          <a:xfrm>
            <a:off x="533400" y="1828800"/>
            <a:ext cx="8229600" cy="4228617"/>
          </a:xfr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 C0H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instruction inputs data from the port indicated by 8 bit address to the accumulator</a:t>
            </a:r>
          </a:p>
          <a:p>
            <a:r>
              <a:rPr lang="en-US" dirty="0"/>
              <a:t>It requires 3 machine cycles and 10 T states</a:t>
            </a:r>
          </a:p>
          <a:p>
            <a:r>
              <a:rPr lang="en-US" dirty="0"/>
              <a:t>Address		Mnemonics	</a:t>
            </a:r>
            <a:r>
              <a:rPr lang="en-US" dirty="0" err="1"/>
              <a:t>Opcode</a:t>
            </a:r>
            <a:endParaRPr lang="en-US" dirty="0"/>
          </a:p>
          <a:p>
            <a:pPr>
              <a:buNone/>
            </a:pPr>
            <a:r>
              <a:rPr lang="en-US" dirty="0"/>
              <a:t>	4125		IN C0H		DB</a:t>
            </a:r>
          </a:p>
          <a:p>
            <a:pPr>
              <a:buNone/>
            </a:pPr>
            <a:r>
              <a:rPr lang="en-US" dirty="0"/>
              <a:t>	4126					C0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Diagram</a:t>
            </a:r>
            <a:endParaRPr lang="en-IN" dirty="0"/>
          </a:p>
        </p:txBody>
      </p:sp>
      <p:pic>
        <p:nvPicPr>
          <p:cNvPr id="4" name="Picture 5" descr="thumb1443218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371601"/>
            <a:ext cx="8305799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IN" dirty="0"/>
          </a:p>
          <a:p>
            <a:pPr algn="ctr">
              <a:buNone/>
            </a:pPr>
            <a:endParaRPr lang="en-IN" dirty="0"/>
          </a:p>
          <a:p>
            <a:pPr algn="ctr">
              <a:buNone/>
            </a:pPr>
            <a:r>
              <a:rPr lang="en-IN" dirty="0">
                <a:solidFill>
                  <a:srgbClr val="C00000"/>
                </a:solidFill>
              </a:rPr>
              <a:t>I/O Write Cycle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I/O Write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I/O write machine cycle is executed by the processor to write a data byte in the I/O port or to a peripheral</a:t>
            </a:r>
          </a:p>
          <a:p>
            <a:r>
              <a:rPr lang="en-US" dirty="0"/>
              <a:t>The processor takes, 3T states to execute this machine cycle.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Diagram</a:t>
            </a:r>
            <a:endParaRPr lang="en-IN" dirty="0"/>
          </a:p>
        </p:txBody>
      </p:sp>
      <p:pic>
        <p:nvPicPr>
          <p:cNvPr id="4" name="Picture 4" descr="Timing-Diagram-Pic6-pic4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699" t="4250" r="2003" b="5466"/>
          <a:stretch>
            <a:fillRect/>
          </a:stretch>
        </p:blipFill>
        <p:spPr>
          <a:xfrm>
            <a:off x="457200" y="1752600"/>
            <a:ext cx="8382000" cy="4247647"/>
          </a:xfr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OUT 01H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instruction outputs data from the Accumulator to a port specified by 8 bit address</a:t>
            </a:r>
          </a:p>
          <a:p>
            <a:r>
              <a:rPr lang="en-US" dirty="0"/>
              <a:t>It requires 3 machine cycles and 10 T states</a:t>
            </a:r>
          </a:p>
          <a:p>
            <a:r>
              <a:rPr lang="en-US" dirty="0"/>
              <a:t>Address		Mnemonics	</a:t>
            </a:r>
            <a:r>
              <a:rPr lang="en-US" dirty="0" err="1"/>
              <a:t>Opcode</a:t>
            </a:r>
            <a:endParaRPr lang="en-US" dirty="0"/>
          </a:p>
          <a:p>
            <a:pPr>
              <a:buNone/>
            </a:pPr>
            <a:r>
              <a:rPr lang="en-US" dirty="0"/>
              <a:t>	2050		OUT 01H		D3</a:t>
            </a:r>
          </a:p>
          <a:p>
            <a:pPr>
              <a:buNone/>
            </a:pPr>
            <a:r>
              <a:rPr lang="en-US" dirty="0"/>
              <a:t>	2051					01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3938" y="2286000"/>
            <a:ext cx="709612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7200"/>
            <a:ext cx="8686800" cy="566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Instructions..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INR M</a:t>
            </a:r>
          </a:p>
          <a:p>
            <a:r>
              <a:rPr lang="en-US" dirty="0"/>
              <a:t>This instruction increments the memory location pointed to by the HL register by 1</a:t>
            </a:r>
          </a:p>
          <a:p>
            <a:r>
              <a:rPr lang="en-US" dirty="0"/>
              <a:t>It requires 3 machine cycles and 10 T states</a:t>
            </a:r>
          </a:p>
          <a:p>
            <a:r>
              <a:rPr lang="en-US" dirty="0"/>
              <a:t>Address		Mnemonics	</a:t>
            </a:r>
            <a:r>
              <a:rPr lang="en-US" dirty="0" err="1"/>
              <a:t>Opcode</a:t>
            </a:r>
            <a:endParaRPr lang="en-US" dirty="0"/>
          </a:p>
          <a:p>
            <a:pPr>
              <a:buNone/>
            </a:pPr>
            <a:r>
              <a:rPr lang="en-US" dirty="0"/>
              <a:t>	4105		INR M		34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5" descr="thumb1443219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990600"/>
            <a:ext cx="7391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40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Draw and explain the timing diagram for the instruction LXI H, 8050H.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5" y="2724150"/>
            <a:ext cx="851535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time period of Fetch Cycle (FC)</a:t>
            </a:r>
            <a:br>
              <a:rPr lang="en-US" dirty="0"/>
            </a:br>
            <a:r>
              <a:rPr lang="en-US" dirty="0"/>
              <a:t>is a fixed but the time required to execute an instruction or time period of Execute Cycle (EC) is variable</a:t>
            </a:r>
          </a:p>
          <a:p>
            <a:r>
              <a:rPr lang="en-US" dirty="0"/>
              <a:t>The total time required to execute an instruction is</a:t>
            </a:r>
            <a:br>
              <a:rPr lang="en-US" dirty="0"/>
            </a:br>
            <a:r>
              <a:rPr lang="en-US" dirty="0"/>
              <a:t>			IC = FC + EC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the time required by the microprocessor to complete the operation of accessing the memory devices or I/O devices.</a:t>
            </a:r>
          </a:p>
          <a:p>
            <a:r>
              <a:rPr lang="en-US" dirty="0"/>
              <a:t> In machine cycle, various operations like </a:t>
            </a:r>
            <a:r>
              <a:rPr lang="en-US" dirty="0" err="1"/>
              <a:t>opcode</a:t>
            </a:r>
            <a:r>
              <a:rPr lang="en-US" dirty="0"/>
              <a:t> fetch, memory read, memory write, I/O read, I/O write are performed.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8085 machine cycles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8085 microprocessor has 5 basic machine cycles. </a:t>
            </a:r>
          </a:p>
          <a:p>
            <a:pPr marL="1009650" lvl="1" indent="-609600">
              <a:buClr>
                <a:schemeClr val="tx1"/>
              </a:buClr>
              <a:buFontTx/>
              <a:buAutoNum type="arabicPeriod"/>
            </a:pPr>
            <a:r>
              <a:rPr lang="en-US" altLang="en-US" sz="3200" dirty="0" err="1"/>
              <a:t>Opcode</a:t>
            </a:r>
            <a:r>
              <a:rPr lang="en-US" altLang="en-US" sz="3200" dirty="0"/>
              <a:t> fetch cycle (4T) </a:t>
            </a:r>
          </a:p>
          <a:p>
            <a:pPr marL="1009650" lvl="1" indent="-609600">
              <a:buClr>
                <a:schemeClr val="tx1"/>
              </a:buClr>
              <a:buFontTx/>
              <a:buAutoNum type="arabicPeriod"/>
            </a:pPr>
            <a:r>
              <a:rPr lang="en-US" altLang="en-US" sz="3200" dirty="0"/>
              <a:t>Memory read cycle (3 T) </a:t>
            </a:r>
          </a:p>
          <a:p>
            <a:pPr marL="1009650" lvl="1" indent="-609600">
              <a:buClr>
                <a:schemeClr val="tx1"/>
              </a:buClr>
              <a:buFontTx/>
              <a:buAutoNum type="arabicPeriod"/>
            </a:pPr>
            <a:r>
              <a:rPr lang="en-US" altLang="en-US" sz="3200" dirty="0"/>
              <a:t>Memory write cycle (3 T) </a:t>
            </a:r>
          </a:p>
          <a:p>
            <a:pPr marL="1009650" lvl="1" indent="-609600">
              <a:buClr>
                <a:schemeClr val="tx1"/>
              </a:buClr>
              <a:buFontTx/>
              <a:buAutoNum type="arabicPeriod"/>
            </a:pPr>
            <a:r>
              <a:rPr lang="en-US" altLang="en-US" sz="3200" dirty="0"/>
              <a:t>I/O read cycle (3 T) </a:t>
            </a:r>
          </a:p>
          <a:p>
            <a:pPr marL="1009650" lvl="1" indent="-609600">
              <a:buClr>
                <a:schemeClr val="tx1"/>
              </a:buClr>
              <a:buFontTx/>
              <a:buAutoNum type="arabicPeriod"/>
            </a:pPr>
            <a:r>
              <a:rPr lang="en-US" altLang="en-US" sz="3200" dirty="0"/>
              <a:t>I/O write cycle (3 T) </a:t>
            </a:r>
          </a:p>
          <a:p>
            <a:pPr lvl="2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6C586D6993448A62854AE246F3130" ma:contentTypeVersion="4" ma:contentTypeDescription="Create a new document." ma:contentTypeScope="" ma:versionID="f742289d9205ce73366b690ce9f20182">
  <xsd:schema xmlns:xsd="http://www.w3.org/2001/XMLSchema" xmlns:xs="http://www.w3.org/2001/XMLSchema" xmlns:p="http://schemas.microsoft.com/office/2006/metadata/properties" xmlns:ns2="886e75a9-f062-4986-91a6-a869996f9066" targetNamespace="http://schemas.microsoft.com/office/2006/metadata/properties" ma:root="true" ma:fieldsID="c756a0c7bff813bd5e4973ba56e667bb" ns2:_="">
    <xsd:import namespace="886e75a9-f062-4986-91a6-a869996f90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6e75a9-f062-4986-91a6-a869996f90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8188035-57BE-4928-9D82-2A4AE79F92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6e75a9-f062-4986-91a6-a869996f90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6DEA1D-D11E-4358-83F4-4D8139EB07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434388-0499-4230-A185-8B42EA90C21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1688</Words>
  <Application>Microsoft Office PowerPoint</Application>
  <PresentationFormat>On-screen Show (4:3)</PresentationFormat>
  <Paragraphs>232</Paragraphs>
  <Slides>63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Office Theme</vt:lpstr>
      <vt:lpstr>Instruction Execution  and  Timing Diagram   </vt:lpstr>
      <vt:lpstr>Introduction</vt:lpstr>
      <vt:lpstr>Important terms related to timing diagrams</vt:lpstr>
      <vt:lpstr>T-state</vt:lpstr>
      <vt:lpstr>Instruction cycle</vt:lpstr>
      <vt:lpstr>PowerPoint Presentation</vt:lpstr>
      <vt:lpstr>PowerPoint Presentation</vt:lpstr>
      <vt:lpstr>Machine cycle</vt:lpstr>
      <vt:lpstr>8085 machine cycles</vt:lpstr>
      <vt:lpstr>PowerPoint Presentation</vt:lpstr>
      <vt:lpstr>Fetch Operation </vt:lpstr>
      <vt:lpstr>Fetch cycle</vt:lpstr>
      <vt:lpstr>PowerPoint Presentation</vt:lpstr>
      <vt:lpstr>PowerPoint Presentation</vt:lpstr>
      <vt:lpstr>Example of opcode fetch cycle of instruction ADI 05H</vt:lpstr>
      <vt:lpstr>PowerPoint Presentation</vt:lpstr>
      <vt:lpstr>PowerPoint Presentation</vt:lpstr>
      <vt:lpstr>Opcode Fetch in Timing Diagram</vt:lpstr>
      <vt:lpstr>Opcode Fetch in Timing Diagram</vt:lpstr>
      <vt:lpstr>PowerPoint Presentation</vt:lpstr>
      <vt:lpstr>Control Signals </vt:lpstr>
      <vt:lpstr>Timing diagram of opcode fetch</vt:lpstr>
      <vt:lpstr> During the first clock: State T₁</vt:lpstr>
      <vt:lpstr>During the second clock: State T2</vt:lpstr>
      <vt:lpstr>During the third clock: State T₃</vt:lpstr>
      <vt:lpstr>During the fourth clock: State T₄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Memory read machine cycle</vt:lpstr>
      <vt:lpstr>PowerPoint Presentation</vt:lpstr>
      <vt:lpstr>State T₁</vt:lpstr>
      <vt:lpstr>PowerPoint Presentation</vt:lpstr>
      <vt:lpstr>State T₂</vt:lpstr>
      <vt:lpstr>State T₃</vt:lpstr>
      <vt:lpstr>Example</vt:lpstr>
      <vt:lpstr>Timing diagram for MVI B,05H</vt:lpstr>
      <vt:lpstr>PowerPoint Presentation</vt:lpstr>
      <vt:lpstr>PowerPoint Presentation</vt:lpstr>
      <vt:lpstr>PowerPoint Presentation</vt:lpstr>
      <vt:lpstr>Memory Write Cycle</vt:lpstr>
      <vt:lpstr>Memory write timing diagram</vt:lpstr>
      <vt:lpstr>PowerPoint Presentation</vt:lpstr>
      <vt:lpstr>PowerPoint Presentation</vt:lpstr>
      <vt:lpstr>Example  STA 526AH </vt:lpstr>
      <vt:lpstr>PowerPoint Presentation</vt:lpstr>
      <vt:lpstr>PowerPoint Presentation</vt:lpstr>
      <vt:lpstr>PowerPoint Presentation</vt:lpstr>
      <vt:lpstr>I/O Read Cycle</vt:lpstr>
      <vt:lpstr>Timing diagram of I/O Read cycle</vt:lpstr>
      <vt:lpstr>Example: IN C0H</vt:lpstr>
      <vt:lpstr>Timing Diagram</vt:lpstr>
      <vt:lpstr>PowerPoint Presentation</vt:lpstr>
      <vt:lpstr>I/O Write Cycle</vt:lpstr>
      <vt:lpstr>Timing Diagram</vt:lpstr>
      <vt:lpstr>Example: OUT 01H</vt:lpstr>
      <vt:lpstr>PowerPoint Presentation</vt:lpstr>
      <vt:lpstr>Other Instructions..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 Execution and Timing Diagram   </dc:title>
  <dc:creator>HP</dc:creator>
  <cp:lastModifiedBy>HP</cp:lastModifiedBy>
  <cp:revision>51</cp:revision>
  <dcterms:created xsi:type="dcterms:W3CDTF">2006-08-16T00:00:00Z</dcterms:created>
  <dcterms:modified xsi:type="dcterms:W3CDTF">2021-10-11T17:17:23Z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0x0101008B96C586D6993448A62854AE246F3130</vt:lpwstr>
  </property>
</Properties>
</file>