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9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FA5D2-6510-466F-B958-5CABD870D566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3575C-26EE-4DBA-946B-AD6B1BF0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3575C-26EE-4DBA-946B-AD6B1BF05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571500" indent="-571500" algn="ctr">
              <a:buFont typeface="Wingdings 3" panose="05040102010807070707" pitchFamily="18" charset="2"/>
              <a:buChar char="u"/>
              <a:defRPr sz="38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Cambria" panose="020405030504060302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D8DD7349-2D5E-4B7F-A15E-D1123BF9BBFA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D9D0-66A3-4868-A956-4B4C1A5857BE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D7D8-F990-408C-8C29-4F8C442118C7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7472" indent="-347472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Wingdings 3" panose="05040102010807070707" pitchFamily="18" charset="2"/>
              <a:buChar char=""/>
              <a:defRPr sz="3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22300" indent="-27305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2pPr>
            <a:lvl3pPr marL="857250" indent="-2286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 3" panose="05040102010807070707" pitchFamily="18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4D7-7471-4491-BD26-CABBD97DBF53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C2B0-B7E5-4523-8AB0-FF354A8FD395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7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B42-786A-4BE4-AD31-07306274B917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2E8B-89C4-430C-B41F-7E9FA7581510}" type="datetime1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A92F-05F0-49CE-942D-00FC38D866B0}" type="datetime1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1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C5DC-D719-4033-BAD1-8CCE174F2129}" type="datetime1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A416-B1AC-41DE-A04F-381D2C1BBC2E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FCD3-6CE3-45A6-8D83-9F1B86EA6AFA}" type="datetime1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519F-8A21-4854-8C30-D1C9FD8CB5F9}" type="datetime1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5F5C-EA1D-4EC8-BFAF-EE049FEE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030506" y="5309812"/>
            <a:ext cx="6858000" cy="754811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Manmath N. Sahoo</a:t>
            </a:r>
          </a:p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NIT Rourkela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613" y="1365851"/>
            <a:ext cx="67907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8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Processes</a:t>
            </a:r>
          </a:p>
          <a:p>
            <a:pPr marL="914400" lvl="1" indent="-457200"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What is a process?</a:t>
            </a:r>
          </a:p>
          <a:p>
            <a:pPr marL="914400" lvl="1" indent="-457200"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Structure of a process.</a:t>
            </a:r>
          </a:p>
          <a:p>
            <a:pPr marL="914400" lvl="1" indent="-457200"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Process state.</a:t>
            </a:r>
          </a:p>
          <a:p>
            <a:pPr marL="914400" lvl="1" indent="-457200"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Schedulers and Scheduling Queues.</a:t>
            </a:r>
          </a:p>
          <a:p>
            <a:pPr marL="914400" lvl="1" indent="-457200"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Context switching.</a:t>
            </a:r>
          </a:p>
          <a:p>
            <a:pPr marL="914400" lvl="1" indent="-457200"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Process creation and termination.</a:t>
            </a:r>
          </a:p>
          <a:p>
            <a:pPr marL="914400" lvl="1" indent="-457200">
              <a:buFont typeface="Wingdings 3" panose="05040102010807070707" pitchFamily="18" charset="2"/>
              <a:buChar char="u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Inter Process Communication.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Long-term schedule </a:t>
            </a:r>
            <a:r>
              <a:rPr lang="en-US" altLang="en-US" dirty="0" smtClean="0"/>
              <a:t>should choose a good process mix; otherwise it may lead to either low CPU utilization (if I/O bound processes are selected only) or low Device utilization </a:t>
            </a:r>
            <a:r>
              <a:rPr lang="en-US" altLang="en-US" dirty="0"/>
              <a:t>(if </a:t>
            </a:r>
            <a:r>
              <a:rPr lang="en-US" altLang="en-US" dirty="0" smtClean="0"/>
              <a:t>CPU </a:t>
            </a:r>
            <a:r>
              <a:rPr lang="en-US" altLang="en-US" dirty="0"/>
              <a:t>bound processes are selected only)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I/O-bound process – have small amount of computation before it needs to do some I/O; many I/O requests -Typical interactive user programs.</a:t>
            </a:r>
          </a:p>
          <a:p>
            <a:pPr lvl="1"/>
            <a:r>
              <a:rPr lang="en-US" altLang="en-US" dirty="0"/>
              <a:t>CPU-bound process – large amount of computation before it needs to do some I/O; few I/O requests - Programs that require sustained periods of calculation e.g. modelling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 OS have a light LTS; and a </a:t>
            </a:r>
            <a:r>
              <a:rPr lang="en-US" sz="2000" b="1" dirty="0" smtClean="0"/>
              <a:t>Medium Term Scheduler (MTS)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smtClean="0"/>
              <a:t>degree of multiprogramming becomes high then total context switch overhead will be more.</a:t>
            </a:r>
          </a:p>
          <a:p>
            <a:r>
              <a:rPr lang="en-US" sz="2000" dirty="0" smtClean="0"/>
              <a:t> MTS can </a:t>
            </a:r>
            <a:r>
              <a:rPr lang="en-US" sz="2000" dirty="0"/>
              <a:t>temporarily swap some processes out to disk and bring them back </a:t>
            </a:r>
            <a:r>
              <a:rPr lang="en-US" sz="2000" dirty="0" smtClean="0"/>
              <a:t>later.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t="27388" r="580" b="27545"/>
          <a:stretch>
            <a:fillRect/>
          </a:stretch>
        </p:blipFill>
        <p:spPr bwMode="auto">
          <a:xfrm>
            <a:off x="1066800" y="4001294"/>
            <a:ext cx="7010400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CPU switches to another process, the system must save the state of the old process and load the saved state for the new process.</a:t>
            </a:r>
          </a:p>
          <a:p>
            <a:pPr algn="just"/>
            <a:r>
              <a:rPr lang="en-US" dirty="0" smtClean="0"/>
              <a:t>Context-switch time is overhead; the system does no useful work while switching.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switched between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t="832" r="2957" b="1047"/>
          <a:stretch>
            <a:fillRect/>
          </a:stretch>
        </p:blipFill>
        <p:spPr bwMode="auto">
          <a:xfrm>
            <a:off x="1570038" y="1289050"/>
            <a:ext cx="6045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2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When a process is created it is created by another process known as the parent process - new process created is the child process of the parent. New process may in turn create other processes, forming a family tree of processes.</a:t>
            </a:r>
          </a:p>
          <a:p>
            <a:pPr algn="just"/>
            <a:r>
              <a:rPr lang="en-US" dirty="0" smtClean="0"/>
              <a:t>There must be a first process (</a:t>
            </a:r>
            <a:r>
              <a:rPr lang="en-US" b="1" dirty="0" err="1" smtClean="0"/>
              <a:t>init</a:t>
            </a:r>
            <a:r>
              <a:rPr lang="en-US" dirty="0" smtClean="0"/>
              <a:t> process) - this is process that is created at </a:t>
            </a:r>
            <a:r>
              <a:rPr lang="en-US" dirty="0" err="1" smtClean="0"/>
              <a:t>bootup</a:t>
            </a:r>
            <a:r>
              <a:rPr lang="en-US" dirty="0" smtClean="0"/>
              <a:t> of the OS and is part of OS.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sharing between parent and child processes - options include:</a:t>
            </a:r>
          </a:p>
          <a:p>
            <a:pPr lvl="1"/>
            <a:r>
              <a:rPr lang="en-US" dirty="0" smtClean="0"/>
              <a:t>Parent and children share all resources, or</a:t>
            </a:r>
          </a:p>
          <a:p>
            <a:pPr lvl="1"/>
            <a:r>
              <a:rPr lang="en-US" dirty="0" smtClean="0"/>
              <a:t>Children share subset of parent’s resources, or</a:t>
            </a:r>
          </a:p>
          <a:p>
            <a:pPr lvl="1"/>
            <a:r>
              <a:rPr lang="en-US" dirty="0" smtClean="0"/>
              <a:t>Parent and child share no resources.</a:t>
            </a:r>
          </a:p>
          <a:p>
            <a:r>
              <a:rPr lang="en-US" dirty="0" smtClean="0"/>
              <a:t>Execution options:</a:t>
            </a:r>
          </a:p>
          <a:p>
            <a:pPr lvl="1"/>
            <a:r>
              <a:rPr lang="en-US" dirty="0" smtClean="0"/>
              <a:t>Parent and children execute concurrently, or</a:t>
            </a:r>
          </a:p>
          <a:p>
            <a:pPr lvl="1"/>
            <a:r>
              <a:rPr lang="en-US" dirty="0" smtClean="0"/>
              <a:t>Parent waits until children terminate.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Process executes last statement and asks the operating system to delete it (</a:t>
            </a:r>
            <a:r>
              <a:rPr lang="en-US" b="1" dirty="0" smtClean="0"/>
              <a:t>exit</a:t>
            </a:r>
            <a:r>
              <a:rPr lang="en-US" dirty="0" smtClean="0"/>
              <a:t> system call). Then</a:t>
            </a:r>
          </a:p>
          <a:p>
            <a:pPr lvl="1" algn="just"/>
            <a:r>
              <a:rPr lang="en-US" dirty="0" smtClean="0"/>
              <a:t>Return data from child to parent.</a:t>
            </a:r>
          </a:p>
          <a:p>
            <a:pPr lvl="1" algn="just"/>
            <a:r>
              <a:rPr lang="en-US" dirty="0" smtClean="0"/>
              <a:t>Process’ resources are deallocated by operating system.</a:t>
            </a:r>
          </a:p>
          <a:p>
            <a:pPr algn="just"/>
            <a:r>
              <a:rPr lang="en-US" dirty="0" smtClean="0"/>
              <a:t>Parent may terminate execution of children processes (</a:t>
            </a:r>
            <a:r>
              <a:rPr lang="en-US" b="1" dirty="0" smtClean="0"/>
              <a:t>abort</a:t>
            </a:r>
            <a:r>
              <a:rPr lang="en-US" dirty="0" smtClean="0"/>
              <a:t>). Reasons for this could be:</a:t>
            </a:r>
          </a:p>
          <a:p>
            <a:pPr lvl="1" algn="just"/>
            <a:r>
              <a:rPr lang="en-US" dirty="0" smtClean="0"/>
              <a:t>Task assigned to child is no longer required.</a:t>
            </a:r>
          </a:p>
          <a:p>
            <a:pPr lvl="1" algn="just"/>
            <a:r>
              <a:rPr lang="en-US" dirty="0" smtClean="0"/>
              <a:t>Parent is exiting and O/S does not allow children to continue if their parent terminates – </a:t>
            </a:r>
            <a:r>
              <a:rPr lang="en-US" b="1" dirty="0" smtClean="0"/>
              <a:t>cascaded termination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Cooperating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Process is </a:t>
            </a:r>
            <a:r>
              <a:rPr lang="en-US" b="1" dirty="0" smtClean="0"/>
              <a:t>independent</a:t>
            </a:r>
            <a:r>
              <a:rPr lang="en-US" dirty="0" smtClean="0"/>
              <a:t> if it cannot legally affect or be affected by the execution of another process.</a:t>
            </a:r>
          </a:p>
          <a:p>
            <a:pPr algn="just"/>
            <a:r>
              <a:rPr lang="en-US" dirty="0" smtClean="0"/>
              <a:t>Process is </a:t>
            </a:r>
            <a:r>
              <a:rPr lang="en-US" b="1" dirty="0" smtClean="0"/>
              <a:t>cooperating</a:t>
            </a:r>
            <a:r>
              <a:rPr lang="en-US" dirty="0" smtClean="0"/>
              <a:t> if it can legally affect or be affected by the execution of another process.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Why Cooperating Processes?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Processes may need to share data</a:t>
            </a:r>
          </a:p>
          <a:p>
            <a:pPr lvl="1" algn="just"/>
            <a:r>
              <a:rPr lang="en-US" dirty="0" smtClean="0"/>
              <a:t>More than one process reading/writing the same data (a shared file, a database record,…)</a:t>
            </a:r>
          </a:p>
          <a:p>
            <a:pPr lvl="1" algn="just"/>
            <a:r>
              <a:rPr lang="en-US" dirty="0" smtClean="0"/>
              <a:t>Output of one process being used by another</a:t>
            </a:r>
          </a:p>
          <a:p>
            <a:pPr algn="just"/>
            <a:r>
              <a:rPr lang="en-US" dirty="0"/>
              <a:t>Ordering executions of multiple processes </a:t>
            </a:r>
            <a:r>
              <a:rPr lang="en-US" dirty="0" smtClean="0"/>
              <a:t>may be </a:t>
            </a:r>
            <a:r>
              <a:rPr lang="en-US" dirty="0"/>
              <a:t>needed to ensure correctness</a:t>
            </a:r>
          </a:p>
          <a:p>
            <a:pPr lvl="1" algn="just"/>
            <a:r>
              <a:rPr lang="en-US" dirty="0" smtClean="0"/>
              <a:t>Process </a:t>
            </a:r>
            <a:r>
              <a:rPr lang="en-US" dirty="0"/>
              <a:t>X should not do something before process </a:t>
            </a:r>
            <a:r>
              <a:rPr lang="en-US" dirty="0" smtClean="0"/>
              <a:t>Y does </a:t>
            </a:r>
            <a:r>
              <a:rPr lang="en-US" dirty="0"/>
              <a:t>something etc.</a:t>
            </a:r>
          </a:p>
          <a:p>
            <a:pPr lvl="1" algn="just"/>
            <a:r>
              <a:rPr lang="en-US" dirty="0" smtClean="0"/>
              <a:t>Need </a:t>
            </a:r>
            <a:r>
              <a:rPr lang="en-US" dirty="0"/>
              <a:t>mechanisms to pass control signals </a:t>
            </a:r>
            <a:r>
              <a:rPr lang="en-US" dirty="0" smtClean="0"/>
              <a:t>between processes</a:t>
            </a:r>
            <a:endParaRPr lang="en-US" dirty="0"/>
          </a:p>
          <a:p>
            <a:pPr algn="just"/>
            <a:r>
              <a:rPr lang="en-US" altLang="en-US" dirty="0" smtClean="0"/>
              <a:t>Modularity </a:t>
            </a:r>
            <a:r>
              <a:rPr lang="en-US" altLang="en-US" dirty="0"/>
              <a:t>- dividing system functions into separate processes that then talk to each </a:t>
            </a:r>
            <a:r>
              <a:rPr lang="en-US" altLang="en-US" dirty="0" smtClean="0"/>
              <a:t>other</a:t>
            </a:r>
          </a:p>
          <a:p>
            <a:pPr algn="just"/>
            <a:r>
              <a:rPr lang="en-US" altLang="en-US" dirty="0" smtClean="0"/>
              <a:t>Computation speed-up - but only if &gt;1 processor</a:t>
            </a:r>
            <a:endParaRPr lang="en-US" altLang="en-US" dirty="0"/>
          </a:p>
          <a:p>
            <a:pPr lvl="1"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 (IPC)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Fundamental types of IPC</a:t>
            </a:r>
          </a:p>
          <a:p>
            <a:r>
              <a:rPr lang="en-US" dirty="0" smtClean="0"/>
              <a:t>Message passing</a:t>
            </a:r>
          </a:p>
          <a:p>
            <a:pPr lvl="1"/>
            <a:r>
              <a:rPr lang="en-US" dirty="0" smtClean="0"/>
              <a:t>P and Q exchange messages</a:t>
            </a:r>
          </a:p>
          <a:p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P writes into a shared location, Q reads from it and vice-versa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 is a program that has initiated its execution.</a:t>
            </a:r>
          </a:p>
          <a:p>
            <a:r>
              <a:rPr lang="en-US" dirty="0" smtClean="0"/>
              <a:t>A program is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passive</a:t>
            </a:r>
            <a:r>
              <a:rPr lang="en-US" dirty="0" smtClean="0"/>
              <a:t> entity; whereas a process is an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active</a:t>
            </a:r>
            <a:r>
              <a:rPr lang="en-US" dirty="0" smtClean="0"/>
              <a:t> entity.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 (IPC)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221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(a) Message Passing	(b) Shared Memory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56" y="1912610"/>
            <a:ext cx="5246688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6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26143" y="1766048"/>
          <a:ext cx="7543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SmartDraw" r:id="rId3" imgW="4507920" imgH="2459520" progId="SmartDraw.2">
                  <p:embed/>
                </p:oleObj>
              </mc:Choice>
              <mc:Fallback>
                <p:oleObj name="SmartDraw" r:id="rId3" imgW="4507920" imgH="24595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43" y="1766048"/>
                        <a:ext cx="75438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5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vs. Indirect</a:t>
            </a:r>
          </a:p>
          <a:p>
            <a:r>
              <a:rPr lang="en-US" dirty="0" smtClean="0"/>
              <a:t>Symmetric vs. Asymmetric</a:t>
            </a:r>
          </a:p>
          <a:p>
            <a:r>
              <a:rPr lang="en-US" dirty="0" smtClean="0"/>
              <a:t>Synchronous vs. Asynchronous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System: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Primitives:</a:t>
            </a:r>
          </a:p>
          <a:p>
            <a:r>
              <a:rPr lang="en-US" sz="2600" b="1" dirty="0" smtClean="0"/>
              <a:t>Connect (sender address, receiver address)</a:t>
            </a:r>
            <a:r>
              <a:rPr lang="en-US" sz="2600" dirty="0" smtClean="0"/>
              <a:t>, for connection-oriented communication.</a:t>
            </a:r>
          </a:p>
          <a:p>
            <a:r>
              <a:rPr lang="en-US" sz="2600" b="1" dirty="0" smtClean="0"/>
              <a:t>Send ( [receiver],  message)</a:t>
            </a:r>
            <a:r>
              <a:rPr lang="en-US" sz="2600" dirty="0" smtClean="0"/>
              <a:t> e.g., Send(P, </a:t>
            </a:r>
            <a:r>
              <a:rPr lang="en-US" sz="2600" dirty="0" err="1" smtClean="0"/>
              <a:t>msg</a:t>
            </a:r>
            <a:r>
              <a:rPr lang="en-US" sz="2600" dirty="0" smtClean="0"/>
              <a:t>)</a:t>
            </a:r>
            <a:endParaRPr lang="en-US" sz="2600" b="1" dirty="0" smtClean="0"/>
          </a:p>
          <a:p>
            <a:r>
              <a:rPr lang="en-US" sz="2600" b="1" dirty="0" smtClean="0"/>
              <a:t>Receive ( [sender],  message storage object) </a:t>
            </a:r>
            <a:r>
              <a:rPr lang="en-US" sz="2600" dirty="0" smtClean="0"/>
              <a:t>e.g., Receive(</a:t>
            </a:r>
            <a:r>
              <a:rPr lang="en-US" sz="2600" dirty="0" err="1" smtClean="0"/>
              <a:t>Q,msg</a:t>
            </a:r>
            <a:r>
              <a:rPr lang="en-US" sz="2600" dirty="0" smtClean="0"/>
              <a:t>)</a:t>
            </a:r>
            <a:endParaRPr lang="en-US" sz="2600" b="1" dirty="0" smtClean="0"/>
          </a:p>
          <a:p>
            <a:r>
              <a:rPr lang="en-US" sz="2600" b="1" dirty="0" smtClean="0"/>
              <a:t>Disconnect  (connection identifier), </a:t>
            </a:r>
            <a:r>
              <a:rPr lang="en-US" sz="2600" dirty="0" smtClean="0"/>
              <a:t>for connection-oriented communication. 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System: 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Symmetric</a:t>
            </a:r>
            <a:r>
              <a:rPr lang="en-US" dirty="0" smtClean="0"/>
              <a:t> – Both the sender and receiver have to explicitly name each other.</a:t>
            </a:r>
          </a:p>
          <a:p>
            <a:pPr algn="just"/>
            <a:r>
              <a:rPr lang="en-US" b="1" dirty="0" smtClean="0"/>
              <a:t>Asymmetric</a:t>
            </a:r>
            <a:r>
              <a:rPr lang="en-US" dirty="0" smtClean="0"/>
              <a:t> – Only the sender has to name the receiver, but the receiver doesn’t need to name the sender.</a:t>
            </a:r>
          </a:p>
          <a:p>
            <a:pPr lvl="1" algn="just"/>
            <a:r>
              <a:rPr lang="en-US" dirty="0" smtClean="0"/>
              <a:t>Facilitates many-to-one </a:t>
            </a:r>
            <a:r>
              <a:rPr lang="en-US" dirty="0" smtClean="0"/>
              <a:t>communication.</a:t>
            </a:r>
          </a:p>
          <a:p>
            <a:pPr lvl="1" algn="just"/>
            <a:r>
              <a:rPr lang="en-US" dirty="0" smtClean="0"/>
              <a:t>Send(</a:t>
            </a:r>
            <a:r>
              <a:rPr lang="en-US" dirty="0" err="1" smtClean="0"/>
              <a:t>P,msg</a:t>
            </a:r>
            <a:r>
              <a:rPr lang="en-US" dirty="0" smtClean="0"/>
              <a:t>); - send message to P.</a:t>
            </a:r>
          </a:p>
          <a:p>
            <a:pPr lvl="1" algn="just"/>
            <a:r>
              <a:rPr lang="en-US" dirty="0" smtClean="0"/>
              <a:t>Receive(</a:t>
            </a:r>
            <a:r>
              <a:rPr lang="en-US" dirty="0" err="1" smtClean="0"/>
              <a:t>id,msg</a:t>
            </a:r>
            <a:r>
              <a:rPr lang="en-US" dirty="0" smtClean="0"/>
              <a:t>); - receive message from any process. “</a:t>
            </a:r>
            <a:r>
              <a:rPr lang="en-US" b="1" dirty="0" smtClean="0"/>
              <a:t>id</a:t>
            </a:r>
            <a:r>
              <a:rPr lang="en-US" dirty="0" smtClean="0"/>
              <a:t>” will be set to the name of the process with which communication has taken place.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System: Indirect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messages are sent and received to/from </a:t>
            </a:r>
            <a:r>
              <a:rPr lang="en-US" b="1" dirty="0" smtClean="0"/>
              <a:t>mailboxes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Each mailbox has a unique identifier.</a:t>
            </a:r>
          </a:p>
          <a:p>
            <a:pPr algn="just"/>
            <a:r>
              <a:rPr lang="en-US" dirty="0" smtClean="0"/>
              <a:t>Two processes can communicate with each other </a:t>
            </a:r>
            <a:r>
              <a:rPr lang="en-US" dirty="0" err="1" smtClean="0"/>
              <a:t>iff</a:t>
            </a:r>
            <a:r>
              <a:rPr lang="en-US" dirty="0" smtClean="0"/>
              <a:t> they have a shared mailbox.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Message Passing System: Synchronous Vs. Asynchronous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Synchronous – After initiating a send/receive operation, the process waits for the acknowledgement (the process is blocked)</a:t>
            </a:r>
          </a:p>
          <a:p>
            <a:pPr algn="just"/>
            <a:r>
              <a:rPr lang="en-US" dirty="0" smtClean="0"/>
              <a:t>A</a:t>
            </a:r>
            <a:r>
              <a:rPr lang="en-US" dirty="0"/>
              <a:t>s</a:t>
            </a:r>
            <a:r>
              <a:rPr lang="en-US" dirty="0" smtClean="0"/>
              <a:t>ynchronous – After initiating a send/receive operation, the process continues its execution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send and receive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47800" y="2133600"/>
          <a:ext cx="63388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SmartDraw" r:id="rId3" imgW="6338160" imgH="3657600" progId="SmartDraw.2">
                  <p:embed/>
                </p:oleObj>
              </mc:Choice>
              <mc:Fallback>
                <p:oleObj name="SmartDraw" r:id="rId3" imgW="6338160" imgH="36576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338888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24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send and synchronous receive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752600" y="2057400"/>
          <a:ext cx="5514975" cy="367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SmartDraw" r:id="rId3" imgW="5515200" imgH="3680280" progId="SmartDraw.2">
                  <p:embed/>
                </p:oleObj>
              </mc:Choice>
              <mc:Fallback>
                <p:oleObj name="SmartDraw" r:id="rId3" imgW="5515200" imgH="36802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5514975" cy="367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91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send and </a:t>
            </a:r>
            <a:r>
              <a:rPr lang="en-US" dirty="0" err="1" smtClean="0"/>
              <a:t>Async</a:t>
            </a:r>
            <a:r>
              <a:rPr lang="en-US" dirty="0" smtClean="0"/>
              <a:t>. Receive - 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12925" y="1981200"/>
          <a:ext cx="62039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SmartDraw" r:id="rId3" imgW="6108120" imgH="4050720" progId="SmartDraw.2">
                  <p:embed/>
                </p:oleObj>
              </mc:Choice>
              <mc:Fallback>
                <p:oleObj name="SmartDraw" r:id="rId3" imgW="6108120" imgH="40507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1981200"/>
                        <a:ext cx="620395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83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A process includes:</a:t>
            </a:r>
          </a:p>
          <a:p>
            <a:r>
              <a:rPr lang="en-US" altLang="en-US" dirty="0"/>
              <a:t>program section - contains a copy of the machine code instructions </a:t>
            </a:r>
          </a:p>
          <a:p>
            <a:r>
              <a:rPr lang="en-US" altLang="en-US" dirty="0"/>
              <a:t>user data section - to hold variable data values</a:t>
            </a:r>
          </a:p>
          <a:p>
            <a:r>
              <a:rPr lang="en-US" altLang="en-US" dirty="0"/>
              <a:t>system data section - </a:t>
            </a:r>
            <a:r>
              <a:rPr lang="en-US" altLang="en-US" dirty="0" smtClean="0"/>
              <a:t>to </a:t>
            </a:r>
            <a:r>
              <a:rPr lang="en-US" altLang="en-US" dirty="0"/>
              <a:t>hold </a:t>
            </a:r>
          </a:p>
          <a:p>
            <a:pPr lvl="1"/>
            <a:r>
              <a:rPr lang="en-US" altLang="en-US" dirty="0"/>
              <a:t>process context info when process interrupted - program counter, processor registers, </a:t>
            </a:r>
            <a:r>
              <a:rPr lang="en-US" altLang="en-US" dirty="0" err="1"/>
              <a:t>etc</a:t>
            </a:r>
            <a:r>
              <a:rPr lang="en-US" altLang="en-US" dirty="0"/>
              <a:t> and </a:t>
            </a:r>
          </a:p>
          <a:p>
            <a:pPr lvl="1"/>
            <a:r>
              <a:rPr lang="en-US" altLang="en-US" dirty="0"/>
              <a:t>system information about resources allocated to process, etc.</a:t>
            </a:r>
          </a:p>
          <a:p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user and system data sections obviously may be different from one run of a process to </a:t>
            </a: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</a:rPr>
              <a:t>another</a:t>
            </a: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send and </a:t>
            </a:r>
            <a:r>
              <a:rPr lang="en-US" dirty="0" err="1" smtClean="0"/>
              <a:t>Async</a:t>
            </a:r>
            <a:r>
              <a:rPr lang="en-US" dirty="0" smtClean="0"/>
              <a:t>. Receive - 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44675" y="1981200"/>
          <a:ext cx="61404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SmartDraw" r:id="rId3" imgW="6045480" imgH="4050720" progId="SmartDraw.2">
                  <p:embed/>
                </p:oleObj>
              </mc:Choice>
              <mc:Fallback>
                <p:oleObj name="SmartDraw" r:id="rId3" imgW="6045480" imgH="40507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1981200"/>
                        <a:ext cx="614045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60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send and </a:t>
            </a:r>
            <a:r>
              <a:rPr lang="en-US" dirty="0" err="1" smtClean="0"/>
              <a:t>Async</a:t>
            </a:r>
            <a:r>
              <a:rPr lang="en-US" dirty="0" smtClean="0"/>
              <a:t>. Receive - 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74825" y="1981200"/>
          <a:ext cx="62785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SmartDraw" r:id="rId3" imgW="6181200" imgH="4050720" progId="SmartDraw.2">
                  <p:embed/>
                </p:oleObj>
              </mc:Choice>
              <mc:Fallback>
                <p:oleObj name="SmartDraw" r:id="rId3" imgW="6181200" imgH="40507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981200"/>
                        <a:ext cx="6278563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33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send and Asynchronous receive -  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74825" y="1981200"/>
          <a:ext cx="62785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SmartDraw" r:id="rId3" imgW="6181200" imgH="4050720" progId="SmartDraw.2">
                  <p:embed/>
                </p:oleObj>
              </mc:Choice>
              <mc:Fallback>
                <p:oleObj name="SmartDraw" r:id="rId3" imgW="6181200" imgH="40507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981200"/>
                        <a:ext cx="6278563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21201" y="330797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9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diagram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914400" y="1727200"/>
          <a:ext cx="76962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SmartDraw" r:id="rId3" imgW="5117400" imgH="3401280" progId="SmartDraw.2">
                  <p:embed/>
                </p:oleObj>
              </mc:Choice>
              <mc:Fallback>
                <p:oleObj name="SmartDraw" r:id="rId3" imgW="5117400" imgH="34012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27200"/>
                        <a:ext cx="7696200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54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Blocking, deadlock, and timeouts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Blocking operations issued in the wrong sequence can cause deadlocks.</a:t>
            </a:r>
          </a:p>
          <a:p>
            <a:pPr algn="just"/>
            <a:r>
              <a:rPr lang="en-US" sz="2000" dirty="0" smtClean="0"/>
              <a:t>Deadlocks should be avoided.  Alternatively, timeout can be used to detect deadlocks.</a:t>
            </a:r>
          </a:p>
          <a:p>
            <a:pPr algn="just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3124200"/>
          <a:ext cx="6553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SmartDraw" r:id="rId3" imgW="4876560" imgH="2267640" progId="SmartDraw.2">
                  <p:embed/>
                </p:oleObj>
              </mc:Choice>
              <mc:Fallback>
                <p:oleObj name="SmartDraw" r:id="rId3" imgW="4876560" imgH="2267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65532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59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threads for asynchronous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If only blocking operation is provided for send and/or receive, then it is the programmer’s responsibility to using child processes or threads if asynchronous operations are desired.</a:t>
            </a:r>
          </a:p>
          <a:p>
            <a:pPr algn="just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212181" y="3019100"/>
          <a:ext cx="4719638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SmartDraw" r:id="rId3" imgW="4719600" imgH="2953440" progId="SmartDraw.2">
                  <p:embed/>
                </p:oleObj>
              </mc:Choice>
              <mc:Fallback>
                <p:oleObj name="SmartDraw" r:id="rId3" imgW="4719600" imgH="29534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181" y="3019100"/>
                        <a:ext cx="4719638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58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during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capacity</a:t>
            </a:r>
          </a:p>
          <a:p>
            <a:pPr lvl="1"/>
            <a:r>
              <a:rPr lang="en-US" dirty="0" smtClean="0"/>
              <a:t>No waiting queue/buffer</a:t>
            </a:r>
          </a:p>
          <a:p>
            <a:pPr lvl="1"/>
            <a:r>
              <a:rPr lang="en-US" dirty="0" smtClean="0"/>
              <a:t>Sender must wait for receiver, after generating one item</a:t>
            </a:r>
          </a:p>
          <a:p>
            <a:r>
              <a:rPr lang="en-US" dirty="0" smtClean="0"/>
              <a:t>Bounded capacity</a:t>
            </a:r>
          </a:p>
          <a:p>
            <a:pPr lvl="1"/>
            <a:r>
              <a:rPr lang="en-US" dirty="0" smtClean="0"/>
              <a:t>Buffer has a fixed length N.</a:t>
            </a:r>
          </a:p>
          <a:p>
            <a:r>
              <a:rPr lang="en-US" dirty="0" smtClean="0"/>
              <a:t>Unbounded capacity</a:t>
            </a:r>
          </a:p>
          <a:p>
            <a:pPr lvl="1"/>
            <a:r>
              <a:rPr lang="en-US" dirty="0" smtClean="0"/>
              <a:t>No practical limit on the size of the buffer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Exception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Process Termination</a:t>
            </a:r>
          </a:p>
          <a:p>
            <a:pPr lvl="1" algn="just"/>
            <a:r>
              <a:rPr lang="en-US" dirty="0" smtClean="0"/>
              <a:t>Sender Terminates: If the receiver has initiated a blocking receive then the OS either terminates the receiver or notifies it that Sender has terminated.</a:t>
            </a:r>
          </a:p>
          <a:p>
            <a:pPr lvl="1" algn="just"/>
            <a:r>
              <a:rPr lang="en-US" dirty="0" smtClean="0"/>
              <a:t>Receiver Terminates: If the sender has initiated a blocking send then the OS either </a:t>
            </a:r>
            <a:r>
              <a:rPr lang="en-US" dirty="0"/>
              <a:t>terminates the </a:t>
            </a:r>
            <a:r>
              <a:rPr lang="en-US" dirty="0" smtClean="0"/>
              <a:t>Sender </a:t>
            </a:r>
            <a:r>
              <a:rPr lang="en-US" dirty="0"/>
              <a:t>or notifies it that </a:t>
            </a:r>
            <a:r>
              <a:rPr lang="en-US" dirty="0" smtClean="0"/>
              <a:t>Receiver </a:t>
            </a:r>
            <a:r>
              <a:rPr lang="en-US" dirty="0"/>
              <a:t>has </a:t>
            </a:r>
            <a:r>
              <a:rPr lang="en-US" dirty="0" smtClean="0"/>
              <a:t>terminated.</a:t>
            </a:r>
          </a:p>
          <a:p>
            <a:pPr algn="just"/>
            <a:r>
              <a:rPr lang="en-US" dirty="0" smtClean="0"/>
              <a:t>Lost Messages</a:t>
            </a:r>
          </a:p>
          <a:p>
            <a:pPr lvl="1" algn="just"/>
            <a:r>
              <a:rPr lang="en-US" dirty="0" smtClean="0"/>
              <a:t>The OS is responsible for detecting this event and for resending the message.</a:t>
            </a:r>
          </a:p>
          <a:p>
            <a:pPr lvl="1" algn="just"/>
            <a:r>
              <a:rPr lang="en-US" dirty="0" smtClean="0"/>
              <a:t>The Sender is responsible for detecting this event and for resending it.</a:t>
            </a:r>
          </a:p>
          <a:p>
            <a:pPr lvl="1" algn="just"/>
            <a:r>
              <a:rPr lang="en-US" dirty="0" smtClean="0"/>
              <a:t>The OS detects the event and notifies the Sender about it.</a:t>
            </a:r>
          </a:p>
          <a:p>
            <a:pPr algn="just"/>
            <a:r>
              <a:rPr lang="en-US" dirty="0" smtClean="0"/>
              <a:t>Scrambled Messages</a:t>
            </a:r>
          </a:p>
          <a:p>
            <a:pPr lvl="1" algn="just"/>
            <a:r>
              <a:rPr lang="en-US" dirty="0" smtClean="0"/>
              <a:t>Due to noise in the channel</a:t>
            </a:r>
          </a:p>
          <a:p>
            <a:pPr lvl="1" algn="just"/>
            <a:r>
              <a:rPr lang="en-US" dirty="0" smtClean="0"/>
              <a:t>Handled in the similar ways as lost messages.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BD2C-1C2F-4285-AF6E-8C6C99B1A3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7572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As a process executes, it changes state.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new</a:t>
            </a:r>
            <a:r>
              <a:rPr lang="en-US" sz="1600" dirty="0"/>
              <a:t>: The process is created by OS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ready</a:t>
            </a:r>
            <a:r>
              <a:rPr lang="en-US" sz="1600" dirty="0"/>
              <a:t>: The process is waiting to be assigned to a processor.</a:t>
            </a:r>
          </a:p>
          <a:p>
            <a:pPr>
              <a:spcAft>
                <a:spcPts val="600"/>
              </a:spcAft>
            </a:pPr>
            <a:r>
              <a:rPr lang="en-US" sz="1600" b="1" dirty="0"/>
              <a:t>running</a:t>
            </a:r>
            <a:r>
              <a:rPr lang="en-US" sz="1600" dirty="0"/>
              <a:t>: Instructions are being executed on processor</a:t>
            </a:r>
          </a:p>
          <a:p>
            <a:pPr>
              <a:spcAft>
                <a:spcPts val="600"/>
              </a:spcAft>
            </a:pPr>
            <a:r>
              <a:rPr lang="en-US" sz="1600" b="1" dirty="0" smtClean="0"/>
              <a:t>waiting</a:t>
            </a:r>
            <a:r>
              <a:rPr lang="en-US" sz="1600" dirty="0" smtClean="0"/>
              <a:t>: </a:t>
            </a:r>
            <a:r>
              <a:rPr lang="en-US" sz="1600" dirty="0"/>
              <a:t>The process is waiting for some event to occur</a:t>
            </a:r>
          </a:p>
          <a:p>
            <a:pPr>
              <a:spcAft>
                <a:spcPts val="600"/>
              </a:spcAft>
            </a:pPr>
            <a:r>
              <a:rPr lang="en-US" sz="1600" b="1" dirty="0" smtClean="0"/>
              <a:t>terminated</a:t>
            </a:r>
            <a:r>
              <a:rPr lang="en-US" sz="1600" dirty="0"/>
              <a:t>: The process has finished execution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76327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Control Block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PCB - data structure that contains Information associated with each process:</a:t>
            </a:r>
          </a:p>
          <a:p>
            <a:pPr lvl="1"/>
            <a:r>
              <a:rPr lang="en-US" dirty="0" smtClean="0"/>
              <a:t>Process ID</a:t>
            </a:r>
          </a:p>
          <a:p>
            <a:pPr lvl="1"/>
            <a:r>
              <a:rPr lang="en-US" dirty="0" smtClean="0"/>
              <a:t>Process State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Register Contents</a:t>
            </a:r>
          </a:p>
          <a:p>
            <a:pPr lvl="1"/>
            <a:r>
              <a:rPr lang="en-US" dirty="0" smtClean="0"/>
              <a:t>Starting address of the process</a:t>
            </a:r>
          </a:p>
          <a:p>
            <a:pPr lvl="1"/>
            <a:r>
              <a:rPr lang="en-US" dirty="0" smtClean="0"/>
              <a:t>Size of the process</a:t>
            </a:r>
          </a:p>
          <a:p>
            <a:pPr lvl="1"/>
            <a:r>
              <a:rPr lang="en-US" dirty="0" smtClean="0"/>
              <a:t>Pointer to Child Process</a:t>
            </a:r>
          </a:p>
          <a:p>
            <a:pPr lvl="1"/>
            <a:r>
              <a:rPr lang="en-US" dirty="0" smtClean="0"/>
              <a:t>Pointer to Next PCB (Sibling Pointer)</a:t>
            </a:r>
          </a:p>
          <a:p>
            <a:pPr lvl="1"/>
            <a:r>
              <a:rPr lang="en-US" dirty="0" smtClean="0"/>
              <a:t>Resource Pointer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Scheduling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Job queue </a:t>
            </a:r>
            <a:r>
              <a:rPr lang="en-US" dirty="0"/>
              <a:t>– </a:t>
            </a:r>
            <a:r>
              <a:rPr lang="en-US" dirty="0" smtClean="0"/>
              <a:t>Set </a:t>
            </a:r>
            <a:r>
              <a:rPr lang="en-US" dirty="0"/>
              <a:t>of all processes </a:t>
            </a:r>
            <a:r>
              <a:rPr lang="en-US" dirty="0" smtClean="0"/>
              <a:t>just created by LTS (new state processes).</a:t>
            </a:r>
            <a:endParaRPr lang="en-US" dirty="0"/>
          </a:p>
          <a:p>
            <a:r>
              <a:rPr lang="en-US" b="1" dirty="0"/>
              <a:t>Ready queue </a:t>
            </a:r>
            <a:r>
              <a:rPr lang="en-US" dirty="0"/>
              <a:t>– set of all processes that are in main memory, ready </a:t>
            </a:r>
            <a:r>
              <a:rPr lang="en-US" dirty="0" smtClean="0"/>
              <a:t>to execute (ready state </a:t>
            </a:r>
            <a:r>
              <a:rPr lang="en-US" dirty="0"/>
              <a:t>processes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Device </a:t>
            </a:r>
            <a:r>
              <a:rPr lang="en-US" b="1" dirty="0"/>
              <a:t>queues </a:t>
            </a:r>
            <a:r>
              <a:rPr lang="en-US" dirty="0"/>
              <a:t>– set of processes waiting to use an I/O device </a:t>
            </a:r>
            <a:r>
              <a:rPr lang="en-US" dirty="0" smtClean="0"/>
              <a:t>(waiting state </a:t>
            </a:r>
            <a:r>
              <a:rPr lang="en-US" dirty="0"/>
              <a:t>processes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Diagram</a:t>
            </a:r>
            <a:endParaRPr lang="en-US" dirty="0"/>
          </a:p>
        </p:txBody>
      </p:sp>
      <p:pic>
        <p:nvPicPr>
          <p:cNvPr id="4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14200" r="777" b="14200"/>
          <a:stretch>
            <a:fillRect/>
          </a:stretch>
        </p:blipFill>
        <p:spPr bwMode="auto">
          <a:xfrm>
            <a:off x="685801" y="1752600"/>
            <a:ext cx="7829550" cy="454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Long-term scheduler </a:t>
            </a:r>
            <a:r>
              <a:rPr lang="en-US" sz="2200" b="1" dirty="0" smtClean="0"/>
              <a:t>(LTS) </a:t>
            </a:r>
            <a:r>
              <a:rPr lang="en-US" sz="2200" dirty="0" smtClean="0"/>
              <a:t>(or </a:t>
            </a:r>
            <a:r>
              <a:rPr lang="en-US" sz="2200" dirty="0"/>
              <a:t>job scheduler) – selects which processes should be brought into the ready </a:t>
            </a:r>
            <a:r>
              <a:rPr lang="en-US" sz="2200" dirty="0" smtClean="0"/>
              <a:t>queue.</a:t>
            </a:r>
            <a:endParaRPr lang="en-US" sz="2200" dirty="0"/>
          </a:p>
          <a:p>
            <a:r>
              <a:rPr lang="en-US" sz="2200" b="1" dirty="0"/>
              <a:t>Short-term </a:t>
            </a:r>
            <a:r>
              <a:rPr lang="en-US" sz="2200" b="1" dirty="0" smtClean="0"/>
              <a:t>scheduler (STS) </a:t>
            </a:r>
            <a:r>
              <a:rPr lang="en-US" sz="2200" dirty="0"/>
              <a:t>(or CPU scheduler) – selects which process should be executed next </a:t>
            </a:r>
            <a:r>
              <a:rPr lang="en-US" sz="2200" dirty="0" smtClean="0"/>
              <a:t>on CPU.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1" y="3901142"/>
            <a:ext cx="6629400" cy="279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Short-term scheduler is invoked very frequently (milliseconds) -&gt; (must be fast).</a:t>
            </a:r>
          </a:p>
          <a:p>
            <a:r>
              <a:rPr lang="en-US" dirty="0"/>
              <a:t>Long-term scheduler is invoked very infrequently (seconds, minutes) -&gt; (may be slow).</a:t>
            </a:r>
          </a:p>
          <a:p>
            <a:r>
              <a:rPr lang="en-US" dirty="0"/>
              <a:t>The long-term scheduler controls the degree of multiprogramming - this is the number of processes in the system that can be scheduled onto the CPU I.e. number of processes competing for CPU as a resource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Manmath N. Sahoo (CS)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5F5C-EA1D-4EC8-BFAF-EE049FEED4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ma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math" id="{6662B8C9-DB40-45A1-AD34-699DCBBE843F}" vid="{BD2F4A46-9AFB-4FFD-A213-CA2C261CE4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manmath</Template>
  <TotalTime>128</TotalTime>
  <Words>1787</Words>
  <Application>Microsoft Office PowerPoint</Application>
  <PresentationFormat>On-screen Show (4:3)</PresentationFormat>
  <Paragraphs>224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Times New Roman</vt:lpstr>
      <vt:lpstr>Wingdings 3</vt:lpstr>
      <vt:lpstr>manmath</vt:lpstr>
      <vt:lpstr>SmartDraw</vt:lpstr>
      <vt:lpstr>PowerPoint Presentation</vt:lpstr>
      <vt:lpstr>Process</vt:lpstr>
      <vt:lpstr>Process structure</vt:lpstr>
      <vt:lpstr>Process State</vt:lpstr>
      <vt:lpstr>Process Control Block (PCB)</vt:lpstr>
      <vt:lpstr>Process Scheduling Queues</vt:lpstr>
      <vt:lpstr>Queueing Diagram</vt:lpstr>
      <vt:lpstr>Schedulers</vt:lpstr>
      <vt:lpstr>Schedulers</vt:lpstr>
      <vt:lpstr>Schedulers</vt:lpstr>
      <vt:lpstr>Schedulers</vt:lpstr>
      <vt:lpstr>Context Switch</vt:lpstr>
      <vt:lpstr>CPU switched between processes</vt:lpstr>
      <vt:lpstr>Process Creation</vt:lpstr>
      <vt:lpstr>Process Creation (Cont.)</vt:lpstr>
      <vt:lpstr>Process Termination</vt:lpstr>
      <vt:lpstr>Cooperating Processes</vt:lpstr>
      <vt:lpstr>Why Cooperating Processes?</vt:lpstr>
      <vt:lpstr>Inter-Process Communication (IPC)</vt:lpstr>
      <vt:lpstr>Inter-Process Communication (IPC)</vt:lpstr>
      <vt:lpstr>Message Passing System</vt:lpstr>
      <vt:lpstr>Message Passing System</vt:lpstr>
      <vt:lpstr>Message Passing System: Direct</vt:lpstr>
      <vt:lpstr>Message Passing System: Direct</vt:lpstr>
      <vt:lpstr>Message Passing System: Indirect</vt:lpstr>
      <vt:lpstr>Message Passing System: Synchronous Vs. Asynchronous</vt:lpstr>
      <vt:lpstr>Synchronous send and receive</vt:lpstr>
      <vt:lpstr>Asynchronous send and synchronous receive</vt:lpstr>
      <vt:lpstr>Synchronous send and Async. Receive - A</vt:lpstr>
      <vt:lpstr>Synchronous send and Async. Receive - B</vt:lpstr>
      <vt:lpstr>Synchronous send and Async. Receive - C</vt:lpstr>
      <vt:lpstr>Asynchronous send and Asynchronous receive -  C</vt:lpstr>
      <vt:lpstr>Event diagram</vt:lpstr>
      <vt:lpstr>Blocking, deadlock, and timeouts</vt:lpstr>
      <vt:lpstr>Using threads for asynchronous IPC</vt:lpstr>
      <vt:lpstr>Buffering during message passing</vt:lpstr>
      <vt:lpstr>Process: Exception Conditions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Manmath</dc:creator>
  <cp:lastModifiedBy>MNS</cp:lastModifiedBy>
  <cp:revision>21</cp:revision>
  <dcterms:created xsi:type="dcterms:W3CDTF">2015-08-15T22:39:24Z</dcterms:created>
  <dcterms:modified xsi:type="dcterms:W3CDTF">2019-08-09T01:30:08Z</dcterms:modified>
</cp:coreProperties>
</file>