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322" r:id="rId11"/>
    <p:sldId id="267" r:id="rId12"/>
    <p:sldId id="269" r:id="rId13"/>
    <p:sldId id="270" r:id="rId14"/>
    <p:sldId id="272" r:id="rId15"/>
    <p:sldId id="274" r:id="rId16"/>
    <p:sldId id="275" r:id="rId17"/>
    <p:sldId id="276" r:id="rId18"/>
    <p:sldId id="273" r:id="rId19"/>
    <p:sldId id="271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7A"/>
    <a:srgbClr val="C7EBFB"/>
    <a:srgbClr val="BF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3C095-07C1-4A22-8622-74588E749FD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E7853-8766-4F14-AC2A-2B0198F9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0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FBFB-BD18-436C-B565-E2A2316E65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4D50-FC27-4E41-8206-17CAC6A6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-SJF</a:t>
            </a:r>
            <a:r>
              <a:rPr lang="en-US" baseline="0" dirty="0"/>
              <a:t> can optimize </a:t>
            </a:r>
            <a:r>
              <a:rPr lang="en-US" dirty="0"/>
              <a:t>turnaround time, however,</a:t>
            </a:r>
            <a:r>
              <a:rPr lang="en-US" baseline="0" dirty="0"/>
              <a:t> it is not possible to know the CPU burst time of the processes prior to their execution.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-Round Robin reduce response time but are terrible for turnaround time.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136D014F-CDCF-40C9-9E1B-6E1222E2330B}" type="datetime1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0876BD2C-1C2F-4285-AF6E-8C6C99B1A3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001-A23E-452E-BE72-6014DEB07BDF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F86C-CE66-4736-A1D6-89B37424F074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7472" indent="-34747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2730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267-B28B-49D5-9471-3F567A050476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247B-1F79-4AE6-90EC-8CE9933E31CC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20FD-D7C3-407B-9417-FAE4055F3E6D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AB0-6DF4-4912-B840-9F3C7990E366}" type="datetime1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9F2-7B53-4ACE-A9FD-29B496559E03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E6F4-9DF6-4225-A9F9-8D0C2A3F59D7}" type="datetime1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F3F7-CEE9-40CC-9171-9373BE9C8B34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4A50-8A8C-442E-BEAF-930858B8F8DE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79E8-40D3-47C2-BAAA-8770A7967402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19902"/>
            <a:ext cx="6858000" cy="2387600"/>
          </a:xfrm>
        </p:spPr>
        <p:txBody>
          <a:bodyPr/>
          <a:lstStyle/>
          <a:p>
            <a:pPr algn="l">
              <a:buClr>
                <a:srgbClr val="007E7A"/>
              </a:buClr>
            </a:pPr>
            <a:r>
              <a:rPr lang="en-US" dirty="0"/>
              <a:t>CPU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506" y="5309812"/>
            <a:ext cx="6858000" cy="754811"/>
          </a:xfrm>
        </p:spPr>
        <p:txBody>
          <a:bodyPr/>
          <a:lstStyle/>
          <a:p>
            <a:pPr algn="r"/>
            <a:r>
              <a:rPr lang="en-US" dirty="0"/>
              <a:t>Dr. Manmath N. Sahoo</a:t>
            </a:r>
          </a:p>
          <a:p>
            <a:pPr algn="r"/>
            <a:r>
              <a:rPr lang="en-US" dirty="0"/>
              <a:t>Dept. of CSE, NIT Rourkela</a:t>
            </a:r>
          </a:p>
        </p:txBody>
      </p:sp>
    </p:spTree>
    <p:extLst>
      <p:ext uri="{BB962C8B-B14F-4D97-AF65-F5344CB8AC3E}">
        <p14:creationId xmlns:p14="http://schemas.microsoft.com/office/powerpoint/2010/main" val="18691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1041"/>
            <a:ext cx="7886700" cy="4351338"/>
          </a:xfrm>
        </p:spPr>
        <p:txBody>
          <a:bodyPr/>
          <a:lstStyle/>
          <a:p>
            <a:r>
              <a:rPr lang="en-US" sz="2600" dirty="0"/>
              <a:t>Large CPU bound process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(1200ms): 1000ms computation + 200ms I/O</a:t>
            </a:r>
          </a:p>
          <a:p>
            <a:pPr lvl="1"/>
            <a:r>
              <a:rPr lang="en-US" sz="1600" b="1" dirty="0"/>
              <a:t>200cpu</a:t>
            </a:r>
            <a:r>
              <a:rPr lang="en-US" sz="1600" dirty="0"/>
              <a:t> – 50io – </a:t>
            </a:r>
            <a:r>
              <a:rPr lang="en-US" sz="1600" b="1" dirty="0"/>
              <a:t>200cpu </a:t>
            </a:r>
            <a:r>
              <a:rPr lang="en-US" sz="1600" dirty="0"/>
              <a:t>– 50io – </a:t>
            </a:r>
            <a:r>
              <a:rPr lang="en-US" sz="1600" b="1" dirty="0"/>
              <a:t>200cpu </a:t>
            </a:r>
            <a:r>
              <a:rPr lang="en-US" sz="1600" dirty="0"/>
              <a:t>– 50io – </a:t>
            </a:r>
            <a:r>
              <a:rPr lang="en-US" sz="1600" b="1" dirty="0"/>
              <a:t>200cpu</a:t>
            </a:r>
            <a:r>
              <a:rPr lang="en-US" sz="1600" dirty="0"/>
              <a:t> – 50io – </a:t>
            </a:r>
            <a:r>
              <a:rPr lang="en-US" sz="1600" b="1" dirty="0"/>
              <a:t>200cpu</a:t>
            </a:r>
          </a:p>
          <a:p>
            <a:r>
              <a:rPr lang="en-US" sz="2600" dirty="0"/>
              <a:t>Small I/O bound processes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…, I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(8.5ms): 2.5ms computation + 8ms I/O</a:t>
            </a:r>
          </a:p>
          <a:p>
            <a:pPr lvl="1"/>
            <a:r>
              <a:rPr lang="en-US" sz="1800" dirty="0"/>
              <a:t>0.5cpu – </a:t>
            </a:r>
            <a:r>
              <a:rPr lang="en-US" sz="1800" b="1" dirty="0"/>
              <a:t>2io</a:t>
            </a:r>
            <a:r>
              <a:rPr lang="en-US" sz="1800" dirty="0"/>
              <a:t> – 0.5cpu – </a:t>
            </a:r>
            <a:r>
              <a:rPr lang="en-US" sz="1800" b="1" dirty="0"/>
              <a:t>2io</a:t>
            </a:r>
            <a:r>
              <a:rPr lang="en-US" sz="1800" dirty="0"/>
              <a:t> – 0.5cpu – </a:t>
            </a:r>
            <a:r>
              <a:rPr lang="en-US" sz="1800" b="1" dirty="0"/>
              <a:t>2io</a:t>
            </a:r>
            <a:r>
              <a:rPr lang="en-US" sz="1800" dirty="0"/>
              <a:t> – 0.5cpu – </a:t>
            </a:r>
            <a:r>
              <a:rPr lang="en-US" sz="1800" b="1" dirty="0"/>
              <a:t>2io</a:t>
            </a:r>
            <a:r>
              <a:rPr lang="en-US" sz="1800" dirty="0"/>
              <a:t>  – 0.5cpu</a:t>
            </a:r>
          </a:p>
          <a:p>
            <a:r>
              <a:rPr lang="en-US" sz="2400" dirty="0">
                <a:ea typeface="Cambria" panose="02040503050406030204" pitchFamily="18" charset="0"/>
              </a:rPr>
              <a:t>May lead to less CPU utilization and I/O utilization </a:t>
            </a:r>
            <a:r>
              <a:rPr lang="en-US" sz="2400" b="1" dirty="0">
                <a:ea typeface="Cambria" panose="02040503050406030204" pitchFamily="18" charset="0"/>
              </a:rPr>
              <a:t>→</a:t>
            </a:r>
            <a:r>
              <a:rPr lang="en-US" sz="2400" dirty="0">
                <a:ea typeface="Cambria" panose="02040503050406030204" pitchFamily="18" charset="0"/>
                <a:sym typeface="Wingdings" panose="05000000000000000000" pitchFamily="2" charset="2"/>
              </a:rPr>
              <a:t> Convoy effect</a:t>
            </a:r>
            <a:endParaRPr lang="en-US" sz="2400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5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Shortest-Job-First (SJF)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Schedule: order of the CPU burst of the processes.</a:t>
            </a:r>
          </a:p>
          <a:p>
            <a:r>
              <a:rPr lang="en-US" altLang="en-US" dirty="0"/>
              <a:t>Two schemes: </a:t>
            </a:r>
          </a:p>
          <a:p>
            <a:pPr lvl="1"/>
            <a:r>
              <a:rPr lang="en-US" altLang="en-US" dirty="0"/>
              <a:t>Non-Preemptive SJF / Shortest Job Next (SJN) 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once CPU given to the process it cannot be preempted until completes its CPU burst.</a:t>
            </a:r>
          </a:p>
          <a:p>
            <a:pPr lvl="1"/>
            <a:r>
              <a:rPr lang="en-US" altLang="en-US" dirty="0"/>
              <a:t>Preemptive SJF / Shortest Remaining Time First (SRTF)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if a new process arrives with CPU burst length less than remaining time of current executing process, preempt.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Non-Preemptive SJF (SJN)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u="sng" dirty="0"/>
              <a:t>Process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Arrival Time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Burst Time</a:t>
            </a:r>
            <a:endParaRPr lang="en-US" altLang="en-US" sz="2200" dirty="0"/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1</a:t>
            </a:r>
            <a:r>
              <a:rPr lang="en-US" altLang="en-US" sz="2200" dirty="0"/>
              <a:t>	0	7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2	</a:t>
            </a:r>
            <a:r>
              <a:rPr lang="en-US" altLang="en-US" sz="2200" dirty="0"/>
              <a:t>2	4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3</a:t>
            </a:r>
            <a:r>
              <a:rPr lang="en-US" altLang="en-US" sz="2200" dirty="0"/>
              <a:t>	4	1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4</a:t>
            </a:r>
            <a:r>
              <a:rPr lang="en-US" altLang="en-US" sz="2200" dirty="0"/>
              <a:t>	5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Gantt Chart:</a:t>
            </a:r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Average waiting time = (0 + 6 + 3 + 7)/4 = 4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44902" y="3913937"/>
            <a:ext cx="5575300" cy="1128712"/>
            <a:chOff x="1371600" y="4357688"/>
            <a:chExt cx="5575300" cy="11287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257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 flipH="1">
              <a:off x="22196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1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H="1">
              <a:off x="38198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3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47342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2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67818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38100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3810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209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 flipH="1">
              <a:off x="36576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7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flipH="1">
              <a:off x="2476126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 flipH="1">
              <a:off x="6508750" y="51196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16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 flipH="1">
              <a:off x="13716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flipH="1">
              <a:off x="58772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 dirty="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 dirty="0">
                  <a:latin typeface="Cambria" panose="02040503050406030204" pitchFamily="18" charset="0"/>
                </a:rPr>
                <a:t>4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2590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97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2766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581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flipH="1">
              <a:off x="41148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8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648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953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5257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 flipH="1">
              <a:off x="5257800" y="51196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12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89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Preemptive SJF (SRTF)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u="sng" dirty="0"/>
              <a:t>Process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Arrival Time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Burst Time</a:t>
            </a:r>
            <a:endParaRPr lang="en-US" altLang="en-US" sz="2200" dirty="0"/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1</a:t>
            </a:r>
            <a:r>
              <a:rPr lang="en-US" altLang="en-US" sz="2200" dirty="0"/>
              <a:t>	0	7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 P</a:t>
            </a:r>
            <a:r>
              <a:rPr lang="en-US" altLang="en-US" sz="2200" i="1" baseline="-25000" dirty="0"/>
              <a:t>2</a:t>
            </a:r>
            <a:r>
              <a:rPr lang="en-US" altLang="en-US" sz="2200" dirty="0"/>
              <a:t>	2	4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 P</a:t>
            </a:r>
            <a:r>
              <a:rPr lang="en-US" altLang="en-US" sz="2200" i="1" baseline="-25000" dirty="0"/>
              <a:t>3</a:t>
            </a:r>
            <a:r>
              <a:rPr lang="en-US" altLang="en-US" sz="2200" dirty="0"/>
              <a:t>	4	1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4</a:t>
            </a:r>
            <a:r>
              <a:rPr lang="en-US" altLang="en-US" sz="2200" dirty="0"/>
              <a:t>	5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 Gantt Chart:</a:t>
            </a:r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2400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Average waiting time = (9 + 1 + 0 +2)/4 = 3</a:t>
            </a:r>
            <a:endParaRPr lang="en-US" altLang="en-US" sz="2400" i="1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96983" y="4155142"/>
            <a:ext cx="5937997" cy="1204913"/>
            <a:chOff x="1371600" y="4343400"/>
            <a:chExt cx="5937997" cy="120491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 flipH="1">
              <a:off x="16100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1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H="1">
              <a:off x="29054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3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23720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2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7080997" y="4953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133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3850341" y="485971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 flipH="1">
              <a:off x="27432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4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 flipH="1">
              <a:off x="19812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flipH="1">
              <a:off x="5257800" y="51054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11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 flipH="1">
              <a:off x="13716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 flipH="1">
              <a:off x="47342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4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483224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 flipH="1">
              <a:off x="32766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5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580965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899212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5204012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 flipH="1">
              <a:off x="41148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7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895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4290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 flipH="1">
              <a:off x="35912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2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 flipH="1">
              <a:off x="61058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1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678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 flipH="1">
              <a:off x="6871447" y="51054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18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		</a:t>
            </a:r>
            <a:r>
              <a:rPr lang="en-US" altLang="en-US" sz="2400" u="sng" dirty="0"/>
              <a:t>Process</a:t>
            </a:r>
            <a:r>
              <a:rPr lang="en-US" altLang="en-US" sz="2400" dirty="0"/>
              <a:t>	  </a:t>
            </a:r>
            <a:r>
              <a:rPr lang="en-US" altLang="en-US" sz="2400" u="sng" dirty="0"/>
              <a:t>Arrival Time</a:t>
            </a:r>
            <a:r>
              <a:rPr lang="en-US" altLang="en-US" sz="2400" dirty="0"/>
              <a:t>	  </a:t>
            </a:r>
            <a:r>
              <a:rPr lang="en-US" altLang="en-US" sz="2400" u="sng" dirty="0"/>
              <a:t>Burst Time</a:t>
            </a:r>
            <a:endParaRPr lang="en-US" altLang="en-US" sz="2400" dirty="0"/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P1	</a:t>
            </a:r>
            <a:r>
              <a:rPr lang="en-US" altLang="en-US" sz="2400" dirty="0"/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 P2	</a:t>
            </a:r>
            <a:r>
              <a:rPr lang="en-US" altLang="en-US" sz="2400" dirty="0"/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 P3	</a:t>
            </a:r>
            <a:r>
              <a:rPr lang="en-US" altLang="en-US" sz="2400" dirty="0"/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 P4	</a:t>
            </a:r>
            <a:r>
              <a:rPr lang="en-US" altLang="en-US" sz="2400" dirty="0"/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	</a:t>
            </a:r>
            <a:r>
              <a:rPr lang="en-US" altLang="en-US" sz="2400" i="1" dirty="0"/>
              <a:t>	 P5	</a:t>
            </a:r>
            <a:r>
              <a:rPr lang="en-US" altLang="en-US" sz="2400" dirty="0"/>
              <a:t>8	4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	</a:t>
            </a:r>
          </a:p>
          <a:p>
            <a:r>
              <a:rPr lang="en-US" sz="2800" dirty="0"/>
              <a:t>Draw Gantt chat and find the average waiting time in each of the following cases:</a:t>
            </a:r>
          </a:p>
          <a:p>
            <a:pPr lvl="1"/>
            <a:r>
              <a:rPr lang="en-US" sz="2000" dirty="0"/>
              <a:t>SRTF Scheduling</a:t>
            </a:r>
          </a:p>
          <a:p>
            <a:pPr lvl="1"/>
            <a:r>
              <a:rPr lang="en-US" sz="2000" dirty="0"/>
              <a:t>SJN Scheduling</a:t>
            </a:r>
          </a:p>
          <a:p>
            <a:pPr lvl="1"/>
            <a:r>
              <a:rPr lang="en-US" sz="2000" dirty="0"/>
              <a:t>FCFS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28650" y="2645892"/>
            <a:ext cx="7886700" cy="3710459"/>
          </a:xfrm>
        </p:spPr>
        <p:txBody>
          <a:bodyPr/>
          <a:lstStyle/>
          <a:p>
            <a:r>
              <a:rPr lang="en-US" dirty="0"/>
              <a:t>SRTF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= (26+6+12+0+0)/5 </a:t>
            </a:r>
          </a:p>
          <a:p>
            <a:pPr marL="0" indent="0">
              <a:buNone/>
            </a:pPr>
            <a:r>
              <a:rPr lang="en-US" dirty="0"/>
              <a:t>                                             = 8.8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924717"/>
              </p:ext>
            </p:extLst>
          </p:nvPr>
        </p:nvGraphicFramePr>
        <p:xfrm>
          <a:off x="619686" y="3632009"/>
          <a:ext cx="788670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652540"/>
              </p:ext>
            </p:extLst>
          </p:nvPr>
        </p:nvGraphicFramePr>
        <p:xfrm>
          <a:off x="502025" y="4075184"/>
          <a:ext cx="81623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4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4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28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23348" y="1089020"/>
            <a:ext cx="4020652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u="sng" dirty="0">
                <a:latin typeface="Cambria" panose="02040503050406030204" pitchFamily="18" charset="0"/>
              </a:rPr>
              <a:t>Process</a:t>
            </a:r>
            <a:r>
              <a:rPr lang="en-US" altLang="en-US" dirty="0">
                <a:latin typeface="Cambria" panose="02040503050406030204" pitchFamily="18" charset="0"/>
              </a:rPr>
              <a:t>	  </a:t>
            </a:r>
            <a:r>
              <a:rPr lang="en-US" altLang="en-US" u="sng" dirty="0">
                <a:latin typeface="Cambria" panose="02040503050406030204" pitchFamily="18" charset="0"/>
              </a:rPr>
              <a:t>Arrival Time</a:t>
            </a:r>
            <a:r>
              <a:rPr lang="en-US" altLang="en-US" dirty="0">
                <a:latin typeface="Cambria" panose="02040503050406030204" pitchFamily="18" charset="0"/>
              </a:rPr>
              <a:t>	</a:t>
            </a:r>
            <a:r>
              <a:rPr lang="en-US" altLang="en-US" u="sng" dirty="0">
                <a:latin typeface="Cambria" panose="02040503050406030204" pitchFamily="18" charset="0"/>
              </a:rPr>
              <a:t>Burst Time</a:t>
            </a:r>
            <a:endParaRPr lang="en-US" altLang="en-US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P1	</a:t>
            </a:r>
            <a:r>
              <a:rPr lang="en-US" altLang="en-US" dirty="0">
                <a:latin typeface="Cambria" panose="02040503050406030204" pitchFamily="18" charset="0"/>
              </a:rPr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P2	</a:t>
            </a:r>
            <a:r>
              <a:rPr lang="en-US" altLang="en-US" dirty="0">
                <a:latin typeface="Cambria" panose="02040503050406030204" pitchFamily="18" charset="0"/>
              </a:rPr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P3	</a:t>
            </a:r>
            <a:r>
              <a:rPr lang="en-US" altLang="en-US" dirty="0">
                <a:latin typeface="Cambria" panose="02040503050406030204" pitchFamily="18" charset="0"/>
              </a:rPr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P4	</a:t>
            </a:r>
            <a:r>
              <a:rPr lang="en-US" altLang="en-US" dirty="0">
                <a:latin typeface="Cambria" panose="02040503050406030204" pitchFamily="18" charset="0"/>
              </a:rPr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P5	</a:t>
            </a:r>
            <a:r>
              <a:rPr lang="en-US" altLang="en-US" dirty="0">
                <a:latin typeface="Cambria" panose="02040503050406030204" pitchFamily="18" charset="0"/>
              </a:rPr>
              <a:t>8	4</a:t>
            </a:r>
          </a:p>
        </p:txBody>
      </p:sp>
    </p:spTree>
    <p:extLst>
      <p:ext uri="{BB962C8B-B14F-4D97-AF65-F5344CB8AC3E}">
        <p14:creationId xmlns:p14="http://schemas.microsoft.com/office/powerpoint/2010/main" val="414757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28650" y="2551763"/>
            <a:ext cx="7886700" cy="3593543"/>
          </a:xfrm>
        </p:spPr>
        <p:txBody>
          <a:bodyPr/>
          <a:lstStyle/>
          <a:p>
            <a:r>
              <a:rPr lang="en-US" dirty="0"/>
              <a:t>SJN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= (0+20+26+10+10)/5 </a:t>
            </a:r>
          </a:p>
          <a:p>
            <a:pPr marL="0" indent="0">
              <a:buNone/>
            </a:pPr>
            <a:r>
              <a:rPr lang="en-US" dirty="0"/>
              <a:t>                                             = 13.2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102792"/>
              </p:ext>
            </p:extLst>
          </p:nvPr>
        </p:nvGraphicFramePr>
        <p:xfrm>
          <a:off x="1107143" y="3873479"/>
          <a:ext cx="62618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41217"/>
              </p:ext>
            </p:extLst>
          </p:nvPr>
        </p:nvGraphicFramePr>
        <p:xfrm>
          <a:off x="1187824" y="3427503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23348" y="1089020"/>
            <a:ext cx="4020652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u="sng" dirty="0">
                <a:latin typeface="Cambria" panose="02040503050406030204" pitchFamily="18" charset="0"/>
              </a:rPr>
              <a:t>Process</a:t>
            </a:r>
            <a:r>
              <a:rPr lang="en-US" altLang="en-US" dirty="0">
                <a:latin typeface="Cambria" panose="02040503050406030204" pitchFamily="18" charset="0"/>
              </a:rPr>
              <a:t>	  </a:t>
            </a:r>
            <a:r>
              <a:rPr lang="en-US" altLang="en-US" u="sng" dirty="0">
                <a:latin typeface="Cambria" panose="02040503050406030204" pitchFamily="18" charset="0"/>
              </a:rPr>
              <a:t>Arrival Time</a:t>
            </a:r>
            <a:r>
              <a:rPr lang="en-US" altLang="en-US" dirty="0">
                <a:latin typeface="Cambria" panose="02040503050406030204" pitchFamily="18" charset="0"/>
              </a:rPr>
              <a:t>	</a:t>
            </a:r>
            <a:r>
              <a:rPr lang="en-US" altLang="en-US" u="sng" dirty="0">
                <a:latin typeface="Cambria" panose="02040503050406030204" pitchFamily="18" charset="0"/>
              </a:rPr>
              <a:t>Burst Time</a:t>
            </a:r>
            <a:endParaRPr lang="en-US" altLang="en-US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P1	</a:t>
            </a:r>
            <a:r>
              <a:rPr lang="en-US" altLang="en-US" dirty="0">
                <a:latin typeface="Cambria" panose="02040503050406030204" pitchFamily="18" charset="0"/>
              </a:rPr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P2	</a:t>
            </a:r>
            <a:r>
              <a:rPr lang="en-US" altLang="en-US" dirty="0">
                <a:latin typeface="Cambria" panose="02040503050406030204" pitchFamily="18" charset="0"/>
              </a:rPr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P3	</a:t>
            </a:r>
            <a:r>
              <a:rPr lang="en-US" altLang="en-US" dirty="0">
                <a:latin typeface="Cambria" panose="02040503050406030204" pitchFamily="18" charset="0"/>
              </a:rPr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P4	</a:t>
            </a:r>
            <a:r>
              <a:rPr lang="en-US" altLang="en-US" dirty="0">
                <a:latin typeface="Cambria" panose="02040503050406030204" pitchFamily="18" charset="0"/>
              </a:rPr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P5	</a:t>
            </a:r>
            <a:r>
              <a:rPr lang="en-US" altLang="en-US" dirty="0">
                <a:latin typeface="Cambria" panose="02040503050406030204" pitchFamily="18" charset="0"/>
              </a:rPr>
              <a:t>8	4</a:t>
            </a:r>
          </a:p>
        </p:txBody>
      </p:sp>
    </p:spTree>
    <p:extLst>
      <p:ext uri="{BB962C8B-B14F-4D97-AF65-F5344CB8AC3E}">
        <p14:creationId xmlns:p14="http://schemas.microsoft.com/office/powerpoint/2010/main" val="385916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28650" y="2538316"/>
            <a:ext cx="7886700" cy="3553202"/>
          </a:xfrm>
        </p:spPr>
        <p:txBody>
          <a:bodyPr/>
          <a:lstStyle/>
          <a:p>
            <a:r>
              <a:rPr lang="en-US" dirty="0"/>
              <a:t>FCFS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= (0+14+20+30+30)/5 </a:t>
            </a:r>
          </a:p>
          <a:p>
            <a:pPr marL="0" indent="0">
              <a:buNone/>
            </a:pPr>
            <a:r>
              <a:rPr lang="en-US" dirty="0"/>
              <a:t>                                             = 18.8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277248"/>
              </p:ext>
            </p:extLst>
          </p:nvPr>
        </p:nvGraphicFramePr>
        <p:xfrm>
          <a:off x="1107143" y="3860032"/>
          <a:ext cx="62618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24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36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38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18963"/>
              </p:ext>
            </p:extLst>
          </p:nvPr>
        </p:nvGraphicFramePr>
        <p:xfrm>
          <a:off x="1187824" y="3414056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23348" y="1089020"/>
            <a:ext cx="4020652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u="sng" dirty="0">
                <a:latin typeface="Cambria" panose="02040503050406030204" pitchFamily="18" charset="0"/>
              </a:rPr>
              <a:t>Process</a:t>
            </a:r>
            <a:r>
              <a:rPr lang="en-US" altLang="en-US" dirty="0">
                <a:latin typeface="Cambria" panose="02040503050406030204" pitchFamily="18" charset="0"/>
              </a:rPr>
              <a:t>	  </a:t>
            </a:r>
            <a:r>
              <a:rPr lang="en-US" altLang="en-US" u="sng" dirty="0">
                <a:latin typeface="Cambria" panose="02040503050406030204" pitchFamily="18" charset="0"/>
              </a:rPr>
              <a:t>Arrival Time</a:t>
            </a:r>
            <a:r>
              <a:rPr lang="en-US" altLang="en-US" dirty="0">
                <a:latin typeface="Cambria" panose="02040503050406030204" pitchFamily="18" charset="0"/>
              </a:rPr>
              <a:t>	</a:t>
            </a:r>
            <a:r>
              <a:rPr lang="en-US" altLang="en-US" u="sng" dirty="0">
                <a:latin typeface="Cambria" panose="02040503050406030204" pitchFamily="18" charset="0"/>
              </a:rPr>
              <a:t>Burst Time</a:t>
            </a:r>
            <a:endParaRPr lang="en-US" altLang="en-US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P1	</a:t>
            </a:r>
            <a:r>
              <a:rPr lang="en-US" altLang="en-US" dirty="0">
                <a:latin typeface="Cambria" panose="02040503050406030204" pitchFamily="18" charset="0"/>
              </a:rPr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P2	</a:t>
            </a:r>
            <a:r>
              <a:rPr lang="en-US" altLang="en-US" dirty="0">
                <a:latin typeface="Cambria" panose="02040503050406030204" pitchFamily="18" charset="0"/>
              </a:rPr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P3	</a:t>
            </a:r>
            <a:r>
              <a:rPr lang="en-US" altLang="en-US" dirty="0">
                <a:latin typeface="Cambria" panose="02040503050406030204" pitchFamily="18" charset="0"/>
              </a:rPr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P4	</a:t>
            </a:r>
            <a:r>
              <a:rPr lang="en-US" altLang="en-US" dirty="0">
                <a:latin typeface="Cambria" panose="02040503050406030204" pitchFamily="18" charset="0"/>
              </a:rPr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P5	</a:t>
            </a:r>
            <a:r>
              <a:rPr lang="en-US" altLang="en-US" dirty="0">
                <a:latin typeface="Cambria" panose="02040503050406030204" pitchFamily="18" charset="0"/>
              </a:rPr>
              <a:t>8	4</a:t>
            </a:r>
          </a:p>
        </p:txBody>
      </p:sp>
    </p:spTree>
    <p:extLst>
      <p:ext uri="{BB962C8B-B14F-4D97-AF65-F5344CB8AC3E}">
        <p14:creationId xmlns:p14="http://schemas.microsoft.com/office/powerpoint/2010/main" val="331325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89970"/>
              </p:ext>
            </p:extLst>
          </p:nvPr>
        </p:nvGraphicFramePr>
        <p:xfrm>
          <a:off x="1456765" y="2929965"/>
          <a:ext cx="6329082" cy="2166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64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61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anose="02040503050406030204" pitchFamily="18" charset="0"/>
                        </a:rPr>
                        <a:t>Scheduling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anose="02040503050406030204" pitchFamily="18" charset="0"/>
                        </a:rPr>
                        <a:t>Average</a:t>
                      </a:r>
                      <a:r>
                        <a:rPr lang="en-US" sz="2200" baseline="0" dirty="0">
                          <a:latin typeface="Cambria" panose="02040503050406030204" pitchFamily="18" charset="0"/>
                        </a:rPr>
                        <a:t> Waiting Time</a:t>
                      </a:r>
                      <a:endParaRPr lang="en-US" sz="22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61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FCFS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18.8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1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SJN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13.2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61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SRTF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3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Shortest Job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mbria" panose="02040503050406030204" pitchFamily="18" charset="0"/>
              <a:buChar char="+"/>
            </a:pPr>
            <a:r>
              <a:rPr lang="en-US" sz="2400" dirty="0"/>
              <a:t>SRTF is Optimal: Minimum Average waiting time.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sz="2400" dirty="0"/>
              <a:t>Longer processes may be starved.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sz="2400" dirty="0"/>
              <a:t>Difficult to know the CPU burst of processes before their execution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183" y="1181302"/>
            <a:ext cx="2913697" cy="544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E7A"/>
                </a:solidFill>
              </a:rPr>
              <a:t>CPU-I/O Burst Cycle</a:t>
            </a:r>
            <a:endParaRPr lang="en-US" dirty="0">
              <a:solidFill>
                <a:srgbClr val="007E7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4267200" y="1550894"/>
            <a:ext cx="4648200" cy="3169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</a:pPr>
            <a:r>
              <a:rPr lang="en-US" altLang="en-US" dirty="0">
                <a:latin typeface="Cambria" panose="02040503050406030204" pitchFamily="18" charset="0"/>
              </a:rPr>
              <a:t>CPU–I/O Burst Cycle – Process execution consists of a cycle of CPU execution and I/O wait. </a:t>
            </a:r>
          </a:p>
          <a:p>
            <a:pPr marL="347472" indent="-347472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</a:pPr>
            <a:r>
              <a:rPr lang="en-US" altLang="en-US" dirty="0">
                <a:latin typeface="Cambria" panose="02040503050406030204" pitchFamily="18" charset="0"/>
              </a:rPr>
              <a:t>CPU burst is length of time process needs to use CPU before it next makes a I/O request. </a:t>
            </a:r>
          </a:p>
          <a:p>
            <a:pPr marL="347472" indent="-347472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</a:pPr>
            <a:r>
              <a:rPr lang="en-US" altLang="en-US" dirty="0">
                <a:latin typeface="Cambria" panose="02040503050406030204" pitchFamily="18" charset="0"/>
              </a:rPr>
              <a:t>I/O burst is the length of time process spends waiting for I/O to complete.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Manmath N. Sahoo (CS)</a:t>
            </a:r>
          </a:p>
        </p:txBody>
      </p:sp>
    </p:spTree>
    <p:extLst>
      <p:ext uri="{BB962C8B-B14F-4D97-AF65-F5344CB8AC3E}">
        <p14:creationId xmlns:p14="http://schemas.microsoft.com/office/powerpoint/2010/main" val="358643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Each process gets a </a:t>
            </a:r>
            <a:r>
              <a:rPr lang="en-US" altLang="en-US" b="1" dirty="0"/>
              <a:t>time quantum</a:t>
            </a:r>
            <a:r>
              <a:rPr lang="en-US" altLang="en-US" dirty="0"/>
              <a:t>, usually 10-100 milliseconds.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After this time has elapsed, the process is preempted and added to the end of the ready queue.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 RR with q=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dirty="0"/>
              <a:t>	</a:t>
            </a:r>
            <a:r>
              <a:rPr lang="en-US" altLang="en-US" sz="2400" dirty="0"/>
              <a:t>	</a:t>
            </a:r>
            <a:r>
              <a:rPr lang="en-US" altLang="en-US" sz="2400" u="sng" dirty="0"/>
              <a:t>Process</a:t>
            </a:r>
            <a:r>
              <a:rPr lang="en-US" altLang="en-US" sz="2400" dirty="0"/>
              <a:t>	</a:t>
            </a:r>
            <a:r>
              <a:rPr lang="en-US" altLang="en-US" sz="2400" u="sng" dirty="0"/>
              <a:t>Burst Time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i="1" dirty="0"/>
              <a:t>		P</a:t>
            </a:r>
            <a:r>
              <a:rPr lang="en-US" altLang="en-US" sz="2400" i="1" baseline="-25000" dirty="0"/>
              <a:t>1	</a:t>
            </a:r>
            <a:r>
              <a:rPr lang="en-US" altLang="en-US" sz="2400" dirty="0"/>
              <a:t>53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2	 </a:t>
            </a:r>
            <a:r>
              <a:rPr lang="en-US" altLang="en-US" sz="2400" dirty="0"/>
              <a:t>17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3	</a:t>
            </a:r>
            <a:r>
              <a:rPr lang="en-US" altLang="en-US" sz="2400" dirty="0"/>
              <a:t>68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4	 </a:t>
            </a:r>
            <a:r>
              <a:rPr lang="en-US" altLang="en-US" sz="2400" dirty="0"/>
              <a:t>24</a:t>
            </a:r>
          </a:p>
          <a:p>
            <a:pPr algn="l">
              <a:tabLst>
                <a:tab pos="2222500" algn="ctr"/>
                <a:tab pos="3997325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ctr"/>
                <a:tab pos="3997325" algn="ctr"/>
              </a:tabLst>
            </a:pPr>
            <a:endParaRPr lang="en-US" altLang="en-US" dirty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i="1" dirty="0"/>
              <a:t>response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76400" y="4191000"/>
            <a:ext cx="6051550" cy="976313"/>
            <a:chOff x="1676400" y="4191000"/>
            <a:chExt cx="6051550" cy="976313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828800" y="4191000"/>
              <a:ext cx="5638800" cy="609600"/>
              <a:chOff x="1152" y="2736"/>
              <a:chExt cx="2880" cy="288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  <a:endParaRPr lang="en-US" altLang="en-US" sz="18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2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4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4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</p:grp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676400" y="4800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21463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20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6797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37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8295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57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989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77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4323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97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9022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117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55118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121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60452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134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66294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154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71628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69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FCFS + Preemption = RR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Performance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behaves similar to FCFS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more context switch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RR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variable time quantum</a:t>
            </a:r>
          </a:p>
          <a:p>
            <a:r>
              <a:rPr lang="en-US" dirty="0"/>
              <a:t>A preempted process, on its next turn will use an increased time quantum</a:t>
            </a:r>
          </a:p>
          <a:p>
            <a:r>
              <a:rPr lang="en-US" dirty="0"/>
              <a:t>RR Scheduling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: 300ms, q=20ms, time per context switch=2ms</a:t>
            </a:r>
          </a:p>
          <a:p>
            <a:pPr lvl="1"/>
            <a:r>
              <a:rPr lang="en-US" dirty="0"/>
              <a:t>#of preemptions due to this process = 14</a:t>
            </a:r>
          </a:p>
          <a:p>
            <a:pPr lvl="1"/>
            <a:r>
              <a:rPr lang="en-US" dirty="0"/>
              <a:t>Preemption overhead = 28ms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9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RR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RR Scheduling – q is doubled in next turn.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: 300ms, q=20ms (initial)</a:t>
            </a:r>
          </a:p>
          <a:p>
            <a:pPr lvl="1"/>
            <a:r>
              <a:rPr lang="en-US" dirty="0"/>
              <a:t>#of preemptions due to this process = 3. (20+40+80+160=300)</a:t>
            </a:r>
          </a:p>
          <a:p>
            <a:pPr lvl="1"/>
            <a:r>
              <a:rPr lang="en-US" dirty="0"/>
              <a:t>Preemption overhead = 6ms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A priority number (integer) is associated with each process and the CPU is allocated to the process with the highest priority </a:t>
            </a:r>
          </a:p>
          <a:p>
            <a:r>
              <a:rPr lang="en-US" altLang="en-US" sz="2800" dirty="0"/>
              <a:t>Some schemes use smallest integer </a:t>
            </a:r>
            <a:r>
              <a:rPr lang="en-US" altLang="en-US" sz="2800" dirty="0">
                <a:sym typeface="Symbol" panose="05050102010706020507" pitchFamily="18" charset="2"/>
              </a:rPr>
              <a:t> highest priority.</a:t>
            </a:r>
          </a:p>
          <a:p>
            <a:r>
              <a:rPr lang="en-US" altLang="en-US" sz="2800" dirty="0"/>
              <a:t>SJF is effectively priority scheduling where priority is defined on next CPU burst time.</a:t>
            </a:r>
          </a:p>
          <a:p>
            <a:r>
              <a:rPr lang="en-US" altLang="en-US" sz="2800" dirty="0"/>
              <a:t>FCFS is effectively priority scheduling where priority is defined on arrival time.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1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Problem: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Starvation</a:t>
            </a:r>
            <a:r>
              <a:rPr lang="en-US" altLang="en-US" dirty="0">
                <a:sym typeface="Symbol" panose="05050102010706020507" pitchFamily="18" charset="2"/>
              </a:rPr>
              <a:t> – low priority processes may never execute.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Solution: </a:t>
            </a:r>
            <a:r>
              <a:rPr lang="en-US" altLang="en-US" b="1" dirty="0">
                <a:sym typeface="Symbol" panose="05050102010706020507" pitchFamily="18" charset="2"/>
              </a:rPr>
              <a:t>Aging</a:t>
            </a:r>
            <a:r>
              <a:rPr lang="en-US" altLang="en-US" dirty="0">
                <a:sym typeface="Symbol" panose="05050102010706020507" pitchFamily="18" charset="2"/>
              </a:rPr>
              <a:t> – as time progresses increase the priority of the process.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e.g. in every 10ms increase the priority of process by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Next (HRRN)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gives priority to shorter jobs similar to SJN</a:t>
            </a:r>
          </a:p>
          <a:p>
            <a:r>
              <a:rPr lang="en-US" dirty="0"/>
              <a:t>Implements Aging implicitly</a:t>
            </a:r>
          </a:p>
          <a:p>
            <a:r>
              <a:rPr lang="en-US" dirty="0"/>
              <a:t>Non-preemptive dynamic priority based algorithm with initial priority 1</a:t>
            </a:r>
          </a:p>
          <a:p>
            <a:r>
              <a:rPr lang="en-US" dirty="0"/>
              <a:t>p=1+(wait time/burst time)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Next (HRRN)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/>
        </p:nvGraphicFramePr>
        <p:xfrm>
          <a:off x="1256431" y="5110339"/>
          <a:ext cx="62618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9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13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15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20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7112" y="4664363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7556" y="1690689"/>
            <a:ext cx="5119094" cy="234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u="sng" dirty="0">
                <a:latin typeface="Cambria" panose="02040503050406030204" pitchFamily="18" charset="0"/>
              </a:rPr>
              <a:t>Process</a:t>
            </a:r>
            <a:r>
              <a:rPr lang="en-US" altLang="en-US" sz="2400" dirty="0">
                <a:latin typeface="Cambria" panose="02040503050406030204" pitchFamily="18" charset="0"/>
              </a:rPr>
              <a:t>	    </a:t>
            </a:r>
            <a:r>
              <a:rPr lang="en-US" altLang="en-US" sz="2400" u="sng" dirty="0">
                <a:latin typeface="Cambria" panose="02040503050406030204" pitchFamily="18" charset="0"/>
              </a:rPr>
              <a:t>Arrival Time</a:t>
            </a:r>
            <a:r>
              <a:rPr lang="en-US" altLang="en-US" sz="2400" dirty="0">
                <a:latin typeface="Cambria" panose="02040503050406030204" pitchFamily="18" charset="0"/>
              </a:rPr>
              <a:t>      </a:t>
            </a:r>
            <a:r>
              <a:rPr lang="en-US" altLang="en-US" sz="2400" u="sng" dirty="0">
                <a:latin typeface="Cambria" panose="02040503050406030204" pitchFamily="18" charset="0"/>
              </a:rPr>
              <a:t>Burst Time</a:t>
            </a:r>
            <a:endParaRPr lang="en-US" altLang="en-US" sz="2400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P1	           </a:t>
            </a:r>
            <a:r>
              <a:rPr lang="en-US" altLang="en-US" sz="2400" dirty="0">
                <a:latin typeface="Cambria" panose="02040503050406030204" pitchFamily="18" charset="0"/>
              </a:rPr>
              <a:t>0	                      3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P2	          </a:t>
            </a:r>
            <a:r>
              <a:rPr lang="en-US" altLang="en-US" sz="2400" dirty="0">
                <a:latin typeface="Cambria" panose="02040503050406030204" pitchFamily="18" charset="0"/>
              </a:rPr>
              <a:t>2	                     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P3	         </a:t>
            </a:r>
            <a:r>
              <a:rPr lang="en-US" altLang="en-US" sz="2400" dirty="0">
                <a:latin typeface="Cambria" panose="02040503050406030204" pitchFamily="18" charset="0"/>
              </a:rPr>
              <a:t>4	                     4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P4	         </a:t>
            </a:r>
            <a:r>
              <a:rPr lang="en-US" altLang="en-US" sz="2400" dirty="0">
                <a:latin typeface="Cambria" panose="02040503050406030204" pitchFamily="18" charset="0"/>
              </a:rPr>
              <a:t>6	                     5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P5	         </a:t>
            </a:r>
            <a:r>
              <a:rPr lang="en-US" altLang="en-US" sz="2400" dirty="0">
                <a:latin typeface="Cambria" panose="02040503050406030204" pitchFamily="18" charset="0"/>
              </a:rPr>
              <a:t>8	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3873137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Ready queue is partitioned into separate queues.</a:t>
            </a:r>
          </a:p>
          <a:p>
            <a:r>
              <a:rPr lang="en-US" dirty="0"/>
              <a:t>Each queue holds a particular category of processes.</a:t>
            </a:r>
          </a:p>
          <a:p>
            <a:r>
              <a:rPr lang="en-US" dirty="0"/>
              <a:t>Each queue can implement whatever scheduling algorithm is most appropriate for that type of processes.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580" y="1851026"/>
            <a:ext cx="6776838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Histogram of CPU-burst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1505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Typical CPU burst distribution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1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Queue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2" descr="http://www.cs.uic.edu/%7Ejbell/CourseNotes/OperatingSystems/images/Chapter6/6_06_MultilevelQueueSchedu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87" y="1690689"/>
            <a:ext cx="6843612" cy="45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1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Scheduling must be done between the queues.</a:t>
            </a:r>
          </a:p>
          <a:p>
            <a:pPr lvl="1"/>
            <a:r>
              <a:rPr lang="en-US" altLang="en-US" dirty="0"/>
              <a:t>Priority scheduling; But possibility of starvation.</a:t>
            </a:r>
          </a:p>
          <a:p>
            <a:pPr lvl="1"/>
            <a:r>
              <a:rPr lang="en-US" altLang="en-US" dirty="0"/>
              <a:t>Time slice – each queue gets a certain amount of CPU time which it can schedule amongst its processes;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Multilevel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73515"/>
          </a:xfrm>
        </p:spPr>
        <p:txBody>
          <a:bodyPr>
            <a:normAutofit/>
          </a:bodyPr>
          <a:lstStyle/>
          <a:p>
            <a:r>
              <a:rPr lang="en-US" altLang="en-US" dirty="0"/>
              <a:t>Objectives:</a:t>
            </a:r>
          </a:p>
          <a:p>
            <a:pPr lvl="1"/>
            <a:r>
              <a:rPr lang="en-US" dirty="0"/>
              <a:t> to optimize turnaround time.</a:t>
            </a:r>
          </a:p>
          <a:p>
            <a:pPr lvl="1"/>
            <a:r>
              <a:rPr lang="en-US" dirty="0"/>
              <a:t>To minimize response time (to make a system feel responsive to interactive users).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45721" y="4071668"/>
            <a:ext cx="6627205" cy="2104543"/>
          </a:xfrm>
          <a:prstGeom prst="roundRect">
            <a:avLst/>
          </a:prstGeom>
          <a:solidFill>
            <a:srgbClr val="007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CRUX: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SCHEDULE WITHOUT PERFECT KNOWLEDGE?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design a scheduler that both minimizes response time for interactive jobs while also minimizing turnaround time without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of job length?</a:t>
            </a:r>
          </a:p>
        </p:txBody>
      </p:sp>
    </p:spTree>
    <p:extLst>
      <p:ext uri="{BB962C8B-B14F-4D97-AF65-F5344CB8AC3E}">
        <p14:creationId xmlns:p14="http://schemas.microsoft.com/office/powerpoint/2010/main" val="966390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8291415" cy="1325563"/>
          </a:xfrm>
        </p:spPr>
        <p:txBody>
          <a:bodyPr/>
          <a:lstStyle/>
          <a:p>
            <a:r>
              <a:rPr lang="en-US" dirty="0"/>
              <a:t>Multilevel Feedback Queue Scheduling -Basic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85062"/>
          </a:xfrm>
        </p:spPr>
        <p:txBody>
          <a:bodyPr/>
          <a:lstStyle/>
          <a:p>
            <a:r>
              <a:rPr lang="en-US" dirty="0"/>
              <a:t>&gt;1 number of queues, each assigned a different priority level</a:t>
            </a:r>
          </a:p>
          <a:p>
            <a:r>
              <a:rPr lang="en-US" dirty="0"/>
              <a:t>Processes are executed from top priority queue to low priority queue.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45721" y="4796287"/>
            <a:ext cx="6627205" cy="1379924"/>
          </a:xfrm>
          <a:prstGeom prst="roundRect">
            <a:avLst/>
          </a:prstGeom>
          <a:solidFill>
            <a:srgbClr val="007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1: If Priority(A) &gt; Priority(B), A runs (B doesn’t).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2: If Priority(A) = Priority(B), A &amp; B run in RR.</a:t>
            </a:r>
          </a:p>
        </p:txBody>
      </p:sp>
    </p:spTree>
    <p:extLst>
      <p:ext uri="{BB962C8B-B14F-4D97-AF65-F5344CB8AC3E}">
        <p14:creationId xmlns:p14="http://schemas.microsoft.com/office/powerpoint/2010/main" val="672069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MLFQ varies the priority (dynamic) of a job based on its observed behavior.</a:t>
            </a:r>
          </a:p>
          <a:p>
            <a:r>
              <a:rPr lang="en-US" dirty="0"/>
              <a:t>If a process repeatedly relinquishes the CPU, MLFQ will keep its priority high.</a:t>
            </a:r>
          </a:p>
          <a:p>
            <a:r>
              <a:rPr lang="en-US" dirty="0"/>
              <a:t>If a job uses the CPU intensively for long periods of time, MLFQ will reduce its priority.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8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7" y="2283046"/>
            <a:ext cx="3520444" cy="33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MLFQ Priority Adjustment: Attempt#1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2513" y="1690689"/>
            <a:ext cx="7738973" cy="2104543"/>
          </a:xfrm>
          <a:prstGeom prst="roundRect">
            <a:avLst/>
          </a:prstGeom>
          <a:solidFill>
            <a:srgbClr val="007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job enters the system, it is placed at the highest priority (the topmost queue).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4a: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job uses up an entire time slice while running, its priority is reduced (i.e., it moves down one queue).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4b: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job gives up the CPU before the time slice is up, it stays at the same priority level.</a:t>
            </a:r>
          </a:p>
        </p:txBody>
      </p:sp>
    </p:spTree>
    <p:extLst>
      <p:ext uri="{BB962C8B-B14F-4D97-AF65-F5344CB8AC3E}">
        <p14:creationId xmlns:p14="http://schemas.microsoft.com/office/powerpoint/2010/main" val="168868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87546" cy="1325563"/>
          </a:xfrm>
        </p:spPr>
        <p:txBody>
          <a:bodyPr/>
          <a:lstStyle/>
          <a:p>
            <a:r>
              <a:rPr lang="en-US" dirty="0"/>
              <a:t>Example 1: A Single Long-Running Job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52" y="1828801"/>
            <a:ext cx="3925497" cy="35795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50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Along Came A Short Job (20ms) at 100ms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864" y="5837503"/>
            <a:ext cx="3460271" cy="33694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000" dirty="0"/>
              <a:t>MLFQ approximates SJF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03" y="1792411"/>
            <a:ext cx="4497611" cy="38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What About I/O?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830"/>
            <a:ext cx="7886700" cy="1538677"/>
          </a:xfrm>
        </p:spPr>
        <p:txBody>
          <a:bodyPr>
            <a:normAutofit/>
          </a:bodyPr>
          <a:lstStyle/>
          <a:p>
            <a:r>
              <a:rPr lang="en-US" sz="2000" dirty="0"/>
              <a:t>An interactive job B needs the CPU only for 1ms before performing an I/O of 9ms.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82" y="2336167"/>
            <a:ext cx="5564168" cy="40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/>
              <a:t>Allocates CPU to one of processes that are ready to execute (in ready queue)</a:t>
            </a:r>
          </a:p>
          <a:p>
            <a:pPr algn="just"/>
            <a:r>
              <a:rPr lang="en-US" altLang="en-US" dirty="0"/>
              <a:t>CPU scheduling decisions may take place when a process: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Switches from running to waiting state (e.g. I/O request)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Terminates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Switches from waiting to ready (e.g. I/O completion)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Switches from running to ready state (e.g. priority based interruption)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2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Current MLFQ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to long jobs.</a:t>
            </a:r>
          </a:p>
          <a:p>
            <a:r>
              <a:rPr lang="en-US" dirty="0"/>
              <a:t>A smart user could rewrite their program to </a:t>
            </a:r>
            <a:r>
              <a:rPr lang="en-US" b="1" dirty="0"/>
              <a:t>game the scheduler</a:t>
            </a:r>
            <a:r>
              <a:rPr lang="en-US" dirty="0"/>
              <a:t>.</a:t>
            </a:r>
          </a:p>
          <a:p>
            <a:r>
              <a:rPr lang="en-US" dirty="0"/>
              <a:t>A process may change its behavior over time -  from CPU bound to a phase of interactivity.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#2: The Priority 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guarantees that CPU-bound jobs will make some progress (even if it is not much).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2514" y="3109843"/>
            <a:ext cx="7665110" cy="1220617"/>
          </a:xfrm>
          <a:prstGeom prst="roundRect">
            <a:avLst/>
          </a:prstGeom>
          <a:solidFill>
            <a:srgbClr val="007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5: After some time period S, move all the jobs in the system to the topmost queue.</a:t>
            </a:r>
          </a:p>
        </p:txBody>
      </p:sp>
    </p:spTree>
    <p:extLst>
      <p:ext uri="{BB962C8B-B14F-4D97-AF65-F5344CB8AC3E}">
        <p14:creationId xmlns:p14="http://schemas.microsoft.com/office/powerpoint/2010/main" val="4217322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#2: The Priority 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305"/>
            <a:ext cx="7886700" cy="45616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interactive jobs need CPU only for 5ms before performing an I/O of 5ms.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2" y="1850474"/>
            <a:ext cx="8084028" cy="3870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5819370"/>
            <a:ext cx="3011697" cy="45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7472" indent="-347472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22300" indent="-2730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57250" indent="-228600" algn="just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(a) Without Priority Boost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9829" y="5801509"/>
            <a:ext cx="3555521" cy="45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7472" indent="-347472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22300" indent="-2730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57250" indent="-228600" algn="just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(b) With Priority Boost in every 50ms</a:t>
            </a:r>
          </a:p>
        </p:txBody>
      </p:sp>
    </p:spTree>
    <p:extLst>
      <p:ext uri="{BB962C8B-B14F-4D97-AF65-F5344CB8AC3E}">
        <p14:creationId xmlns:p14="http://schemas.microsoft.com/office/powerpoint/2010/main" val="536264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#3: Better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14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prevent gaming of the scheduler, Rules 4a and 4b are rewritten to the following single rule: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2514" y="2747538"/>
            <a:ext cx="7665110" cy="1220617"/>
          </a:xfrm>
          <a:prstGeom prst="roundRect">
            <a:avLst/>
          </a:prstGeom>
          <a:solidFill>
            <a:srgbClr val="007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4: Once a job uses up its time quantum at a given level (regardless of how many times it has given up the CPU), its priority is reduced (i.e., it moves down one queue).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94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anti-Gaming rule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27" y="1898961"/>
            <a:ext cx="8135788" cy="38119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5819370"/>
            <a:ext cx="3287742" cy="45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7472" indent="-347472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22300" indent="-2730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57250" indent="-228600" algn="just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(a) Without anti-Gaming rule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2654" y="5819369"/>
            <a:ext cx="3011697" cy="45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22300" indent="-2730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57250" indent="-228600" algn="just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(b) With anti-Gaming rule</a:t>
            </a:r>
          </a:p>
        </p:txBody>
      </p:sp>
    </p:spTree>
    <p:extLst>
      <p:ext uri="{BB962C8B-B14F-4D97-AF65-F5344CB8AC3E}">
        <p14:creationId xmlns:p14="http://schemas.microsoft.com/office/powerpoint/2010/main" val="2701617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Next (HRRN)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gives priority to shorter jobs similar to SJN</a:t>
            </a:r>
          </a:p>
          <a:p>
            <a:r>
              <a:rPr lang="en-US" dirty="0"/>
              <a:t>Implements Aging implicitly</a:t>
            </a:r>
          </a:p>
          <a:p>
            <a:r>
              <a:rPr lang="en-US" dirty="0"/>
              <a:t>Non-preemptive dynamic priority based algorithm with initial priority 1</a:t>
            </a:r>
          </a:p>
          <a:p>
            <a:r>
              <a:rPr lang="en-US" dirty="0"/>
              <a:t>p=1+(wait time/burst time)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1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Next (HRRN)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/>
        </p:nvGraphicFramePr>
        <p:xfrm>
          <a:off x="1256431" y="5110339"/>
          <a:ext cx="62618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9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13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15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20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7112" y="4664363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7556" y="1690689"/>
            <a:ext cx="5119094" cy="234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u="sng" dirty="0">
                <a:latin typeface="Cambria" panose="02040503050406030204" pitchFamily="18" charset="0"/>
              </a:rPr>
              <a:t>Process</a:t>
            </a:r>
            <a:r>
              <a:rPr lang="en-US" altLang="en-US" sz="2400" dirty="0">
                <a:latin typeface="Cambria" panose="02040503050406030204" pitchFamily="18" charset="0"/>
              </a:rPr>
              <a:t>	    </a:t>
            </a:r>
            <a:r>
              <a:rPr lang="en-US" altLang="en-US" sz="2400" u="sng" dirty="0">
                <a:latin typeface="Cambria" panose="02040503050406030204" pitchFamily="18" charset="0"/>
              </a:rPr>
              <a:t>Arrival Time</a:t>
            </a:r>
            <a:r>
              <a:rPr lang="en-US" altLang="en-US" sz="2400" dirty="0">
                <a:latin typeface="Cambria" panose="02040503050406030204" pitchFamily="18" charset="0"/>
              </a:rPr>
              <a:t>      </a:t>
            </a:r>
            <a:r>
              <a:rPr lang="en-US" altLang="en-US" sz="2400" u="sng" dirty="0">
                <a:latin typeface="Cambria" panose="02040503050406030204" pitchFamily="18" charset="0"/>
              </a:rPr>
              <a:t>Burst Time</a:t>
            </a:r>
            <a:endParaRPr lang="en-US" altLang="en-US" sz="2400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P1	           </a:t>
            </a:r>
            <a:r>
              <a:rPr lang="en-US" altLang="en-US" sz="2400" dirty="0">
                <a:latin typeface="Cambria" panose="02040503050406030204" pitchFamily="18" charset="0"/>
              </a:rPr>
              <a:t>0	                      3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P2	          </a:t>
            </a:r>
            <a:r>
              <a:rPr lang="en-US" altLang="en-US" sz="2400" dirty="0">
                <a:latin typeface="Cambria" panose="02040503050406030204" pitchFamily="18" charset="0"/>
              </a:rPr>
              <a:t>2	                     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P3	         </a:t>
            </a:r>
            <a:r>
              <a:rPr lang="en-US" altLang="en-US" sz="2400" dirty="0">
                <a:latin typeface="Cambria" panose="02040503050406030204" pitchFamily="18" charset="0"/>
              </a:rPr>
              <a:t>4	                     4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P4	         </a:t>
            </a:r>
            <a:r>
              <a:rPr lang="en-US" altLang="en-US" sz="2400" dirty="0">
                <a:latin typeface="Cambria" panose="02040503050406030204" pitchFamily="18" charset="0"/>
              </a:rPr>
              <a:t>6	                     5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P5	         </a:t>
            </a:r>
            <a:r>
              <a:rPr lang="en-US" altLang="en-US" sz="2400" dirty="0">
                <a:latin typeface="Cambria" panose="02040503050406030204" pitchFamily="18" charset="0"/>
              </a:rPr>
              <a:t>8	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2420629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Uniprocessor vs Multiprocessor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199" y="2107947"/>
            <a:ext cx="1065545" cy="23163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37" y="2107946"/>
            <a:ext cx="2324825" cy="23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678" y="469737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CPU with Cache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1836" y="4697379"/>
            <a:ext cx="228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CPUs with Caches</a:t>
            </a:r>
          </a:p>
        </p:txBody>
      </p:sp>
    </p:spTree>
    <p:extLst>
      <p:ext uri="{BB962C8B-B14F-4D97-AF65-F5344CB8AC3E}">
        <p14:creationId xmlns:p14="http://schemas.microsoft.com/office/powerpoint/2010/main" val="1641421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Queue Multiprocessor Scheduling</a:t>
            </a:r>
          </a:p>
          <a:p>
            <a:r>
              <a:rPr lang="en-US" dirty="0"/>
              <a:t>Multi Queue Multiprocessor Scheduling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LTS loads all jobs to the common ready queue.</a:t>
            </a:r>
          </a:p>
          <a:p>
            <a:r>
              <a:rPr lang="en-US" dirty="0"/>
              <a:t>However, there are multiple STSs.</a:t>
            </a:r>
          </a:p>
          <a:p>
            <a:pPr>
              <a:buFont typeface="Cambria" panose="02040503050406030204" pitchFamily="18" charset="0"/>
              <a:buChar char="+"/>
            </a:pPr>
            <a:r>
              <a:rPr lang="en-US" dirty="0"/>
              <a:t>Simple to implement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Synchronization overhead (lock overhead)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Doesn’t preserve Cache affinity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en-US" b="1" dirty="0"/>
              <a:t>Dispatcher</a:t>
            </a:r>
            <a:r>
              <a:rPr lang="en-US" altLang="en-US" dirty="0"/>
              <a:t> gives control of the CPU to the process selected by the short-term scheduler; this involves:</a:t>
            </a:r>
          </a:p>
          <a:p>
            <a:pPr lvl="1" algn="just"/>
            <a:r>
              <a:rPr lang="en-US" altLang="en-US" dirty="0"/>
              <a:t>switching context</a:t>
            </a:r>
          </a:p>
          <a:p>
            <a:pPr lvl="1" algn="just"/>
            <a:r>
              <a:rPr lang="en-US" altLang="en-US" dirty="0"/>
              <a:t>switching to user mode (if CPU was executing the previous process in kernel mode and preempted)</a:t>
            </a:r>
          </a:p>
          <a:p>
            <a:pPr lvl="1" algn="just"/>
            <a:r>
              <a:rPr lang="en-US" altLang="en-US" dirty="0"/>
              <a:t>jumping to the proper location in the user program to restart that program (i.e., last action is to set program counter)</a:t>
            </a:r>
          </a:p>
          <a:p>
            <a:pPr algn="just"/>
            <a:r>
              <a:rPr lang="en-US" altLang="en-US" b="1" dirty="0"/>
              <a:t>Dispatch latency</a:t>
            </a:r>
            <a:r>
              <a:rPr lang="en-US" altLang="en-US" dirty="0"/>
              <a:t> – time it takes for the dispatcher to switch between processes and start new one running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4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69" y="1500178"/>
            <a:ext cx="4210831" cy="4537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69" y="2355943"/>
            <a:ext cx="4535005" cy="1944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4471979"/>
            <a:ext cx="8358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E7A"/>
                </a:solidFill>
                <a:latin typeface="Cambria" panose="02040503050406030204" pitchFamily="18" charset="0"/>
              </a:rPr>
              <a:t>RR Scheduling on 04 CPUs: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processes bounce from CPU to CPU.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Solution</a:t>
            </a:r>
            <a:r>
              <a:rPr lang="en-US" sz="2000" dirty="0">
                <a:latin typeface="Cambria" panose="02040503050406030204" pitchFamily="18" charset="0"/>
              </a:rPr>
              <a:t> – SQMS must adopt some affinity mechanism (requires migration)</a:t>
            </a:r>
          </a:p>
        </p:txBody>
      </p:sp>
    </p:spTree>
    <p:extLst>
      <p:ext uri="{BB962C8B-B14F-4D97-AF65-F5344CB8AC3E}">
        <p14:creationId xmlns:p14="http://schemas.microsoft.com/office/powerpoint/2010/main" val="3365956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03" y="1690689"/>
            <a:ext cx="4218994" cy="18209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2943" y="3929054"/>
            <a:ext cx="290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E7A"/>
                </a:solidFill>
                <a:latin typeface="Cambria" panose="02040503050406030204" pitchFamily="18" charset="0"/>
              </a:rPr>
              <a:t>Schedule with migration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21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Processors: CPU0, CPU1.</a:t>
            </a:r>
          </a:p>
          <a:p>
            <a:pPr lvl="1"/>
            <a:r>
              <a:rPr lang="en-US" dirty="0"/>
              <a:t>A goes to CPU0 </a:t>
            </a:r>
          </a:p>
          <a:p>
            <a:pPr lvl="1"/>
            <a:r>
              <a:rPr lang="en-US" dirty="0"/>
              <a:t>B goes to CPU1</a:t>
            </a:r>
          </a:p>
          <a:p>
            <a:pPr lvl="1"/>
            <a:r>
              <a:rPr lang="en-US" dirty="0"/>
              <a:t>C goes to CPU0</a:t>
            </a:r>
          </a:p>
          <a:p>
            <a:pPr lvl="1"/>
            <a:r>
              <a:rPr lang="en-US" dirty="0"/>
              <a:t>D goes to CPU1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21" y="3153572"/>
            <a:ext cx="4128125" cy="461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28" y="4545740"/>
            <a:ext cx="6625218" cy="11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0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2705"/>
            <a:ext cx="7886700" cy="4973646"/>
          </a:xfrm>
        </p:spPr>
        <p:txBody>
          <a:bodyPr>
            <a:normAutofit/>
          </a:bodyPr>
          <a:lstStyle/>
          <a:p>
            <a:pPr>
              <a:buFont typeface="Cambria" panose="02040503050406030204" pitchFamily="18" charset="0"/>
              <a:buChar char="+"/>
            </a:pPr>
            <a:r>
              <a:rPr lang="en-US" dirty="0"/>
              <a:t>Synchronization overhead (lock overhead)</a:t>
            </a:r>
          </a:p>
          <a:p>
            <a:pPr>
              <a:buFont typeface="Cambria" panose="02040503050406030204" pitchFamily="18" charset="0"/>
              <a:buChar char="+"/>
            </a:pPr>
            <a:r>
              <a:rPr lang="en-US" dirty="0"/>
              <a:t>Preserves Cache affinity 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Load imbalance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3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33" y="2046742"/>
            <a:ext cx="3724896" cy="626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20" y="2845310"/>
            <a:ext cx="4564150" cy="783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033" y="4129726"/>
            <a:ext cx="3724896" cy="473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4795117"/>
            <a:ext cx="4626642" cy="75086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82705"/>
            <a:ext cx="4200525" cy="3903670"/>
          </a:xfrm>
        </p:spPr>
        <p:txBody>
          <a:bodyPr>
            <a:normAutofit/>
          </a:bodyPr>
          <a:lstStyle/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Load imbalance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 finishes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finishes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0924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to load imbalance -&gt; </a:t>
            </a:r>
            <a:r>
              <a:rPr lang="en-US" b="1" dirty="0"/>
              <a:t>migration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07" y="2828925"/>
            <a:ext cx="4574851" cy="791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8360" y="4043363"/>
            <a:ext cx="45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E7A"/>
                </a:solidFill>
                <a:latin typeface="Cambria" panose="02040503050406030204" pitchFamily="18" charset="0"/>
              </a:rPr>
              <a:t>Solution: Simply move one of B or D to CPU 0</a:t>
            </a:r>
          </a:p>
        </p:txBody>
      </p:sp>
    </p:spTree>
    <p:extLst>
      <p:ext uri="{BB962C8B-B14F-4D97-AF65-F5344CB8AC3E}">
        <p14:creationId xmlns:p14="http://schemas.microsoft.com/office/powerpoint/2010/main" val="2249628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717" y="2000240"/>
            <a:ext cx="4135510" cy="60275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840038"/>
            <a:ext cx="7886700" cy="314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22300" indent="-2730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57250" indent="-228600" algn="just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single migration doesn’t help.</a:t>
            </a:r>
          </a:p>
          <a:p>
            <a:r>
              <a:rPr lang="en-US" dirty="0"/>
              <a:t>Solution: In every 40ms migrate one job.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78" y="4413250"/>
            <a:ext cx="5743472" cy="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 dirty="0"/>
              <a:t>CPU utilization:</a:t>
            </a:r>
            <a:r>
              <a:rPr lang="en-US" altLang="en-US" dirty="0"/>
              <a:t> i.e. CPU usage – want to maximize</a:t>
            </a:r>
          </a:p>
          <a:p>
            <a:pPr algn="just"/>
            <a:r>
              <a:rPr lang="en-US" altLang="en-US" b="1" dirty="0"/>
              <a:t>Throughput: </a:t>
            </a:r>
            <a:r>
              <a:rPr lang="en-US" altLang="en-US" dirty="0"/>
              <a:t>number of processes that complete their execution per time unit – want to maximize</a:t>
            </a:r>
          </a:p>
          <a:p>
            <a:r>
              <a:rPr lang="en-US" altLang="en-US" b="1" dirty="0"/>
              <a:t>Turnaround time:</a:t>
            </a:r>
            <a:r>
              <a:rPr lang="en-US" altLang="en-US" dirty="0"/>
              <a:t> amount of time to execute a particular process – want to minimize</a:t>
            </a:r>
          </a:p>
          <a:p>
            <a:r>
              <a:rPr lang="en-US" altLang="en-US" b="1" dirty="0"/>
              <a:t>Waiting time: </a:t>
            </a:r>
            <a:r>
              <a:rPr lang="en-US" altLang="en-US" dirty="0"/>
              <a:t>amount of time a process has been waiting in the ready queue – want to minimize</a:t>
            </a:r>
          </a:p>
          <a:p>
            <a:r>
              <a:rPr lang="en-US" altLang="en-US" b="1" dirty="0"/>
              <a:t>Response time:</a:t>
            </a:r>
            <a:r>
              <a:rPr lang="en-US" altLang="en-US" dirty="0"/>
              <a:t> amount of time it takes from when a job was submitted until it initiates its first response (output) – want to minimize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First-Come, First-Served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62500" lnSpcReduction="20000"/>
          </a:bodyPr>
          <a:lstStyle/>
          <a:p>
            <a:pPr marL="228600" indent="-228600">
              <a:tabLst>
                <a:tab pos="3032125" algn="ctr"/>
                <a:tab pos="4635500" algn="ctr"/>
              </a:tabLst>
            </a:pPr>
            <a:r>
              <a:rPr lang="en-US" altLang="en-US" dirty="0"/>
              <a:t>Schedule: order of arrival of process in ready queue</a:t>
            </a:r>
            <a:endParaRPr lang="en-US" altLang="en-US" sz="1800" dirty="0"/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      </a:t>
            </a:r>
            <a:r>
              <a:rPr lang="en-US" altLang="en-US" sz="2600" b="1" dirty="0"/>
              <a:t>Example:</a:t>
            </a:r>
            <a:r>
              <a:rPr lang="en-US" altLang="en-US" sz="2600" dirty="0"/>
              <a:t>	</a:t>
            </a:r>
            <a:r>
              <a:rPr lang="en-US" altLang="en-US" sz="2600" u="sng" dirty="0"/>
              <a:t>Process</a:t>
            </a:r>
            <a:r>
              <a:rPr lang="en-US" altLang="en-US" sz="2600" dirty="0"/>
              <a:t>	</a:t>
            </a:r>
            <a:r>
              <a:rPr lang="en-US" altLang="en-US" sz="2600" u="sng" dirty="0"/>
              <a:t>Burst Time</a:t>
            </a:r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		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1</a:t>
            </a:r>
            <a:r>
              <a:rPr lang="en-US" altLang="en-US" sz="2600" dirty="0"/>
              <a:t>	24</a:t>
            </a:r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		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2</a:t>
            </a:r>
            <a:r>
              <a:rPr lang="en-US" altLang="en-US" sz="2600" i="1" dirty="0"/>
              <a:t>	3</a:t>
            </a:r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		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3</a:t>
            </a:r>
            <a:r>
              <a:rPr lang="en-US" altLang="en-US" sz="2600" i="1" dirty="0"/>
              <a:t>	3</a:t>
            </a:r>
            <a:endParaRPr lang="en-US" altLang="en-US" sz="2600" dirty="0"/>
          </a:p>
          <a:p>
            <a:pPr marL="228600" indent="-228600" algn="l">
              <a:tabLst>
                <a:tab pos="3032125" algn="ctr"/>
                <a:tab pos="4635500" algn="ctr"/>
              </a:tabLst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. </a:t>
            </a: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L="228600" indent="-228600">
              <a:tabLst>
                <a:tab pos="3032125" algn="ctr"/>
                <a:tab pos="4635500" algn="ctr"/>
              </a:tabLst>
            </a:pPr>
            <a:endParaRPr lang="en-US" altLang="en-US" dirty="0"/>
          </a:p>
          <a:p>
            <a:pPr marL="228600" indent="-228600">
              <a:tabLst>
                <a:tab pos="3032125" algn="ctr"/>
                <a:tab pos="4635500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 marL="228600" indent="-228600">
              <a:tabLst>
                <a:tab pos="3032125" algn="ctr"/>
                <a:tab pos="4635500" algn="ctr"/>
              </a:tabLst>
            </a:pPr>
            <a:r>
              <a:rPr lang="en-US" altLang="en-US" dirty="0"/>
              <a:t>Average waiting time:  (0 + 24 + 27)/3 = 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70016" y="4119282"/>
            <a:ext cx="5548302" cy="1092357"/>
            <a:chOff x="855" y="2688"/>
            <a:chExt cx="3503" cy="7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81" y="2730"/>
              <a:ext cx="25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Cambria" panose="02040503050406030204" pitchFamily="18" charset="0"/>
                </a:rPr>
                <a:t>P</a:t>
              </a:r>
              <a:r>
                <a:rPr lang="en-US" altLang="en-US" baseline="-25000" dirty="0">
                  <a:latin typeface="Cambria" panose="02040503050406030204" pitchFamily="18" charset="0"/>
                </a:rPr>
                <a:t>1</a:t>
              </a:r>
              <a:endParaRPr lang="en-US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69" y="2730"/>
              <a:ext cx="25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P</a:t>
              </a:r>
              <a:r>
                <a:rPr lang="en-US" altLang="en-US" baseline="-25000">
                  <a:latin typeface="Cambria" panose="02040503050406030204" pitchFamily="18" charset="0"/>
                </a:rPr>
                <a:t>2</a:t>
              </a:r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845" y="2730"/>
              <a:ext cx="25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P</a:t>
              </a:r>
              <a:r>
                <a:rPr lang="en-US" altLang="en-US" baseline="-25000">
                  <a:latin typeface="Cambria" panose="02040503050406030204" pitchFamily="18" charset="0"/>
                </a:rPr>
                <a:t>3</a:t>
              </a:r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927" y="3162"/>
              <a:ext cx="2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24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503" y="3162"/>
              <a:ext cx="2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27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079" y="3162"/>
              <a:ext cx="2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30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855" y="3162"/>
              <a:ext cx="19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64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FCFS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3651250" algn="ctr"/>
              </a:tabLst>
            </a:pPr>
            <a:r>
              <a:rPr lang="en-US" altLang="en-US" sz="3900" dirty="0"/>
              <a:t>Suppose that the processes arrive in the order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2</a:t>
            </a:r>
            <a:r>
              <a:rPr lang="en-US" altLang="en-US" sz="3900" dirty="0"/>
              <a:t> ,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3</a:t>
            </a:r>
            <a:r>
              <a:rPr lang="en-US" altLang="en-US" sz="3900" dirty="0"/>
              <a:t> ,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1</a:t>
            </a:r>
            <a:r>
              <a:rPr lang="en-US" altLang="en-US" sz="3900" dirty="0"/>
              <a:t> .</a:t>
            </a:r>
          </a:p>
          <a:p>
            <a:pPr marL="228600" indent="-228600" algn="l">
              <a:tabLst>
                <a:tab pos="3651250" algn="ctr"/>
              </a:tabLst>
            </a:pPr>
            <a:r>
              <a:rPr lang="en-US" altLang="en-US" sz="3900" dirty="0"/>
              <a:t> 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 marL="228600" indent="-228600">
              <a:tabLst>
                <a:tab pos="3651250" algn="ctr"/>
              </a:tabLst>
            </a:pPr>
            <a:endParaRPr lang="en-US" altLang="en-US" dirty="0"/>
          </a:p>
          <a:p>
            <a:pPr marL="228600" indent="-228600">
              <a:tabLst>
                <a:tab pos="3651250" algn="ctr"/>
              </a:tabLst>
            </a:pPr>
            <a:endParaRPr lang="en-US" altLang="en-US" dirty="0"/>
          </a:p>
          <a:p>
            <a:pPr marL="228600" indent="-228600">
              <a:tabLst>
                <a:tab pos="3651250" algn="ctr"/>
              </a:tabLst>
            </a:pPr>
            <a:r>
              <a:rPr lang="en-US" altLang="en-US" sz="3900" dirty="0"/>
              <a:t> Waiting time for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1 </a:t>
            </a:r>
            <a:r>
              <a:rPr lang="en-US" altLang="en-US" sz="3900" i="1" dirty="0"/>
              <a:t>=</a:t>
            </a:r>
            <a:r>
              <a:rPr lang="en-US" altLang="en-US" sz="3900" dirty="0"/>
              <a:t> 6</a:t>
            </a:r>
            <a:r>
              <a:rPr lang="en-US" altLang="en-US" sz="3900" i="1" dirty="0"/>
              <a:t>;</a:t>
            </a:r>
            <a:r>
              <a:rPr lang="en-US" altLang="en-US" sz="3900" i="1" baseline="-25000" dirty="0"/>
              <a:t>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2</a:t>
            </a:r>
            <a:r>
              <a:rPr lang="en-US" altLang="en-US" sz="3900" dirty="0"/>
              <a:t> = 0</a:t>
            </a:r>
            <a:r>
              <a:rPr lang="en-US" altLang="en-US" sz="3900" i="1" baseline="-25000" dirty="0"/>
              <a:t>;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3 </a:t>
            </a:r>
            <a:r>
              <a:rPr lang="en-US" altLang="en-US" sz="3900" i="1" dirty="0"/>
              <a:t>= </a:t>
            </a:r>
            <a:r>
              <a:rPr lang="en-US" altLang="en-US" sz="3900" dirty="0"/>
              <a:t>3</a:t>
            </a:r>
            <a:endParaRPr lang="en-US" altLang="en-US" sz="3900" i="1" dirty="0"/>
          </a:p>
          <a:p>
            <a:pPr marL="228600" indent="-228600">
              <a:tabLst>
                <a:tab pos="3651250" algn="ctr"/>
              </a:tabLst>
            </a:pPr>
            <a:r>
              <a:rPr lang="en-US" altLang="en-US" sz="3900" dirty="0"/>
              <a:t> Average waiting time:   (6 + 0 + 3)/3 =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0047" y="3634719"/>
            <a:ext cx="5577676" cy="1130022"/>
            <a:chOff x="896060" y="2881684"/>
            <a:chExt cx="5577676" cy="1130022"/>
          </a:xfrm>
        </p:grpSpPr>
        <p:grpSp>
          <p:nvGrpSpPr>
            <p:cNvPr id="7" name="Group 6"/>
            <p:cNvGrpSpPr/>
            <p:nvPr/>
          </p:nvGrpSpPr>
          <p:grpSpPr>
            <a:xfrm>
              <a:off x="896060" y="2881684"/>
              <a:ext cx="5577676" cy="1130022"/>
              <a:chOff x="896060" y="2303463"/>
              <a:chExt cx="5577676" cy="1130022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 flipH="1">
                <a:off x="1049338" y="2303463"/>
                <a:ext cx="5257800" cy="609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 flipH="1">
                <a:off x="4601652" y="2378353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  <a:endParaRPr lang="en-US" altLang="en-US" sz="1800"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 flipH="1">
                <a:off x="2239452" y="2378353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  <a:endParaRPr lang="en-US" altLang="en-US" sz="1800">
                  <a:latin typeface="Cambria" panose="02040503050406030204" pitchFamily="18" charset="0"/>
                </a:endParaRP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 flipH="1">
                <a:off x="1325052" y="2378353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 dirty="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 dirty="0">
                    <a:latin typeface="Cambria" panose="02040503050406030204" pitchFamily="18" charset="0"/>
                  </a:rPr>
                  <a:t>2</a:t>
                </a:r>
                <a:endParaRPr lang="en-US" altLang="en-US" sz="1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63071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10493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29543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20399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2807410" y="30641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6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 flipH="1">
                <a:off x="1893010" y="30641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 flipH="1">
                <a:off x="6032590" y="3064153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30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 flipH="1">
                <a:off x="896060" y="30641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 dirty="0">
                    <a:latin typeface="Cambria" panose="02040503050406030204" pitchFamily="18" charset="0"/>
                  </a:rPr>
                  <a:t>0</a:t>
                </a:r>
              </a:p>
            </p:txBody>
          </p:sp>
        </p:grp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039938" y="2891992"/>
              <a:ext cx="0" cy="5858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954805" y="2890649"/>
              <a:ext cx="0" cy="5858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82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FCFS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mbria" panose="02040503050406030204" pitchFamily="18" charset="0"/>
              <a:buChar char="+"/>
            </a:pPr>
            <a:r>
              <a:rPr lang="en-US" dirty="0"/>
              <a:t>Simple to implement by FIFO queue.</a:t>
            </a:r>
          </a:p>
          <a:p>
            <a:pPr>
              <a:buFont typeface="Cambria" panose="02040503050406030204" pitchFamily="18" charset="0"/>
              <a:buChar char="+"/>
            </a:pPr>
            <a:r>
              <a:rPr lang="en-US" dirty="0"/>
              <a:t>Code is easy to write and understand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Average waiting time is not minimal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Not suitable for time-sharing systems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Convoy effect: short I/O intensive processes behind long CPU intensive process</a:t>
            </a:r>
          </a:p>
          <a:p>
            <a:pPr marL="228600" indent="-228600" algn="l">
              <a:lnSpc>
                <a:spcPct val="110000"/>
              </a:lnSpc>
              <a:tabLst>
                <a:tab pos="3651250" algn="ctr"/>
              </a:tabLst>
            </a:pPr>
            <a:r>
              <a:rPr lang="en-US" dirty="0">
                <a:solidFill>
                  <a:srgbClr val="007E7A"/>
                </a:solidFill>
              </a:rPr>
              <a:t>NOTE: FCFS Scheduling is non-preemptive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3108</Words>
  <Application>Microsoft Office PowerPoint</Application>
  <PresentationFormat>On-screen Show (4:3)</PresentationFormat>
  <Paragraphs>544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Times New Roman</vt:lpstr>
      <vt:lpstr>Wingdings 3</vt:lpstr>
      <vt:lpstr>Office Theme</vt:lpstr>
      <vt:lpstr>CPU Scheduling</vt:lpstr>
      <vt:lpstr>CPU-I/O Burst Cycle</vt:lpstr>
      <vt:lpstr>Histogram of CPU-burst Times</vt:lpstr>
      <vt:lpstr>CPU Scheduler</vt:lpstr>
      <vt:lpstr>Dispatcher</vt:lpstr>
      <vt:lpstr>Scheduling Criteria</vt:lpstr>
      <vt:lpstr>First-Come, First-Served Scheduling</vt:lpstr>
      <vt:lpstr>FCFS Scheduling</vt:lpstr>
      <vt:lpstr>FCFS Scheduling</vt:lpstr>
      <vt:lpstr>PowerPoint Presentation</vt:lpstr>
      <vt:lpstr>Shortest-Job-First (SJF) Scheduling</vt:lpstr>
      <vt:lpstr>Non-Preemptive SJF (SJN)</vt:lpstr>
      <vt:lpstr>Preemptive SJF (SRTF)</vt:lpstr>
      <vt:lpstr>Example</vt:lpstr>
      <vt:lpstr>Answer to Example</vt:lpstr>
      <vt:lpstr>Answer to Example</vt:lpstr>
      <vt:lpstr>Answer to Example</vt:lpstr>
      <vt:lpstr>Answer to Example</vt:lpstr>
      <vt:lpstr>Shortest Job First</vt:lpstr>
      <vt:lpstr>Round Robin (RR) Scheduling</vt:lpstr>
      <vt:lpstr>Example:  RR with q= 20</vt:lpstr>
      <vt:lpstr>Round Robin (RR) Scheduling</vt:lpstr>
      <vt:lpstr>Modified RR Scheduling</vt:lpstr>
      <vt:lpstr>Modified RR Scheduling</vt:lpstr>
      <vt:lpstr>Priority Scheduling</vt:lpstr>
      <vt:lpstr>Priority Scheduling</vt:lpstr>
      <vt:lpstr>Highest Response Ratio Next (HRRN) Scheduling</vt:lpstr>
      <vt:lpstr>Highest Response Ratio Next (HRRN) Scheduling</vt:lpstr>
      <vt:lpstr>Multi level Queue Scheduling</vt:lpstr>
      <vt:lpstr>Multi level Queue Scheduling</vt:lpstr>
      <vt:lpstr>Multilevel Queue Scheduling</vt:lpstr>
      <vt:lpstr>Multilevel Queue Scheduling</vt:lpstr>
      <vt:lpstr>Multilevel Feedback Queue Scheduling -Basic Rules</vt:lpstr>
      <vt:lpstr>MLFQ: Basic Rules</vt:lpstr>
      <vt:lpstr>MLFQ Example</vt:lpstr>
      <vt:lpstr>MLFQ Priority Adjustment: Attempt#1</vt:lpstr>
      <vt:lpstr>Example 1: A Single Long-Running Job</vt:lpstr>
      <vt:lpstr>Example 2: Along Came A Short Job (20ms) at 100ms</vt:lpstr>
      <vt:lpstr>Example 3: What About I/O?</vt:lpstr>
      <vt:lpstr>Problems With Current MLFQ</vt:lpstr>
      <vt:lpstr>Attempt #2: The Priority Boost</vt:lpstr>
      <vt:lpstr>Attempt #2: The Priority Boost</vt:lpstr>
      <vt:lpstr>Attempt #3: Better Accounting</vt:lpstr>
      <vt:lpstr>Effect of anti-Gaming rule</vt:lpstr>
      <vt:lpstr>Highest Response Ratio Next (HRRN) Scheduling</vt:lpstr>
      <vt:lpstr>Highest Response Ratio Next (HRRN) Scheduling</vt:lpstr>
      <vt:lpstr>Uniprocessor vs Multiprocessor</vt:lpstr>
      <vt:lpstr>Multiprocessor Scheduling</vt:lpstr>
      <vt:lpstr>SQMS</vt:lpstr>
      <vt:lpstr>SQMS</vt:lpstr>
      <vt:lpstr>SQMS</vt:lpstr>
      <vt:lpstr>MQMS</vt:lpstr>
      <vt:lpstr>MQMS</vt:lpstr>
      <vt:lpstr>MQMS</vt:lpstr>
      <vt:lpstr>MQMS</vt:lpstr>
      <vt:lpstr>MQMS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SUSHREE SATARUPA</cp:lastModifiedBy>
  <cp:revision>165</cp:revision>
  <dcterms:created xsi:type="dcterms:W3CDTF">2015-08-06T06:02:24Z</dcterms:created>
  <dcterms:modified xsi:type="dcterms:W3CDTF">2021-10-16T17:10:25Z</dcterms:modified>
</cp:coreProperties>
</file>