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2" r:id="rId22"/>
    <p:sldId id="273" r:id="rId23"/>
    <p:sldId id="276" r:id="rId24"/>
    <p:sldId id="277" r:id="rId25"/>
    <p:sldId id="278" r:id="rId26"/>
    <p:sldId id="287" r:id="rId27"/>
    <p:sldId id="280" r:id="rId28"/>
    <p:sldId id="279" r:id="rId29"/>
    <p:sldId id="281" r:id="rId30"/>
    <p:sldId id="282" r:id="rId31"/>
    <p:sldId id="283" r:id="rId32"/>
    <p:sldId id="284" r:id="rId33"/>
    <p:sldId id="286" r:id="rId34"/>
    <p:sldId id="288" r:id="rId35"/>
    <p:sldId id="289" r:id="rId36"/>
    <p:sldId id="290" r:id="rId37"/>
    <p:sldId id="291" r:id="rId38"/>
    <p:sldId id="285" r:id="rId39"/>
    <p:sldId id="292" r:id="rId40"/>
    <p:sldId id="29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4782A-BB37-41B0-AE04-FAF2EEA08D9A}" v="2" dt="2021-08-29T16:30:40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VASH CHANDRA YADAV" userId="S::119cs0178@nitrkl.ac.in::7e7dd830-8224-4f0e-936d-190ec27a054f" providerId="AD" clId="Web-{38D4782A-BB37-41B0-AE04-FAF2EEA08D9A}"/>
    <pc:docChg chg="sldOrd">
      <pc:chgData name="SUVASH CHANDRA YADAV" userId="S::119cs0178@nitrkl.ac.in::7e7dd830-8224-4f0e-936d-190ec27a054f" providerId="AD" clId="Web-{38D4782A-BB37-41B0-AE04-FAF2EEA08D9A}" dt="2021-08-29T16:30:40.430" v="1"/>
      <pc:docMkLst>
        <pc:docMk/>
      </pc:docMkLst>
      <pc:sldChg chg="ord">
        <pc:chgData name="SUVASH CHANDRA YADAV" userId="S::119cs0178@nitrkl.ac.in::7e7dd830-8224-4f0e-936d-190ec27a054f" providerId="AD" clId="Web-{38D4782A-BB37-41B0-AE04-FAF2EEA08D9A}" dt="2021-08-29T16:30:40.430" v="1"/>
        <pc:sldMkLst>
          <pc:docMk/>
          <pc:sldMk cId="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B21ED-05C4-46CA-A388-22A2A74B6F6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4FD19-A1A7-479B-8DA9-A79B87EEC4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4FD19-A1A7-479B-8DA9-A79B87EEC4E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8085  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Special Purpose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 algn="just" defTabSz="1219170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</a:t>
            </a:r>
          </a:p>
          <a:p>
            <a:pPr marL="457189" indent="-457189" algn="just" defTabSz="1219170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or Flag Register</a:t>
            </a:r>
          </a:p>
          <a:p>
            <a:pPr marL="457189" indent="-457189" algn="just" defTabSz="1219170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Register</a:t>
            </a:r>
          </a:p>
          <a:p>
            <a:pPr marL="457189" indent="-457189" algn="just" defTabSz="1219170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Counter</a:t>
            </a:r>
          </a:p>
          <a:p>
            <a:pPr marL="457189" indent="-457189" algn="just" defTabSz="1219170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Pointer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Accumulator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The accumulator is an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8-bit register </a:t>
            </a:r>
            <a:r>
              <a:rPr lang="en-US" dirty="0">
                <a:cs typeface="Times New Roman" panose="02020603050405020304" pitchFamily="18" charset="0"/>
              </a:rPr>
              <a:t>used to store 8-bit data and performs   arithmetic and logical operations.</a:t>
            </a:r>
          </a:p>
          <a:p>
            <a:r>
              <a:rPr lang="en-US" dirty="0">
                <a:cs typeface="Times New Roman" panose="02020603050405020304" pitchFamily="18" charset="0"/>
              </a:rPr>
              <a:t>It also works as a via register for I/O accesses i.e. it  reads data from input device and similarly can transfer  data to output device.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Status or Flag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cs typeface="Times New Roman" pitchFamily="18" charset="0"/>
              </a:rPr>
              <a:t>Flag register is a group of flip flops used to give status of different         operations result.</a:t>
            </a:r>
          </a:p>
          <a:p>
            <a:pPr algn="just"/>
            <a:r>
              <a:rPr lang="en-US" dirty="0">
                <a:cs typeface="Times New Roman" pitchFamily="18" charset="0"/>
              </a:rPr>
              <a:t>The flag register is connected to ALU.</a:t>
            </a:r>
          </a:p>
          <a:p>
            <a:pPr algn="just"/>
            <a:r>
              <a:rPr lang="en-US" dirty="0">
                <a:cs typeface="Times New Roman" pitchFamily="18" charset="0"/>
              </a:rPr>
              <a:t>Once an operation is performed by ALU the result is transferred on        internal data bus and status of result will be stored in flip flops.</a:t>
            </a: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Status or Flag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They are called Zero (Z), Carry (CY), Sign (S), Parity (P), and Auxiliary Carry (AC) flags.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947988"/>
            <a:ext cx="60198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990000"/>
                </a:solidFill>
              </a:rPr>
              <a:t>Sign flag (S)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3200" dirty="0"/>
              <a:t>The sign flag is set if bit D7 of the accumulator is set after an arithmetic or logic operation.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990000"/>
                </a:solidFill>
              </a:rPr>
              <a:t>Zero flag (Z)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3200" dirty="0"/>
              <a:t>Set if the result of the ALU operation is 0. Otherwise is reset. This flag is affected by operations on the accumulator as well as other registers. (DCR B).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990000"/>
                </a:solidFill>
              </a:rPr>
              <a:t>Auxiliary Carry (AC)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3200" dirty="0"/>
              <a:t>This flag is set when a carry is generated from bit D3 and passed to D4 . This flag is used only internally for BCD operations.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990000"/>
                </a:solidFill>
              </a:rPr>
              <a:t>Parity flag (P)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sz="3600" dirty="0"/>
              <a:t>After an ALU operation, if the result has an even number of 1s,  the P-flag is set. Otherwise it is cleared. So, the flag can be used to indicate even parity.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990000"/>
                </a:solidFill>
              </a:rPr>
              <a:t>Carry flag (CY)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sz="3600" dirty="0"/>
              <a:t>This flag is set when a carry is generated from bit D7 after an unsigned operation.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 example</a:t>
            </a:r>
            <a:br>
              <a:rPr lang="en-US" dirty="0"/>
            </a:br>
            <a:r>
              <a:rPr lang="en-US" dirty="0"/>
              <a:t>1100 0000</a:t>
            </a:r>
            <a:br>
              <a:rPr lang="en-US" dirty="0"/>
            </a:br>
            <a:r>
              <a:rPr lang="en-US" dirty="0"/>
              <a:t>1000 0000</a:t>
            </a:r>
            <a:br>
              <a:rPr lang="en-US" dirty="0"/>
            </a:br>
            <a:r>
              <a:rPr lang="en-US" dirty="0"/>
              <a:t>When we add the above two numbers, the </a:t>
            </a:r>
            <a:r>
              <a:rPr lang="en-US" dirty="0">
                <a:solidFill>
                  <a:srgbClr val="0070C0"/>
                </a:solidFill>
              </a:rPr>
              <a:t>carry flag </a:t>
            </a:r>
            <a:r>
              <a:rPr lang="en-US" dirty="0"/>
              <a:t>is set as a carry is generated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Carry flag (CY) Vs. auxiliary carry flag (AC)</a:t>
            </a:r>
            <a:br>
              <a:rPr lang="en-US" dirty="0"/>
            </a:br>
            <a:r>
              <a:rPr lang="en-US" dirty="0"/>
              <a:t>Consider the two numbers given below</a:t>
            </a:r>
            <a:br>
              <a:rPr lang="en-US" dirty="0"/>
            </a:br>
            <a:r>
              <a:rPr lang="en-US" dirty="0"/>
              <a:t>	0000 1100</a:t>
            </a:r>
            <a:br>
              <a:rPr lang="en-US" dirty="0"/>
            </a:br>
            <a:r>
              <a:rPr lang="en-US" dirty="0"/>
              <a:t>	0000 1001</a:t>
            </a:r>
          </a:p>
          <a:p>
            <a:pPr lvl="1"/>
            <a:r>
              <a:rPr lang="en-US" dirty="0"/>
              <a:t>When we add both the numbers a carry is generated in the fourth bit from the LSB. This sets the auxiliary carry flag.</a:t>
            </a:r>
          </a:p>
          <a:p>
            <a:pPr lvl="1"/>
            <a:r>
              <a:rPr lang="en-US" dirty="0"/>
              <a:t>whenever there is a carry in the most significant bit Carry flag is set. </a:t>
            </a:r>
          </a:p>
          <a:p>
            <a:pPr lvl="1"/>
            <a:r>
              <a:rPr lang="en-US" dirty="0"/>
              <a:t>While an auxiliary carry flag is set only when a</a:t>
            </a:r>
            <a:br>
              <a:rPr lang="en-US" dirty="0"/>
            </a:br>
            <a:r>
              <a:rPr lang="en-US" dirty="0"/>
              <a:t>carry is generated in bits other than the most significant bit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itchFamily="18" charset="0"/>
              </a:rPr>
              <a:t>Program Counter (PC)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 algn="just" defTabSz="1219170">
              <a:buNone/>
              <a:defRPr/>
            </a:pPr>
            <a:r>
              <a:rPr lang="en-US" dirty="0">
                <a:cs typeface="Times New Roman" panose="02020603050405020304" pitchFamily="18" charset="0"/>
              </a:rPr>
              <a:t>This 16-bit register deals with sequencing the execution of instructions.</a:t>
            </a:r>
          </a:p>
          <a:p>
            <a:pPr marL="400050" lvl="1" indent="0" algn="just" defTabSz="1219170">
              <a:defRPr/>
            </a:pPr>
            <a:r>
              <a:rPr lang="en-US" dirty="0">
                <a:cs typeface="Times New Roman" panose="02020603050405020304" pitchFamily="18" charset="0"/>
              </a:rPr>
              <a:t>This register is a memory pointer. Memory      locations have 16-bit addresses, so, it is a 16-bit register. </a:t>
            </a:r>
          </a:p>
          <a:p>
            <a:pPr marL="400050" lvl="1" indent="0" algn="just" defTabSz="1219170">
              <a:defRPr/>
            </a:pPr>
            <a:r>
              <a:rPr lang="en-US" dirty="0">
                <a:cs typeface="Times New Roman" panose="02020603050405020304" pitchFamily="18" charset="0"/>
              </a:rPr>
              <a:t>The function of the program counter is to point to the memory address from which the next byte is to be fetched. </a:t>
            </a:r>
          </a:p>
          <a:p>
            <a:pPr marL="400050" lvl="1" indent="0" algn="just" defTabSz="1219170">
              <a:defRPr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 algn="just" defTabSz="1219170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algn="just" defTabSz="1219170"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Stack Pointer (SP)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A stack is a portion of RAM (Random access memory).</a:t>
            </a:r>
          </a:p>
          <a:p>
            <a:r>
              <a:rPr lang="en-US" dirty="0">
                <a:cs typeface="Times New Roman" panose="02020603050405020304" pitchFamily="18" charset="0"/>
              </a:rPr>
              <a:t>The stack pointer is also a 16-bit register used as a memory pointer.</a:t>
            </a:r>
          </a:p>
          <a:p>
            <a:pPr marL="457189" indent="-457189" algn="just" defTabSz="1219170">
              <a:defRPr/>
            </a:pPr>
            <a:r>
              <a:rPr lang="en-US" dirty="0">
                <a:cs typeface="Times New Roman" panose="02020603050405020304" pitchFamily="18" charset="0"/>
              </a:rPr>
              <a:t>The beginning of the stack is defined by loading 16-bit address in the stack pointer.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8085  Microprocessor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noProof="1"/>
              <a:t>The 8085 is an </a:t>
            </a:r>
            <a:r>
              <a:rPr lang="en-IN" altLang="en-US" noProof="1">
                <a:solidFill>
                  <a:srgbClr val="990000"/>
                </a:solidFill>
              </a:rPr>
              <a:t>8-bit general purpose</a:t>
            </a:r>
            <a:r>
              <a:rPr lang="en-IN" altLang="en-US" noProof="1"/>
              <a:t> microprocessor</a:t>
            </a:r>
          </a:p>
          <a:p>
            <a:r>
              <a:rPr lang="en-IN" altLang="en-US" noProof="1"/>
              <a:t>It has an addressing capacity of 16 bits. Can address </a:t>
            </a:r>
            <a:r>
              <a:rPr lang="en-IN" altLang="en-US" noProof="1">
                <a:solidFill>
                  <a:srgbClr val="990000"/>
                </a:solidFill>
              </a:rPr>
              <a:t>64K Byte of memory</a:t>
            </a:r>
            <a:r>
              <a:rPr lang="en-IN" altLang="en-US" noProof="1"/>
              <a:t>. </a:t>
            </a:r>
          </a:p>
          <a:p>
            <a:r>
              <a:rPr lang="en-IN" altLang="en-US" noProof="1"/>
              <a:t>It has </a:t>
            </a:r>
            <a:r>
              <a:rPr lang="en-IN" altLang="en-US" noProof="1">
                <a:solidFill>
                  <a:srgbClr val="990000"/>
                </a:solidFill>
              </a:rPr>
              <a:t>40 pins</a:t>
            </a:r>
            <a:r>
              <a:rPr lang="en-IN" altLang="en-US" noProof="1"/>
              <a:t> and uses +5V for power. It can run at a </a:t>
            </a:r>
            <a:r>
              <a:rPr lang="en-IN" altLang="en-US" noProof="1">
                <a:solidFill>
                  <a:srgbClr val="990000"/>
                </a:solidFill>
              </a:rPr>
              <a:t>maximum frequency of 3 MHz</a:t>
            </a:r>
            <a:r>
              <a:rPr lang="en-IN" altLang="en-US" noProof="1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Stack Pointer (SP)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Each time when the data is loaded into stack, Stack pointer gets decremented.</a:t>
            </a:r>
          </a:p>
          <a:p>
            <a:r>
              <a:rPr lang="en-US" dirty="0">
                <a:cs typeface="Times New Roman" panose="02020603050405020304" pitchFamily="18" charset="0"/>
              </a:rPr>
              <a:t>Conversely it is incremented when data is retrieved from stack</a:t>
            </a: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Register and Decoder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Instruction register is an 8-bit register  which temporarily stores the current instruction of a program.</a:t>
            </a:r>
          </a:p>
          <a:p>
            <a:r>
              <a:rPr lang="en-US" dirty="0">
                <a:cs typeface="Times New Roman" pitchFamily="18" charset="0"/>
              </a:rPr>
              <a:t>Latest instruction  is sent here from memory prior to execution. </a:t>
            </a:r>
          </a:p>
          <a:p>
            <a:r>
              <a:rPr lang="en-US" dirty="0">
                <a:cs typeface="Times New Roman" pitchFamily="18" charset="0"/>
              </a:rPr>
              <a:t>Decoder then takes instruction and    decodes or interprets the instruction.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 defTabSz="1219170">
              <a:defRPr/>
            </a:pP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The Instruction Decoder </a:t>
            </a:r>
            <a:r>
              <a:rPr lang="en-US" dirty="0">
                <a:cs typeface="Times New Roman" panose="02020603050405020304" pitchFamily="18" charset="0"/>
              </a:rPr>
              <a:t>accepts an OPCODE from instruction register, decodes it and gives the decoded information to control logic.</a:t>
            </a:r>
          </a:p>
          <a:p>
            <a:pPr marL="457189" indent="-457189" defTabSz="1219170">
              <a:defRPr/>
            </a:pPr>
            <a:r>
              <a:rPr lang="en-US" dirty="0">
                <a:cs typeface="Times New Roman" panose="02020603050405020304" pitchFamily="18" charset="0"/>
              </a:rPr>
              <a:t>The control logic then provides control signal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temporary registers W and Z are intended for internal use of the processor and it cannot be used by the programmer.</a:t>
            </a:r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Timing And  Control Unit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cs typeface="Times New Roman" pitchFamily="18" charset="0"/>
              </a:rPr>
              <a:t>It synchronizes the registers  and flow of data through various registers and other units.</a:t>
            </a:r>
          </a:p>
          <a:p>
            <a:r>
              <a:rPr lang="en-US" dirty="0">
                <a:cs typeface="Times New Roman" pitchFamily="18" charset="0"/>
              </a:rPr>
              <a:t>It accepts data from instruction  decoder and issues 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control, status and DMA signals </a:t>
            </a:r>
            <a:r>
              <a:rPr lang="en-US" dirty="0">
                <a:cs typeface="Times New Roman" pitchFamily="18" charset="0"/>
              </a:rPr>
              <a:t>on data bus, address bus and control bus.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267200"/>
            <a:ext cx="7772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Timing And  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Control signals associated with Timing and control unit are: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ALE</a:t>
            </a:r>
            <a:r>
              <a:rPr lang="en-US" dirty="0"/>
              <a:t> is used for provide control signal to synchronize the components of microprocessor and timing for instruction to perform the operation.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RD</a:t>
            </a:r>
            <a:r>
              <a:rPr lang="en-US" dirty="0"/>
              <a:t> (Active low) and </a:t>
            </a:r>
            <a:r>
              <a:rPr lang="en-US" dirty="0">
                <a:solidFill>
                  <a:srgbClr val="0070C0"/>
                </a:solidFill>
              </a:rPr>
              <a:t>WR</a:t>
            </a:r>
            <a:r>
              <a:rPr lang="en-US" dirty="0"/>
              <a:t> (Active low) are used to indicate whether the operation is reading the data from memory or writing the data into memory respectively.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Timing And  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Status signals associated with Timing and control unit are:</a:t>
            </a:r>
          </a:p>
          <a:p>
            <a:pPr lvl="1"/>
            <a:r>
              <a:rPr lang="en-US" b="1" dirty="0"/>
              <a:t>S0, S1, IO/M’ </a:t>
            </a:r>
          </a:p>
          <a:p>
            <a:pPr lvl="2"/>
            <a:r>
              <a:rPr lang="en-US" dirty="0"/>
              <a:t>IO/M (Active low) is used to indicate whether the operation belongs to the memory or peripherals.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Status signals and the status of data bus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62200"/>
            <a:ext cx="75723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DMA Signals: HOLD, HLDA, READY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HOLD</a:t>
            </a:r>
            <a:r>
              <a:rPr lang="en-US" dirty="0"/>
              <a:t>: Indicates that another device/master is requesting the use of the address and data buses.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HLDA</a:t>
            </a:r>
            <a:r>
              <a:rPr lang="en-US" dirty="0"/>
              <a:t>: Hold Acknowledge: Indicates that the CPU has received the HOLD request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READY</a:t>
            </a:r>
            <a:r>
              <a:rPr lang="en-US" dirty="0"/>
              <a:t>: This signal synchronizes the fast CPU and the slow memory, peripherals.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Reset Signals: Reset in, Reset Out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RESET IN </a:t>
            </a:r>
            <a:r>
              <a:rPr lang="en-US" dirty="0"/>
              <a:t>(active low):</a:t>
            </a:r>
          </a:p>
          <a:p>
            <a:pPr lvl="2"/>
            <a:r>
              <a:rPr lang="en-US" dirty="0"/>
              <a:t>Sets the program counter to zero (0000H)</a:t>
            </a:r>
          </a:p>
          <a:p>
            <a:pPr lvl="2"/>
            <a:r>
              <a:rPr lang="en-US" dirty="0"/>
              <a:t>Force the 8085 to execute the first instruction from address 0000H.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RESET OUT </a:t>
            </a:r>
            <a:r>
              <a:rPr lang="en-US" dirty="0"/>
              <a:t>(active high):</a:t>
            </a:r>
          </a:p>
          <a:p>
            <a:pPr lvl="3"/>
            <a:r>
              <a:rPr lang="en-US" sz="2400" dirty="0"/>
              <a:t>indicates that the processor is being reset.</a:t>
            </a:r>
          </a:p>
          <a:p>
            <a:pPr lvl="3"/>
            <a:r>
              <a:rPr lang="en-US" sz="2400" dirty="0"/>
              <a:t>This signal is synchronized to the processor clock and it can be used to reset other devices connected in the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of 8085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processor contains following functional units:</a:t>
            </a:r>
          </a:p>
          <a:p>
            <a:r>
              <a:rPr lang="en-US" dirty="0"/>
              <a:t>Arithmetic and Logic Unit</a:t>
            </a:r>
          </a:p>
          <a:p>
            <a:r>
              <a:rPr lang="en-US" dirty="0"/>
              <a:t>General purpose registers</a:t>
            </a:r>
          </a:p>
          <a:p>
            <a:r>
              <a:rPr lang="en-US" dirty="0"/>
              <a:t>Special purpose registers</a:t>
            </a:r>
          </a:p>
          <a:p>
            <a:r>
              <a:rPr lang="en-US" dirty="0"/>
              <a:t>Instruction registers and decoders</a:t>
            </a:r>
          </a:p>
          <a:p>
            <a:r>
              <a:rPr lang="en-US" dirty="0"/>
              <a:t>Timing and control unit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Buffer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The contents of the stack pointer and program counter are loaded into the  address buffer and address/data buffer.</a:t>
            </a:r>
          </a:p>
          <a:p>
            <a:r>
              <a:rPr lang="en-US" dirty="0">
                <a:cs typeface="Times New Roman" panose="02020603050405020304" pitchFamily="18" charset="0"/>
              </a:rPr>
              <a:t>These buffers are then used to drive the external address bus and address/data    bus.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bus in8085 is of 8 parallel lines D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bi-directional as Microprocessor requires to send or receive  data from/to memory and peripherals.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Address 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The bus over which the microprocessor sends out the address of a memory location or I/O location is called as the address bus.</a:t>
            </a:r>
          </a:p>
          <a:p>
            <a:r>
              <a:rPr lang="en-US" dirty="0">
                <a:cs typeface="Times New Roman" panose="02020603050405020304" pitchFamily="18" charset="0"/>
              </a:rPr>
              <a:t>In 8085 address bus is 16 bit A</a:t>
            </a:r>
            <a:r>
              <a:rPr lang="en-US" sz="1050" dirty="0">
                <a:cs typeface="Times New Roman" panose="02020603050405020304" pitchFamily="18" charset="0"/>
              </a:rPr>
              <a:t>0</a:t>
            </a:r>
            <a:r>
              <a:rPr lang="en-US" dirty="0">
                <a:cs typeface="Times New Roman" panose="02020603050405020304" pitchFamily="18" charset="0"/>
              </a:rPr>
              <a:t> – A</a:t>
            </a:r>
            <a:r>
              <a:rPr lang="en-US" sz="1050" dirty="0">
                <a:cs typeface="Times New Roman" panose="02020603050405020304" pitchFamily="18" charset="0"/>
              </a:rPr>
              <a:t>15</a:t>
            </a:r>
          </a:p>
          <a:p>
            <a:r>
              <a:rPr lang="en-US" dirty="0">
                <a:cs typeface="Times New Roman" panose="02020603050405020304" pitchFamily="18" charset="0"/>
              </a:rPr>
              <a:t>8085 can transfer maximum 16 bit address, which means it can address 65,536 different memory locations.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Address 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 algn="just" defTabSz="1219170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bus is multiplexed with 8 bit data bus. So, the most significant bits (MSB) of address goes through Address bus and LSB goes       through multiplexed data bus (AD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itchFamily="18" charset="0"/>
              </a:rPr>
              <a:t>Control Bus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The control bus is used for sending control signals to the memory and I/O devices.</a:t>
            </a:r>
          </a:p>
          <a:p>
            <a:r>
              <a:rPr lang="en-US" dirty="0">
                <a:cs typeface="Times New Roman" panose="02020603050405020304" pitchFamily="18" charset="0"/>
              </a:rPr>
              <a:t>The CPU sends control signal on the control bus to enable the outputs of addressed memory devices or I/O port devices.</a:t>
            </a:r>
          </a:p>
          <a:p>
            <a:pPr marL="457189" indent="-457189" algn="just" defTabSz="1219170">
              <a:defRPr/>
            </a:pPr>
            <a:r>
              <a:rPr lang="en-US" dirty="0">
                <a:cs typeface="Times New Roman" panose="02020603050405020304" pitchFamily="18" charset="0"/>
              </a:rPr>
              <a:t>Some of the control bus signals are as follows:</a:t>
            </a:r>
          </a:p>
          <a:p>
            <a:pPr marL="857239" lvl="1" indent="-457189" algn="just" defTabSz="1219170">
              <a:defRPr/>
            </a:pPr>
            <a:r>
              <a:rPr lang="en-US" dirty="0">
                <a:cs typeface="Times New Roman" panose="02020603050405020304" pitchFamily="18" charset="0"/>
              </a:rPr>
              <a:t>Memory read</a:t>
            </a:r>
          </a:p>
          <a:p>
            <a:pPr marL="857239" lvl="1" indent="-457189" algn="just" defTabSz="1219170">
              <a:defRPr/>
            </a:pPr>
            <a:r>
              <a:rPr lang="en-US" dirty="0">
                <a:cs typeface="Times New Roman" panose="02020603050405020304" pitchFamily="18" charset="0"/>
              </a:rPr>
              <a:t>Memory write</a:t>
            </a:r>
          </a:p>
          <a:p>
            <a:pPr marL="857239" lvl="1" indent="-457189" algn="just" defTabSz="1219170">
              <a:defRPr/>
            </a:pPr>
            <a:r>
              <a:rPr lang="en-US" dirty="0">
                <a:cs typeface="Times New Roman" panose="02020603050405020304" pitchFamily="18" charset="0"/>
              </a:rPr>
              <a:t>I/O read</a:t>
            </a:r>
          </a:p>
          <a:p>
            <a:pPr marL="857239" lvl="1" indent="-457189" algn="just" defTabSz="1219170">
              <a:defRPr/>
            </a:pPr>
            <a:r>
              <a:rPr lang="en-US" dirty="0">
                <a:cs typeface="Times New Roman" panose="02020603050405020304" pitchFamily="18" charset="0"/>
              </a:rPr>
              <a:t>I/O write.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Interrupt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INTR: Interrupt request is a general-purpose interrupt.</a:t>
            </a:r>
          </a:p>
          <a:p>
            <a:r>
              <a:rPr lang="en-US" dirty="0"/>
              <a:t>INTA : This is used to acknowledge an interrupt.</a:t>
            </a:r>
          </a:p>
          <a:p>
            <a:r>
              <a:rPr lang="en-US" dirty="0"/>
              <a:t> RST 7.5, RST 6.5, RST 5.5 – restart interrupt: These are vectored interrupts and have highest priority than INTR interrupt.</a:t>
            </a:r>
          </a:p>
          <a:p>
            <a:r>
              <a:rPr lang="en-US" dirty="0"/>
              <a:t> TRAP: This is a non-</a:t>
            </a:r>
            <a:r>
              <a:rPr lang="en-US" dirty="0" err="1"/>
              <a:t>maskable</a:t>
            </a:r>
            <a:r>
              <a:rPr lang="en-US" dirty="0"/>
              <a:t> interrupt and has the highest priority.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495800"/>
            <a:ext cx="49530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Serial Input/output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input and output of serial data can be carried out using 2 instructions</a:t>
            </a:r>
            <a:br>
              <a:rPr lang="en-US" dirty="0"/>
            </a:br>
            <a:r>
              <a:rPr lang="en-US" dirty="0"/>
              <a:t>in 8085. </a:t>
            </a:r>
          </a:p>
          <a:p>
            <a:pPr lvl="1"/>
            <a:r>
              <a:rPr lang="en-US" dirty="0"/>
              <a:t> SID (Serial Input Data)</a:t>
            </a:r>
          </a:p>
          <a:p>
            <a:pPr lvl="1"/>
            <a:r>
              <a:rPr lang="en-US" dirty="0"/>
              <a:t> SOD (Serial Output Data)</a:t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3352800"/>
            <a:ext cx="32004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Pin Diagram of 8085 Microprocessor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16" y="1066800"/>
            <a:ext cx="7143767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of 8085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845064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Arithmetic &amp; Logic Unit (ALU)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en-US" dirty="0"/>
              <a:t>ALU of 8085 performs 8-bit arithmetic operations  &amp; logical operations.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en-US" dirty="0"/>
              <a:t>Addition (ADD), Subtraction (SUB), increment (INR), decrement (DCR), and comparison (CMP) are the arithmetic operations.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en-US" dirty="0"/>
              <a:t>Possible logic operations are AND, OR, EXOR, and complement (CMA)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Arithmetic &amp; Logic Unit (ALU)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en-US" dirty="0"/>
              <a:t>ALU of 8085 is called accumulator-oriented ALU.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en-US" dirty="0"/>
              <a:t>The operations are generally performed with Accumulator as one of the operands. The result is saved in accumulator register.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en-US" dirty="0"/>
              <a:t>ALU of 8085 performs:</a:t>
            </a:r>
          </a:p>
          <a:p>
            <a:pPr marL="742950" lvl="2" indent="-342900"/>
            <a:r>
              <a:rPr lang="en-US" altLang="en-US" dirty="0"/>
              <a:t>8 bit additions with/without carry</a:t>
            </a:r>
          </a:p>
          <a:p>
            <a:pPr marL="742950" lvl="2" indent="-342900"/>
            <a:r>
              <a:rPr lang="en-US" altLang="en-US" dirty="0"/>
              <a:t>16 bit addition</a:t>
            </a:r>
          </a:p>
          <a:p>
            <a:pPr marL="742950" lvl="2" indent="-342900"/>
            <a:r>
              <a:rPr lang="en-US" altLang="en-US" dirty="0"/>
              <a:t>2 digit BCD addition</a:t>
            </a:r>
          </a:p>
          <a:p>
            <a:pPr marL="742950" lvl="2" indent="-342900"/>
            <a:r>
              <a:rPr lang="en-US" altLang="en-US" dirty="0"/>
              <a:t>8 bit subtraction with/without borrow</a:t>
            </a:r>
          </a:p>
          <a:p>
            <a:pPr marL="742950" lvl="2" indent="-342900"/>
            <a:r>
              <a:rPr lang="en-US" altLang="en-US" dirty="0"/>
              <a:t>8 bit logical operations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Structure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315199" cy="436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purpose registers are used to store only the data that is being used by the program under execution and the results obtained from it.</a:t>
            </a:r>
          </a:p>
          <a:p>
            <a:r>
              <a:rPr lang="en-US" dirty="0"/>
              <a:t>These general purpose registers are </a:t>
            </a:r>
            <a:r>
              <a:rPr lang="en-US" dirty="0">
                <a:solidFill>
                  <a:srgbClr val="FF0000"/>
                </a:solidFill>
              </a:rPr>
              <a:t>user accessible through programs</a:t>
            </a:r>
            <a:r>
              <a:rPr lang="en-US" dirty="0"/>
              <a:t> </a:t>
            </a:r>
            <a:endParaRPr lang="en-IN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B,C,D,E,H,L</a:t>
            </a:r>
            <a:r>
              <a:rPr lang="en-US" dirty="0"/>
              <a:t> – General purpose registers each of 8 bit. These registers can also be used for 16-bit operations in pairs.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cs typeface="Times New Roman" pitchFamily="18" charset="0"/>
              </a:rPr>
              <a:t>They can work in pairs such as B-C, D-E and H-L to store 16-bit      data.</a:t>
            </a:r>
          </a:p>
          <a:p>
            <a:pPr algn="just"/>
            <a:r>
              <a:rPr lang="en-US" sz="2800" dirty="0">
                <a:cs typeface="Times New Roman" pitchFamily="18" charset="0"/>
              </a:rPr>
              <a:t>The H-L pair works as a memory pointer.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3886200"/>
            <a:ext cx="3810000" cy="246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6C586D6993448A62854AE246F3130" ma:contentTypeVersion="4" ma:contentTypeDescription="Create a new document." ma:contentTypeScope="" ma:versionID="f742289d9205ce73366b690ce9f20182">
  <xsd:schema xmlns:xsd="http://www.w3.org/2001/XMLSchema" xmlns:xs="http://www.w3.org/2001/XMLSchema" xmlns:p="http://schemas.microsoft.com/office/2006/metadata/properties" xmlns:ns2="886e75a9-f062-4986-91a6-a869996f9066" targetNamespace="http://schemas.microsoft.com/office/2006/metadata/properties" ma:root="true" ma:fieldsID="c756a0c7bff813bd5e4973ba56e667bb" ns2:_="">
    <xsd:import namespace="886e75a9-f062-4986-91a6-a869996f90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e75a9-f062-4986-91a6-a869996f9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FC893B-3117-4CF5-8512-CD8F507BEB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2C4A2-9D8F-4D60-9BB5-E772A9F925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6e75a9-f062-4986-91a6-a869996f90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87E9B2-D5A7-432A-8799-495FE7C226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1446</Words>
  <Application>Microsoft Office PowerPoint</Application>
  <PresentationFormat>On-screen Show (4:3)</PresentationFormat>
  <Paragraphs>151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8085  Microprocessor</vt:lpstr>
      <vt:lpstr>Introduction to 8085  Microprocessor</vt:lpstr>
      <vt:lpstr>Architecture of 8085</vt:lpstr>
      <vt:lpstr>Architecture of 8085</vt:lpstr>
      <vt:lpstr> Arithmetic &amp; Logic Unit (ALU)</vt:lpstr>
      <vt:lpstr>Arithmetic &amp; Logic Unit (ALU)</vt:lpstr>
      <vt:lpstr>Register Structure</vt:lpstr>
      <vt:lpstr>General Purpose Registers</vt:lpstr>
      <vt:lpstr>General Purpose Registers</vt:lpstr>
      <vt:lpstr>Special Purpose Registers</vt:lpstr>
      <vt:lpstr>Accumulator</vt:lpstr>
      <vt:lpstr>Status or Flag Register</vt:lpstr>
      <vt:lpstr>Status or Flag Register</vt:lpstr>
      <vt:lpstr>PowerPoint Presentation</vt:lpstr>
      <vt:lpstr>PowerPoint Presentation</vt:lpstr>
      <vt:lpstr>PowerPoint Presentation</vt:lpstr>
      <vt:lpstr>PowerPoint Presentation</vt:lpstr>
      <vt:lpstr>Program Counter (PC)</vt:lpstr>
      <vt:lpstr>Stack Pointer (SP)</vt:lpstr>
      <vt:lpstr>Stack Pointer (SP)</vt:lpstr>
      <vt:lpstr>Instruction Register and Decoder</vt:lpstr>
      <vt:lpstr>PowerPoint Presentation</vt:lpstr>
      <vt:lpstr>Temporary Registers</vt:lpstr>
      <vt:lpstr>Timing And  Control Unit</vt:lpstr>
      <vt:lpstr>Timing And  Control Unit</vt:lpstr>
      <vt:lpstr>Timing And  Control Unit</vt:lpstr>
      <vt:lpstr>PowerPoint Presentation</vt:lpstr>
      <vt:lpstr>PowerPoint Presentation</vt:lpstr>
      <vt:lpstr>PowerPoint Presentation</vt:lpstr>
      <vt:lpstr>Address Buffer</vt:lpstr>
      <vt:lpstr>Data Bus</vt:lpstr>
      <vt:lpstr>Address Bus</vt:lpstr>
      <vt:lpstr>Address Bus</vt:lpstr>
      <vt:lpstr>Control Bus</vt:lpstr>
      <vt:lpstr>Interrupt control</vt:lpstr>
      <vt:lpstr>Serial Input/output control</vt:lpstr>
      <vt:lpstr>Pin Diagram of 8085 Microprocessor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8085  Microprocessor</dc:title>
  <dc:creator>HP</dc:creator>
  <cp:lastModifiedBy>HP</cp:lastModifiedBy>
  <cp:revision>50</cp:revision>
  <dcterms:created xsi:type="dcterms:W3CDTF">2006-08-16T00:00:00Z</dcterms:created>
  <dcterms:modified xsi:type="dcterms:W3CDTF">2021-08-29T16:30:49Z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0x0101008B96C586D6993448A62854AE246F3130</vt:lpwstr>
  </property>
</Properties>
</file>