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57" r:id="rId7"/>
    <p:sldId id="258" r:id="rId8"/>
    <p:sldId id="260" r:id="rId9"/>
    <p:sldId id="261" r:id="rId10"/>
    <p:sldId id="279" r:id="rId11"/>
    <p:sldId id="263" r:id="rId12"/>
    <p:sldId id="264" r:id="rId13"/>
    <p:sldId id="265" r:id="rId14"/>
    <p:sldId id="280" r:id="rId15"/>
    <p:sldId id="267" r:id="rId16"/>
    <p:sldId id="268" r:id="rId17"/>
    <p:sldId id="281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C59CC-0E1B-45DE-9946-CAC0B6B58E24}" v="4" dt="2021-09-05T09:55:21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RAPHAEL RODRIGUES" userId="S::119cs0787@nitrkl.ac.in::3c665012-26c6-4cc4-8502-2749e3df072a" providerId="AD" clId="Web-{796C59CC-0E1B-45DE-9946-CAC0B6B58E24}"/>
    <pc:docChg chg="modSld">
      <pc:chgData name="LEO RAPHAEL RODRIGUES" userId="S::119cs0787@nitrkl.ac.in::3c665012-26c6-4cc4-8502-2749e3df072a" providerId="AD" clId="Web-{796C59CC-0E1B-45DE-9946-CAC0B6B58E24}" dt="2021-09-05T09:55:21.734" v="3" actId="1076"/>
      <pc:docMkLst>
        <pc:docMk/>
      </pc:docMkLst>
      <pc:sldChg chg="addSp modSp">
        <pc:chgData name="LEO RAPHAEL RODRIGUES" userId="S::119cs0787@nitrkl.ac.in::3c665012-26c6-4cc4-8502-2749e3df072a" providerId="AD" clId="Web-{796C59CC-0E1B-45DE-9946-CAC0B6B58E24}" dt="2021-09-05T09:55:21.734" v="3" actId="1076"/>
        <pc:sldMkLst>
          <pc:docMk/>
          <pc:sldMk cId="0" sldId="265"/>
        </pc:sldMkLst>
        <pc:spChg chg="add mod">
          <ac:chgData name="LEO RAPHAEL RODRIGUES" userId="S::119cs0787@nitrkl.ac.in::3c665012-26c6-4cc4-8502-2749e3df072a" providerId="AD" clId="Web-{796C59CC-0E1B-45DE-9946-CAC0B6B58E24}" dt="2021-09-05T09:55:21.734" v="3" actId="1076"/>
          <ac:spMkLst>
            <pc:docMk/>
            <pc:sldMk cId="0" sldId="265"/>
            <ac:spMk id="3" creationId="{B9A648D4-4784-4AF9-9492-2DB5230310EB}"/>
          </ac:spMkLst>
        </pc:spChg>
        <pc:picChg chg="mod">
          <ac:chgData name="LEO RAPHAEL RODRIGUES" userId="S::119cs0787@nitrkl.ac.in::3c665012-26c6-4cc4-8502-2749e3df072a" providerId="AD" clId="Web-{796C59CC-0E1B-45DE-9946-CAC0B6B58E24}" dt="2021-09-05T09:55:19.672" v="2" actId="1076"/>
          <ac:picMkLst>
            <pc:docMk/>
            <pc:sldMk cId="0" sldId="265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Addressing Modes of 8085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Addressing Mode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9005"/>
            <a:ext cx="7772400" cy="439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48D4-4784-4AF9-9492-2DB5230310EB}"/>
              </a:ext>
            </a:extLst>
          </p:cNvPr>
          <p:cNvSpPr txBox="1"/>
          <p:nvPr/>
        </p:nvSpPr>
        <p:spPr>
          <a:xfrm>
            <a:off x="3200400" y="32726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Addressing Mode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92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Register Indirect Addressing</a:t>
            </a:r>
            <a:br>
              <a:rPr lang="en-IN" dirty="0"/>
            </a:br>
            <a:r>
              <a:rPr lang="en-IN" dirty="0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address of a memory location is stored in a register and that register is specified in the instruction.</a:t>
            </a:r>
          </a:p>
          <a:p>
            <a:r>
              <a:rPr lang="en-IN" dirty="0"/>
              <a:t>In this mode, the address of operand is specified by a register pair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Register Indirect Addressing</a:t>
            </a:r>
            <a:br>
              <a:rPr lang="en-IN" dirty="0"/>
            </a:br>
            <a:r>
              <a:rPr lang="en-IN" dirty="0"/>
              <a:t>Mode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0771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Register Indirect Addressing</a:t>
            </a:r>
            <a:br>
              <a:rPr lang="en-IN" dirty="0"/>
            </a:br>
            <a:r>
              <a:rPr lang="en-IN" dirty="0"/>
              <a:t>Mode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50" y="2286000"/>
            <a:ext cx="81915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Register Indirect Addressing</a:t>
            </a:r>
            <a:br>
              <a:rPr lang="en-IN" dirty="0"/>
            </a:br>
            <a:r>
              <a:rPr lang="en-IN" dirty="0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Other examples are </a:t>
            </a:r>
          </a:p>
          <a:p>
            <a:pPr lvl="1"/>
            <a:r>
              <a:rPr lang="en-IN" dirty="0"/>
              <a:t>ADD M</a:t>
            </a:r>
          </a:p>
          <a:p>
            <a:pPr lvl="1"/>
            <a:r>
              <a:rPr lang="en-IN" dirty="0"/>
              <a:t>ADC M</a:t>
            </a:r>
          </a:p>
          <a:p>
            <a:pPr lvl="1"/>
            <a:r>
              <a:rPr lang="en-IN" dirty="0"/>
              <a:t>INR M</a:t>
            </a:r>
          </a:p>
          <a:p>
            <a:pPr lvl="1"/>
            <a:r>
              <a:rPr lang="en-IN" dirty="0"/>
              <a:t>LDAX </a:t>
            </a:r>
            <a:r>
              <a:rPr lang="en-IN" dirty="0" err="1"/>
              <a:t>Rp</a:t>
            </a:r>
            <a:endParaRPr lang="en-IN" dirty="0"/>
          </a:p>
          <a:p>
            <a:pPr lvl="1"/>
            <a:r>
              <a:rPr lang="en-IN" dirty="0"/>
              <a:t>STAX </a:t>
            </a:r>
            <a:r>
              <a:rPr lang="en-IN" dirty="0" err="1"/>
              <a:t>Rp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Immediate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mode, the operand is specified</a:t>
            </a:r>
            <a:br>
              <a:rPr lang="en-IN" dirty="0"/>
            </a:br>
            <a:r>
              <a:rPr lang="en-IN" dirty="0"/>
              <a:t>within the instruction itself. 8 or 16 bit data can be specified as a part of instruction.</a:t>
            </a:r>
          </a:p>
          <a:p>
            <a:r>
              <a:rPr lang="en-US" dirty="0"/>
              <a:t>No memory reference to fetch data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Immediate Addressing Mode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5410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124200"/>
            <a:ext cx="7543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Implicit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address of source of data as well as address of destination of result is fixed, then there is no need to give any operand along with the instruction.</a:t>
            </a:r>
          </a:p>
          <a:p>
            <a:r>
              <a:rPr lang="en-IN" dirty="0"/>
              <a:t>Here, </a:t>
            </a:r>
            <a:r>
              <a:rPr lang="en-IN" dirty="0" err="1"/>
              <a:t>opcode</a:t>
            </a:r>
            <a:r>
              <a:rPr lang="en-IN" dirty="0"/>
              <a:t> specifies the address of operands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 Addressing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705600" cy="27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fontScale="55000" lnSpcReduction="20000"/>
          </a:bodyPr>
          <a:lstStyle/>
          <a:p>
            <a:pPr marL="274320" indent="-274320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/>
              <a:t>Instruction set is the collection of all groups of instructions. (8085 has </a:t>
            </a:r>
            <a:r>
              <a:rPr lang="en-US" b="1" dirty="0">
                <a:solidFill>
                  <a:srgbClr val="FF0000"/>
                </a:solidFill>
              </a:rPr>
              <a:t>246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instructions).</a:t>
            </a:r>
          </a:p>
          <a:p>
            <a:pPr marL="274320" indent="-274320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/>
              <a:t>Each instruction is represented by an 8-bit binary value.</a:t>
            </a:r>
          </a:p>
          <a:p>
            <a:pPr marL="274320" indent="-274320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/>
              <a:t>These 8-bits of binary value is called </a:t>
            </a:r>
            <a:r>
              <a:rPr lang="en-US" b="1" i="1" dirty="0">
                <a:solidFill>
                  <a:srgbClr val="FF0000"/>
                </a:solidFill>
              </a:rPr>
              <a:t>Op-Code</a:t>
            </a:r>
            <a:r>
              <a:rPr lang="en-US" dirty="0"/>
              <a:t> or </a:t>
            </a:r>
            <a:r>
              <a:rPr lang="en-US" b="1" i="1" dirty="0">
                <a:solidFill>
                  <a:srgbClr val="FF0000"/>
                </a:solidFill>
              </a:rPr>
              <a:t>Instruction Byte</a:t>
            </a:r>
            <a:r>
              <a:rPr lang="en-US" dirty="0"/>
              <a:t>.</a:t>
            </a:r>
          </a:p>
          <a:p>
            <a:pPr marL="274320" indent="-274320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/>
              <a:t>The source and destinations of data is known </a:t>
            </a:r>
            <a:r>
              <a:rPr lang="en-US"/>
              <a:t>as operand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495800"/>
            <a:ext cx="373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Instruction classification based on length</a:t>
            </a:r>
            <a:endParaRPr lang="en-IN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length of machine language code, 8085  instructions are classified into</a:t>
            </a:r>
          </a:p>
          <a:p>
            <a:pPr lvl="1"/>
            <a:r>
              <a:rPr lang="en-US" dirty="0"/>
              <a:t>One byte instructions</a:t>
            </a:r>
          </a:p>
          <a:p>
            <a:pPr lvl="1"/>
            <a:r>
              <a:rPr lang="en-US" dirty="0"/>
              <a:t>Two byte instructions</a:t>
            </a:r>
          </a:p>
          <a:p>
            <a:pPr lvl="1"/>
            <a:r>
              <a:rPr lang="en-US" dirty="0"/>
              <a:t>Three byte instructions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000" dirty="0"/>
              <a:t>One byte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only one byte in machine language</a:t>
            </a:r>
          </a:p>
          <a:p>
            <a:r>
              <a:rPr lang="en-US" dirty="0"/>
              <a:t>Examples are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048000"/>
          <a:ext cx="4953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Operand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Machine code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A,B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78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MOV A, B (coded as 01111000 = 78H)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/>
              <a:t>Two byte instructions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two bytes in machine code, the first byte is the </a:t>
            </a:r>
            <a:r>
              <a:rPr lang="en-US" dirty="0" err="1"/>
              <a:t>opcode</a:t>
            </a:r>
            <a:r>
              <a:rPr lang="en-US" dirty="0"/>
              <a:t>. The second byte is the 8 bit operand.</a:t>
            </a:r>
          </a:p>
          <a:p>
            <a:r>
              <a:rPr lang="en-US" dirty="0"/>
              <a:t>Examples are: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8100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Operand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Machine code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Byte description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MVI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A, 7FH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3E</a:t>
                      </a:r>
                    </a:p>
                    <a:p>
                      <a:r>
                        <a:rPr lang="en-US" sz="2000" b="1" dirty="0"/>
                        <a:t>7F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First</a:t>
                      </a:r>
                      <a:r>
                        <a:rPr lang="en-US" b="1" baseline="0" dirty="0"/>
                        <a:t> byte</a:t>
                      </a:r>
                    </a:p>
                    <a:p>
                      <a:r>
                        <a:rPr lang="en-US" b="1" baseline="0" dirty="0"/>
                        <a:t>Second byte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ADI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0FH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C6</a:t>
                      </a:r>
                    </a:p>
                    <a:p>
                      <a:r>
                        <a:rPr lang="en-US" sz="2000" b="1" dirty="0"/>
                        <a:t>0F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First</a:t>
                      </a:r>
                      <a:r>
                        <a:rPr lang="en-US" b="1" baseline="0" dirty="0"/>
                        <a:t> byte</a:t>
                      </a:r>
                      <a:endParaRPr lang="en-IN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Second byte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IN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40H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DB</a:t>
                      </a:r>
                    </a:p>
                    <a:p>
                      <a:r>
                        <a:rPr lang="en-US" sz="2000" b="1" dirty="0"/>
                        <a:t>40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First</a:t>
                      </a:r>
                      <a:r>
                        <a:rPr lang="en-US" b="1" baseline="0" dirty="0"/>
                        <a:t> byte</a:t>
                      </a:r>
                      <a:endParaRPr lang="en-IN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Second byte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800" dirty="0">
                <a:latin typeface="+mn-lt"/>
              </a:rPr>
              <a:t>Three byte instructions</a:t>
            </a: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three bytes in machine code</a:t>
            </a:r>
          </a:p>
          <a:p>
            <a:r>
              <a:rPr lang="en-US" dirty="0"/>
              <a:t>The first byte is the </a:t>
            </a:r>
            <a:r>
              <a:rPr lang="en-US" dirty="0" err="1"/>
              <a:t>opcode</a:t>
            </a:r>
            <a:r>
              <a:rPr lang="en-US" dirty="0"/>
              <a:t>. The next two bytes refer to the 16 bit operand.</a:t>
            </a:r>
          </a:p>
          <a:p>
            <a:r>
              <a:rPr lang="en-US" dirty="0"/>
              <a:t>Examples are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886200"/>
          <a:ext cx="60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Operand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Machine code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Byte description</a:t>
                      </a:r>
                      <a:endParaRPr lang="en-IN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JMP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9050H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C3</a:t>
                      </a:r>
                    </a:p>
                    <a:p>
                      <a:r>
                        <a:rPr lang="en-US" sz="2000" b="1" dirty="0"/>
                        <a:t>50</a:t>
                      </a:r>
                    </a:p>
                    <a:p>
                      <a:r>
                        <a:rPr lang="en-US" sz="2000" b="1" dirty="0"/>
                        <a:t>90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First</a:t>
                      </a:r>
                      <a:r>
                        <a:rPr lang="en-US" b="1" baseline="0" dirty="0"/>
                        <a:t> byte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Second byte</a:t>
                      </a:r>
                      <a:endParaRPr lang="en-IN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Third</a:t>
                      </a:r>
                      <a:r>
                        <a:rPr lang="en-US" b="1" baseline="0" dirty="0"/>
                        <a:t> byte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LDA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8850H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3A</a:t>
                      </a:r>
                    </a:p>
                    <a:p>
                      <a:r>
                        <a:rPr lang="en-US" sz="2000" b="1" dirty="0"/>
                        <a:t>50</a:t>
                      </a:r>
                    </a:p>
                    <a:p>
                      <a:r>
                        <a:rPr lang="en-US" sz="2000" b="1" dirty="0"/>
                        <a:t>88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First</a:t>
                      </a:r>
                      <a:r>
                        <a:rPr lang="en-US" b="1" baseline="0" dirty="0"/>
                        <a:t> byte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Second byte</a:t>
                      </a:r>
                      <a:endParaRPr lang="en-IN" b="1" dirty="0"/>
                    </a:p>
                    <a:p>
                      <a:r>
                        <a:rPr lang="en-US" b="1" dirty="0"/>
                        <a:t>Third</a:t>
                      </a:r>
                      <a:r>
                        <a:rPr lang="en-US" b="1" baseline="0" dirty="0"/>
                        <a:t> byte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To perform any operation, we have to</a:t>
            </a:r>
            <a:br>
              <a:rPr lang="en-IN" dirty="0"/>
            </a:br>
            <a:r>
              <a:rPr lang="en-IN" dirty="0"/>
              <a:t>give the corresponding instructions to</a:t>
            </a:r>
            <a:br>
              <a:rPr lang="en-IN" dirty="0"/>
            </a:br>
            <a:r>
              <a:rPr lang="en-IN" dirty="0"/>
              <a:t>the microprocessor.</a:t>
            </a:r>
          </a:p>
          <a:p>
            <a:r>
              <a:rPr lang="en-IN" dirty="0"/>
              <a:t>In each instruction, programmer has to</a:t>
            </a:r>
            <a:br>
              <a:rPr lang="en-IN" dirty="0"/>
            </a:br>
            <a:r>
              <a:rPr lang="en-IN" dirty="0"/>
              <a:t>specify 3 things:</a:t>
            </a:r>
          </a:p>
          <a:p>
            <a:pPr lvl="1"/>
            <a:r>
              <a:rPr lang="en-IN" dirty="0"/>
              <a:t>Operation to be performed.</a:t>
            </a:r>
          </a:p>
          <a:p>
            <a:pPr lvl="1"/>
            <a:r>
              <a:rPr lang="en-IN" dirty="0"/>
              <a:t>Address of source of data.</a:t>
            </a:r>
          </a:p>
          <a:p>
            <a:pPr lvl="1"/>
            <a:r>
              <a:rPr lang="en-IN" dirty="0"/>
              <a:t>Address of destination of result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 of 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method by which the address of source of data or the address of destination of result is given in the instruction is called </a:t>
            </a:r>
            <a:r>
              <a:rPr lang="en-IN" b="1" dirty="0">
                <a:solidFill>
                  <a:srgbClr val="FF0000"/>
                </a:solidFill>
              </a:rPr>
              <a:t>Addressing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Modes.</a:t>
            </a:r>
          </a:p>
          <a:p>
            <a:r>
              <a:rPr lang="en-IN" dirty="0"/>
              <a:t>The term addressing mode refers to the way in which the operand of the instruction is specified.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Types of Addressing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Intel 8085 uses the following addressing modes:</a:t>
            </a:r>
          </a:p>
          <a:p>
            <a:pPr lvl="1"/>
            <a:r>
              <a:rPr lang="en-IN" dirty="0"/>
              <a:t>Direct Addressing Mode</a:t>
            </a:r>
          </a:p>
          <a:p>
            <a:pPr lvl="1"/>
            <a:r>
              <a:rPr lang="en-IN" dirty="0"/>
              <a:t>Register Addressing Mode</a:t>
            </a:r>
          </a:p>
          <a:p>
            <a:pPr lvl="1"/>
            <a:r>
              <a:rPr lang="en-IN" dirty="0"/>
              <a:t>Register Indirect Addressing Mode</a:t>
            </a:r>
          </a:p>
          <a:p>
            <a:pPr lvl="1"/>
            <a:r>
              <a:rPr lang="en-IN" dirty="0"/>
              <a:t>Immediate Addressing Mode</a:t>
            </a:r>
          </a:p>
          <a:p>
            <a:pPr lvl="1"/>
            <a:r>
              <a:rPr lang="en-IN" dirty="0"/>
              <a:t>Implicit Addressing Mode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Direct Addressing Mode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599"/>
            <a:ext cx="7772400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 this mode, the address of the operand is given in the instruction itself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Addressing Mode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543800" cy="223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addressing is also used for data transfer between the processor and I/O devices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00H </a:t>
            </a:r>
            <a:r>
              <a:rPr lang="en-US" dirty="0"/>
              <a:t>is used to receive from port whose address is given in the instruction.</a:t>
            </a:r>
          </a:p>
          <a:p>
            <a:pPr lvl="1"/>
            <a:r>
              <a:rPr lang="en-US" dirty="0"/>
              <a:t>Similarly, </a:t>
            </a:r>
            <a:r>
              <a:rPr lang="en-US" dirty="0">
                <a:solidFill>
                  <a:srgbClr val="FF0000"/>
                </a:solidFill>
              </a:rPr>
              <a:t>OUT 01 H </a:t>
            </a:r>
            <a:r>
              <a:rPr lang="en-US" dirty="0"/>
              <a:t>is used to send data from Accumulator to output port whose address is given in the instruction.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Register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this mode, the operand is in general</a:t>
            </a:r>
            <a:br>
              <a:rPr lang="en-IN" dirty="0"/>
            </a:br>
            <a:r>
              <a:rPr lang="en-IN" dirty="0"/>
              <a:t>purpose register named in the instruction.</a:t>
            </a:r>
          </a:p>
          <a:p>
            <a:r>
              <a:rPr lang="en-US" dirty="0"/>
              <a:t>Transfers a copy of data from the source register to the destination register.</a:t>
            </a:r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MOV A, B </a:t>
            </a:r>
            <a:r>
              <a:rPr lang="en-IN" dirty="0"/>
              <a:t>instruction</a:t>
            </a:r>
            <a:r>
              <a:rPr lang="en-IN" b="1" dirty="0"/>
              <a:t> </a:t>
            </a:r>
            <a:r>
              <a:rPr lang="en-IN" dirty="0"/>
              <a:t>Moves the contents of register B to A.</a:t>
            </a:r>
          </a:p>
          <a:p>
            <a:r>
              <a:rPr lang="en-IN" dirty="0"/>
              <a:t>Very fast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F05ADD-3CA1-4629-A9A0-8F154E294C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F3D6AB-3255-4E2D-8260-8694674317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0314BD-AC5B-4E22-BB65-98418C77E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e75a9-f062-4986-91a6-a869996f90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525</Words>
  <Application>Microsoft Office PowerPoint</Application>
  <PresentationFormat>On-screen Show (4:3)</PresentationFormat>
  <Paragraphs>146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Addressing Modes of 8085</vt:lpstr>
      <vt:lpstr>Introduction</vt:lpstr>
      <vt:lpstr>Introduction</vt:lpstr>
      <vt:lpstr>Addressing Modes of 8085</vt:lpstr>
      <vt:lpstr>Types of Addressing Modes</vt:lpstr>
      <vt:lpstr>Direct Addressing Mode</vt:lpstr>
      <vt:lpstr>Direct Addressing Mode</vt:lpstr>
      <vt:lpstr>Direct Addressing Mode</vt:lpstr>
      <vt:lpstr>Register Addressing Mode</vt:lpstr>
      <vt:lpstr>Register Addressing Mode</vt:lpstr>
      <vt:lpstr>Register Addressing Mode</vt:lpstr>
      <vt:lpstr>Register Indirect Addressing Mode</vt:lpstr>
      <vt:lpstr>Register Indirect Addressing Mode</vt:lpstr>
      <vt:lpstr>Register Indirect Addressing Mode</vt:lpstr>
      <vt:lpstr>Register Indirect Addressing Mode</vt:lpstr>
      <vt:lpstr>Immediate Addressing Mode</vt:lpstr>
      <vt:lpstr>Immediate Addressing Mode</vt:lpstr>
      <vt:lpstr>Implicit Addressing Mode</vt:lpstr>
      <vt:lpstr>Implicit Addressing Mode</vt:lpstr>
      <vt:lpstr>PowerPoint Presentation</vt:lpstr>
      <vt:lpstr>Instruction classification</vt:lpstr>
      <vt:lpstr>One byte instructions</vt:lpstr>
      <vt:lpstr>Two byte instructions</vt:lpstr>
      <vt:lpstr>Three byte instructions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 of 8085</dc:title>
  <dc:creator>HP</dc:creator>
  <cp:lastModifiedBy>HP</cp:lastModifiedBy>
  <cp:revision>33</cp:revision>
  <dcterms:created xsi:type="dcterms:W3CDTF">2006-08-16T00:00:00Z</dcterms:created>
  <dcterms:modified xsi:type="dcterms:W3CDTF">2021-09-05T09:55:25Z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