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59" r:id="rId9"/>
    <p:sldId id="260" r:id="rId10"/>
    <p:sldId id="262" r:id="rId11"/>
    <p:sldId id="264" r:id="rId12"/>
    <p:sldId id="265" r:id="rId13"/>
    <p:sldId id="266" r:id="rId14"/>
    <p:sldId id="267" r:id="rId15"/>
    <p:sldId id="263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GESWAR KISAN" userId="1e484885-2f9c-4a61-a0d1-528e605a6bd0" providerId="ADAL" clId="{ED605AE0-3CAF-4F47-90E2-1B6A2FEEC445}"/>
    <pc:docChg chg="custSel modSld">
      <pc:chgData name="JOGESWAR KISAN" userId="1e484885-2f9c-4a61-a0d1-528e605a6bd0" providerId="ADAL" clId="{ED605AE0-3CAF-4F47-90E2-1B6A2FEEC445}" dt="2021-09-14T14:20:24.335" v="0" actId="313"/>
      <pc:docMkLst>
        <pc:docMk/>
      </pc:docMkLst>
      <pc:sldChg chg="modSp">
        <pc:chgData name="JOGESWAR KISAN" userId="1e484885-2f9c-4a61-a0d1-528e605a6bd0" providerId="ADAL" clId="{ED605AE0-3CAF-4F47-90E2-1B6A2FEEC445}" dt="2021-09-14T14:20:24.335" v="0" actId="313"/>
        <pc:sldMkLst>
          <pc:docMk/>
          <pc:sldMk cId="0" sldId="272"/>
        </pc:sldMkLst>
        <pc:spChg chg="mod">
          <ac:chgData name="JOGESWAR KISAN" userId="1e484885-2f9c-4a61-a0d1-528e605a6bd0" providerId="ADAL" clId="{ED605AE0-3CAF-4F47-90E2-1B6A2FEEC445}" dt="2021-09-14T14:20:24.335" v="0" actId="313"/>
          <ac:spMkLst>
            <pc:docMk/>
            <pc:sldMk cId="0" sldId="272"/>
            <ac:spMk id="3" creationId="{00000000-0000-0000-0000-000000000000}"/>
          </ac:spMkLst>
        </pc:spChg>
      </pc:sldChg>
    </pc:docChg>
  </pc:docChgLst>
  <pc:docChgLst>
    <pc:chgData name="PRATYUSH SWAIN" userId="S::119cs0174@nitrkl.ac.in::84385166-7ccd-428f-b47b-bb0f0577dd90" providerId="AD" clId="Web-{C75D2B8F-433F-4E2A-8B56-A664D0E86F96}"/>
    <pc:docChg chg="modSld">
      <pc:chgData name="PRATYUSH SWAIN" userId="S::119cs0174@nitrkl.ac.in::84385166-7ccd-428f-b47b-bb0f0577dd90" providerId="AD" clId="Web-{C75D2B8F-433F-4E2A-8B56-A664D0E86F96}" dt="2021-08-30T07:54:45.071" v="6" actId="14100"/>
      <pc:docMkLst>
        <pc:docMk/>
      </pc:docMkLst>
      <pc:sldChg chg="modSp">
        <pc:chgData name="PRATYUSH SWAIN" userId="S::119cs0174@nitrkl.ac.in::84385166-7ccd-428f-b47b-bb0f0577dd90" providerId="AD" clId="Web-{C75D2B8F-433F-4E2A-8B56-A664D0E86F96}" dt="2021-08-30T07:25:13.445" v="5" actId="14100"/>
        <pc:sldMkLst>
          <pc:docMk/>
          <pc:sldMk cId="0" sldId="264"/>
        </pc:sldMkLst>
        <pc:spChg chg="mod">
          <ac:chgData name="PRATYUSH SWAIN" userId="S::119cs0174@nitrkl.ac.in::84385166-7ccd-428f-b47b-bb0f0577dd90" providerId="AD" clId="Web-{C75D2B8F-433F-4E2A-8B56-A664D0E86F96}" dt="2021-08-30T07:25:13.445" v="5" actId="14100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PRATYUSH SWAIN" userId="S::119cs0174@nitrkl.ac.in::84385166-7ccd-428f-b47b-bb0f0577dd90" providerId="AD" clId="Web-{C75D2B8F-433F-4E2A-8B56-A664D0E86F96}" dt="2021-08-30T07:24:51.350" v="4" actId="14100"/>
        <pc:sldMkLst>
          <pc:docMk/>
          <pc:sldMk cId="0" sldId="265"/>
        </pc:sldMkLst>
        <pc:spChg chg="mod">
          <ac:chgData name="PRATYUSH SWAIN" userId="S::119cs0174@nitrkl.ac.in::84385166-7ccd-428f-b47b-bb0f0577dd90" providerId="AD" clId="Web-{C75D2B8F-433F-4E2A-8B56-A664D0E86F96}" dt="2021-08-30T07:24:51.350" v="4" actId="14100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PRATYUSH SWAIN" userId="S::119cs0174@nitrkl.ac.in::84385166-7ccd-428f-b47b-bb0f0577dd90" providerId="AD" clId="Web-{C75D2B8F-433F-4E2A-8B56-A664D0E86F96}" dt="2021-08-30T07:54:45.071" v="6" actId="14100"/>
        <pc:sldMkLst>
          <pc:docMk/>
          <pc:sldMk cId="0" sldId="269"/>
        </pc:sldMkLst>
        <pc:spChg chg="mod">
          <ac:chgData name="PRATYUSH SWAIN" userId="S::119cs0174@nitrkl.ac.in::84385166-7ccd-428f-b47b-bb0f0577dd90" providerId="AD" clId="Web-{C75D2B8F-433F-4E2A-8B56-A664D0E86F96}" dt="2021-08-30T07:54:45.071" v="6" actId="14100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PRATYUSH SWAIN" userId="S::119cs0174@nitrkl.ac.in::84385166-7ccd-428f-b47b-bb0f0577dd90" providerId="AD" clId="Web-{C75D2B8F-433F-4E2A-8B56-A664D0E86F96}" dt="2021-08-30T07:23:31.692" v="3" actId="14100"/>
        <pc:sldMkLst>
          <pc:docMk/>
          <pc:sldMk cId="0" sldId="271"/>
        </pc:sldMkLst>
        <pc:picChg chg="mod">
          <ac:chgData name="PRATYUSH SWAIN" userId="S::119cs0174@nitrkl.ac.in::84385166-7ccd-428f-b47b-bb0f0577dd90" providerId="AD" clId="Web-{C75D2B8F-433F-4E2A-8B56-A664D0E86F96}" dt="2021-08-30T07:23:31.692" v="3" actId="14100"/>
          <ac:picMkLst>
            <pc:docMk/>
            <pc:sldMk cId="0" sldId="271"/>
            <ac:picMk id="4" creationId="{00000000-0000-0000-0000-000000000000}"/>
          </ac:picMkLst>
        </pc:picChg>
      </pc:sldChg>
      <pc:sldChg chg="modSp">
        <pc:chgData name="PRATYUSH SWAIN" userId="S::119cs0174@nitrkl.ac.in::84385166-7ccd-428f-b47b-bb0f0577dd90" providerId="AD" clId="Web-{C75D2B8F-433F-4E2A-8B56-A664D0E86F96}" dt="2021-08-30T07:23:06.707" v="1" actId="1076"/>
        <pc:sldMkLst>
          <pc:docMk/>
          <pc:sldMk cId="0" sldId="273"/>
        </pc:sldMkLst>
        <pc:picChg chg="mod">
          <ac:chgData name="PRATYUSH SWAIN" userId="S::119cs0174@nitrkl.ac.in::84385166-7ccd-428f-b47b-bb0f0577dd90" providerId="AD" clId="Web-{C75D2B8F-433F-4E2A-8B56-A664D0E86F96}" dt="2021-08-30T07:23:06.707" v="1" actId="1076"/>
          <ac:picMkLst>
            <pc:docMk/>
            <pc:sldMk cId="0" sldId="273"/>
            <ac:picMk id="4" creationId="{00000000-0000-0000-0000-000000000000}"/>
          </ac:picMkLst>
        </pc:picChg>
      </pc:sldChg>
    </pc:docChg>
  </pc:docChgLst>
  <pc:docChgLst>
    <pc:chgData name="LEO RAPHAEL RODRIGUES" userId="S::119cs0787@nitrkl.ac.in::3c665012-26c6-4cc4-8502-2749e3df072a" providerId="AD" clId="Web-{677394FD-5C55-4CDB-B2DD-F9E968C4D929}"/>
    <pc:docChg chg="sldOrd">
      <pc:chgData name="LEO RAPHAEL RODRIGUES" userId="S::119cs0787@nitrkl.ac.in::3c665012-26c6-4cc4-8502-2749e3df072a" providerId="AD" clId="Web-{677394FD-5C55-4CDB-B2DD-F9E968C4D929}" dt="2021-08-28T07:31:48.015" v="2"/>
      <pc:docMkLst>
        <pc:docMk/>
      </pc:docMkLst>
      <pc:sldChg chg="ord">
        <pc:chgData name="LEO RAPHAEL RODRIGUES" userId="S::119cs0787@nitrkl.ac.in::3c665012-26c6-4cc4-8502-2749e3df072a" providerId="AD" clId="Web-{677394FD-5C55-4CDB-B2DD-F9E968C4D929}" dt="2021-08-28T07:31:48.015" v="2"/>
        <pc:sldMkLst>
          <pc:docMk/>
          <pc:sldMk cId="0" sldId="272"/>
        </pc:sldMkLst>
      </pc:sldChg>
      <pc:sldChg chg="ord">
        <pc:chgData name="LEO RAPHAEL RODRIGUES" userId="S::119cs0787@nitrkl.ac.in::3c665012-26c6-4cc4-8502-2749e3df072a" providerId="AD" clId="Web-{677394FD-5C55-4CDB-B2DD-F9E968C4D929}" dt="2021-08-28T07:31:43.843" v="1"/>
        <pc:sldMkLst>
          <pc:docMk/>
          <pc:sldMk cId="0" sldId="273"/>
        </pc:sldMkLst>
      </pc:sldChg>
      <pc:sldChg chg="ord">
        <pc:chgData name="LEO RAPHAEL RODRIGUES" userId="S::119cs0787@nitrkl.ac.in::3c665012-26c6-4cc4-8502-2749e3df072a" providerId="AD" clId="Web-{677394FD-5C55-4CDB-B2DD-F9E968C4D929}" dt="2021-08-28T07:31:35.936" v="0"/>
        <pc:sldMkLst>
          <pc:docMk/>
          <pc:sldMk cId="0" sldId="274"/>
        </pc:sldMkLst>
      </pc:sldChg>
    </pc:docChg>
  </pc:docChgLst>
  <pc:docChgLst>
    <pc:chgData name="FAIZAN ABDULSHAFI SHEIKH" userId="S::119cs0564@nitrkl.ac.in::9e063a76-b78d-49a3-b7d6-f9cb8262dabf" providerId="AD" clId="Web-{2A8BBE50-701B-4EB1-8CC4-693BCC6A143A}"/>
    <pc:docChg chg="modSld">
      <pc:chgData name="FAIZAN ABDULSHAFI SHEIKH" userId="S::119cs0564@nitrkl.ac.in::9e063a76-b78d-49a3-b7d6-f9cb8262dabf" providerId="AD" clId="Web-{2A8BBE50-701B-4EB1-8CC4-693BCC6A143A}" dt="2021-09-03T14:29:24.222" v="5" actId="20577"/>
      <pc:docMkLst>
        <pc:docMk/>
      </pc:docMkLst>
      <pc:sldChg chg="modSp">
        <pc:chgData name="FAIZAN ABDULSHAFI SHEIKH" userId="S::119cs0564@nitrkl.ac.in::9e063a76-b78d-49a3-b7d6-f9cb8262dabf" providerId="AD" clId="Web-{2A8BBE50-701B-4EB1-8CC4-693BCC6A143A}" dt="2021-09-03T14:29:24.222" v="5" actId="20577"/>
        <pc:sldMkLst>
          <pc:docMk/>
          <pc:sldMk cId="0" sldId="265"/>
        </pc:sldMkLst>
        <pc:spChg chg="mod">
          <ac:chgData name="FAIZAN ABDULSHAFI SHEIKH" userId="S::119cs0564@nitrkl.ac.in::9e063a76-b78d-49a3-b7d6-f9cb8262dabf" providerId="AD" clId="Web-{2A8BBE50-701B-4EB1-8CC4-693BCC6A143A}" dt="2021-09-03T14:29:24.222" v="5" actId="20577"/>
          <ac:spMkLst>
            <pc:docMk/>
            <pc:sldMk cId="0" sldId="26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8-bit" TargetMode="External"/><Relationship Id="rId2" Type="http://schemas.openxmlformats.org/officeDocument/2006/relationships/hyperlink" Target="http://en.wikipedia.org/wiki/B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32-bi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8-bit" TargetMode="External"/><Relationship Id="rId2" Type="http://schemas.openxmlformats.org/officeDocument/2006/relationships/hyperlink" Target="http://en.wikipedia.org/wiki/Intel_800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/>
              <a:t>Introduction to Microprocessor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>
                <a:solidFill>
                  <a:srgbClr val="0070C0"/>
                </a:solidFill>
              </a:rPr>
              <a:t>Data Bus</a:t>
            </a:r>
            <a:r>
              <a:rPr lang="en-US"/>
              <a:t>: </a:t>
            </a:r>
          </a:p>
          <a:p>
            <a:pPr lvl="1"/>
            <a:r>
              <a:rPr lang="en-US"/>
              <a:t>The data bus is used to transfer data between memory and processor or between I/O device and processor.</a:t>
            </a:r>
          </a:p>
          <a:p>
            <a:r>
              <a:rPr lang="en-US" b="1">
                <a:solidFill>
                  <a:srgbClr val="0070C0"/>
                </a:solidFill>
              </a:rPr>
              <a:t>Control Bus</a:t>
            </a:r>
            <a:r>
              <a:rPr lang="en-US">
                <a:solidFill>
                  <a:srgbClr val="0070C0"/>
                </a:solidFill>
              </a:rPr>
              <a:t>: </a:t>
            </a:r>
          </a:p>
          <a:p>
            <a:pPr lvl="1"/>
            <a:r>
              <a:rPr lang="en-US"/>
              <a:t>The control bus carry control signals</a:t>
            </a:r>
          </a:p>
          <a:p>
            <a:pPr lvl="1"/>
            <a:r>
              <a:rPr lang="en-US"/>
              <a:t>Consists of signals for </a:t>
            </a:r>
          </a:p>
          <a:p>
            <a:pPr lvl="2"/>
            <a:r>
              <a:rPr lang="en-US"/>
              <a:t>selection of memory or I/O device from the given address</a:t>
            </a:r>
          </a:p>
          <a:p>
            <a:pPr lvl="2"/>
            <a:r>
              <a:rPr lang="en-US"/>
              <a:t>direction of data transfer </a:t>
            </a:r>
          </a:p>
          <a:p>
            <a:pPr lvl="2"/>
            <a:r>
              <a:rPr lang="en-US"/>
              <a:t>synchronization of data transfer in case of slow devices.</a:t>
            </a:r>
            <a:br>
              <a:rPr lang="en-US"/>
            </a:b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70C0"/>
                </a:solidFill>
              </a:rPr>
              <a:t>Arithmetic &amp; Logic Unit (ALU)</a:t>
            </a:r>
          </a:p>
          <a:p>
            <a:pPr lvl="1">
              <a:lnSpc>
                <a:spcPct val="90000"/>
              </a:lnSpc>
            </a:pPr>
            <a:r>
              <a:rPr lang="en-US"/>
              <a:t>It performs mathematical calculations (subtract, multiply, divide, etc), </a:t>
            </a:r>
            <a:r>
              <a:rPr lang="en-US">
                <a:solidFill>
                  <a:schemeClr val="tx2"/>
                </a:solidFill>
              </a:rPr>
              <a:t>comparisons</a:t>
            </a:r>
            <a:r>
              <a:rPr lang="en-US"/>
              <a:t> (is greater than, is smaller than, etc.) and </a:t>
            </a:r>
            <a:r>
              <a:rPr lang="en-US">
                <a:solidFill>
                  <a:schemeClr val="tx2"/>
                </a:solidFill>
              </a:rPr>
              <a:t>logical </a:t>
            </a:r>
            <a:r>
              <a:rPr lang="en-US"/>
              <a:t>operations (NOT, OR, AND, etc)</a:t>
            </a:r>
          </a:p>
          <a:p>
            <a:r>
              <a:rPr lang="en-US">
                <a:solidFill>
                  <a:srgbClr val="0070C0"/>
                </a:solidFill>
              </a:rPr>
              <a:t>Register set</a:t>
            </a:r>
          </a:p>
          <a:p>
            <a:pPr lvl="1"/>
            <a:r>
              <a:rPr lang="en-US"/>
              <a:t>Store </a:t>
            </a:r>
            <a:r>
              <a:rPr lang="en-US">
                <a:solidFill>
                  <a:schemeClr val="tx2"/>
                </a:solidFill>
              </a:rPr>
              <a:t>intermediate and final results</a:t>
            </a:r>
            <a:r>
              <a:rPr lang="en-US"/>
              <a:t> from their calculations in ALU.</a:t>
            </a:r>
          </a:p>
          <a:p>
            <a:pPr lvl="1"/>
            <a:r>
              <a:rPr lang="en-US"/>
              <a:t>Registers are normally measured by the number of </a:t>
            </a:r>
            <a:r>
              <a:rPr lang="en-US">
                <a:hlinkClick r:id="rId2" tooltip="Bit"/>
              </a:rPr>
              <a:t>bits</a:t>
            </a:r>
            <a:r>
              <a:rPr lang="en-US"/>
              <a:t> they can hold, for example, an </a:t>
            </a:r>
            <a:r>
              <a:rPr lang="en-US">
                <a:hlinkClick r:id="rId3" tooltip="8-bit"/>
              </a:rPr>
              <a:t>8-bit</a:t>
            </a:r>
            <a:r>
              <a:rPr lang="en-US"/>
              <a:t> register or a </a:t>
            </a:r>
            <a:r>
              <a:rPr lang="en-US">
                <a:hlinkClick r:id="rId4" tooltip="32-bit"/>
              </a:rPr>
              <a:t>32-bit</a:t>
            </a:r>
            <a:r>
              <a:rPr lang="en-US"/>
              <a:t> register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Characteristics of a Microprocessor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solidFill>
                  <a:srgbClr val="FF0000"/>
                </a:solidFill>
              </a:rPr>
              <a:t>Three basic characteristics </a:t>
            </a:r>
            <a:r>
              <a:rPr lang="en-US"/>
              <a:t>differentiate microprocessors: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Instruction set</a:t>
            </a:r>
            <a:r>
              <a:rPr lang="en-US"/>
              <a:t>: The set of instructions that the microprocessor can execute.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Bandwidth</a:t>
            </a:r>
            <a:r>
              <a:rPr lang="en-US"/>
              <a:t>: The number of bits processed in a single instruction.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Clock speed</a:t>
            </a:r>
            <a:r>
              <a:rPr lang="en-US"/>
              <a:t>: Given in megahertz (MHz), the clock speed determines how many instructions per second the processor can execute.</a:t>
            </a:r>
            <a:br>
              <a:rPr lang="en-US"/>
            </a:b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Classification of Microprocessors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Based on their specification, application and architecture microprocessors are classified.</a:t>
            </a:r>
          </a:p>
          <a:p>
            <a:r>
              <a:rPr lang="en-US" i="1">
                <a:solidFill>
                  <a:srgbClr val="0070C0"/>
                </a:solidFill>
              </a:rPr>
              <a:t>Based on size of data bus</a:t>
            </a:r>
            <a:r>
              <a:rPr lang="en-US" i="1"/>
              <a:t>:</a:t>
            </a:r>
          </a:p>
          <a:p>
            <a:pPr lvl="1"/>
            <a:r>
              <a:rPr lang="en-US"/>
              <a:t> 	4-bit/8bit/16bit/32bit microprocessor</a:t>
            </a:r>
          </a:p>
          <a:p>
            <a:r>
              <a:rPr lang="en-US" i="1">
                <a:solidFill>
                  <a:srgbClr val="0070C0"/>
                </a:solidFill>
              </a:rPr>
              <a:t>Based on application</a:t>
            </a:r>
            <a:r>
              <a:rPr lang="en-US" i="1"/>
              <a:t>: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General-purpose microprocessor</a:t>
            </a:r>
          </a:p>
          <a:p>
            <a:pPr lvl="2"/>
            <a:r>
              <a:rPr lang="en-US"/>
              <a:t>8085 to Intel Pentium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Special-purpose processors</a:t>
            </a:r>
          </a:p>
          <a:p>
            <a:pPr lvl="2"/>
            <a:r>
              <a:rPr lang="en-US"/>
              <a:t>designed to handle special functions required for an application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Microcontroller</a:t>
            </a:r>
          </a:p>
          <a:p>
            <a:pPr lvl="2"/>
            <a:r>
              <a:rPr lang="en-US"/>
              <a:t> microprocessor with built-in memory and ports and can be programmed for any generic control application. Example, 8051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43" y="1291282"/>
            <a:ext cx="8282557" cy="4834881"/>
          </a:xfrm>
        </p:spPr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Integrated electronic computing device that includes three major components on a single chip</a:t>
            </a:r>
          </a:p>
          <a:p>
            <a:pPr lvl="1"/>
            <a:r>
              <a:rPr lang="en-US" altLang="en-US">
                <a:latin typeface="Times New Roman" pitchFamily="18" charset="0"/>
                <a:cs typeface="Times New Roman" pitchFamily="18" charset="0"/>
              </a:rPr>
              <a:t>Microprocessor (MPU)</a:t>
            </a:r>
          </a:p>
          <a:p>
            <a:pPr lvl="1"/>
            <a:r>
              <a:rPr lang="en-US" altLang="en-US"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pPr lvl="1"/>
            <a:r>
              <a:rPr lang="en-US" altLang="en-US">
                <a:latin typeface="Times New Roman" pitchFamily="18" charset="0"/>
                <a:cs typeface="Times New Roman" pitchFamily="18" charset="0"/>
              </a:rPr>
              <a:t>I/O (</a:t>
            </a:r>
            <a:r>
              <a:rPr lang="en-US" altLang="en-US" err="1">
                <a:latin typeface="Times New Roman" pitchFamily="18" charset="0"/>
                <a:cs typeface="Times New Roman" pitchFamily="18" charset="0"/>
              </a:rPr>
              <a:t>Input/Output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) ports</a:t>
            </a:r>
          </a:p>
          <a:p>
            <a:pPr>
              <a:buNone/>
            </a:pPr>
            <a:r>
              <a:rPr lang="en-US"/>
              <a:t>	-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Also called as a single chip microcomputer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 of  Microcontroller</a:t>
            </a:r>
          </a:p>
        </p:txBody>
      </p:sp>
      <p:pic>
        <p:nvPicPr>
          <p:cNvPr id="4" name="Picture 5" descr="79144_01_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5836" y="1600200"/>
            <a:ext cx="389232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Microprocessor Vs. Microcontroller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56" y="1277748"/>
            <a:ext cx="8148692" cy="530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 of microprocessor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Intel's 4004 is considered the first microprocessor</a:t>
            </a:r>
          </a:p>
          <a:p>
            <a:r>
              <a:rPr lang="en-US" altLang="en-US" dirty="0"/>
              <a:t>The 4004 was later followed in 1972 by the </a:t>
            </a:r>
            <a:r>
              <a:rPr lang="en-US" altLang="en-US" dirty="0">
                <a:hlinkClick r:id="rId2" tooltip="Intel 8008"/>
              </a:rPr>
              <a:t>8008</a:t>
            </a:r>
            <a:r>
              <a:rPr lang="en-US" altLang="en-US" dirty="0"/>
              <a:t>, the world's first </a:t>
            </a:r>
            <a:r>
              <a:rPr lang="en-US" altLang="en-US" dirty="0">
                <a:hlinkClick r:id="rId3" tooltip="8-bit"/>
              </a:rPr>
              <a:t>8-bit</a:t>
            </a:r>
            <a:r>
              <a:rPr lang="en-US" altLang="en-US" dirty="0"/>
              <a:t> microprocessor</a:t>
            </a:r>
          </a:p>
          <a:p>
            <a:r>
              <a:rPr lang="en-US" altLang="en-US" dirty="0"/>
              <a:t>Then is the 8080 microprocessor evolved in 1974. This microprocessor was used on the world's firs personal computer, named Altair</a:t>
            </a:r>
          </a:p>
          <a:p>
            <a:r>
              <a:rPr lang="en-US" altLang="en-US" dirty="0"/>
              <a:t>Then comes 8085 that is the 8 bit microprocessor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6630"/>
            <a:ext cx="8229600" cy="582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Store-program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Programs or instructions are sequentially stored in the memory locations that are to be executed.</a:t>
            </a:r>
          </a:p>
          <a:p>
            <a:r>
              <a:rPr lang="en-US"/>
              <a:t>To do any task using a microprocessor, it is to be programmed by the user. </a:t>
            </a:r>
          </a:p>
          <a:p>
            <a:r>
              <a:rPr lang="en-US"/>
              <a:t>The programmer must have idea about its internal resources, features and supported instructions.</a:t>
            </a:r>
            <a:br>
              <a:rPr lang="en-US"/>
            </a:b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solidFill>
                  <a:schemeClr val="tx2"/>
                </a:solidFill>
              </a:rPr>
              <a:t>Books</a:t>
            </a:r>
          </a:p>
          <a:p>
            <a:r>
              <a:rPr lang="en-US"/>
              <a:t>Microprocessor Architecture, Programming, and Applications with 8085 by </a:t>
            </a:r>
            <a:r>
              <a:rPr lang="en-US" err="1"/>
              <a:t>Ramesh</a:t>
            </a:r>
            <a:r>
              <a:rPr lang="en-US"/>
              <a:t> </a:t>
            </a:r>
            <a:r>
              <a:rPr lang="en-US" err="1"/>
              <a:t>Gaonkar</a:t>
            </a:r>
            <a:r>
              <a:rPr lang="en-US"/>
              <a:t>, 6ed.</a:t>
            </a:r>
          </a:p>
          <a:p>
            <a:r>
              <a:rPr lang="en-US"/>
              <a:t>Advanced Microprocessors and Peripherals by KM </a:t>
            </a:r>
            <a:r>
              <a:rPr lang="en-US" err="1"/>
              <a:t>Bhurchandi</a:t>
            </a:r>
            <a:r>
              <a:rPr lang="en-US"/>
              <a:t> and AK Ray</a:t>
            </a:r>
          </a:p>
          <a:p>
            <a:r>
              <a:rPr lang="en-US"/>
              <a:t>Microprocessor and Interfacing by DV Hall, TMH,2ed. </a:t>
            </a:r>
            <a:endParaRPr lang="en-IN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FF0000"/>
                </a:solidFill>
              </a:rPr>
              <a:t>Microcomputer</a:t>
            </a:r>
            <a:r>
              <a:rPr lang="en-US" b="1"/>
              <a:t>:</a:t>
            </a:r>
          </a:p>
          <a:p>
            <a:pPr lvl="1"/>
            <a:r>
              <a:rPr lang="en-US">
                <a:cs typeface="Times New Roman" pitchFamily="18" charset="0"/>
              </a:rPr>
              <a:t>A microcomputer is a computer that uses a microprocessor as its CPU. T</a:t>
            </a:r>
            <a:r>
              <a:rPr lang="en-IN">
                <a:cs typeface="Times New Roman" pitchFamily="18" charset="0"/>
              </a:rPr>
              <a:t>he system formed by interfacing the microprocessor with memory and I/O devices to execute required program </a:t>
            </a:r>
          </a:p>
          <a:p>
            <a:pPr lvl="1"/>
            <a:r>
              <a:rPr lang="en-IN">
                <a:cs typeface="Times New Roman" pitchFamily="18" charset="0"/>
              </a:rPr>
              <a:t>The Microprocessor is the brain of the </a:t>
            </a:r>
            <a:r>
              <a:rPr lang="en-IN">
                <a:solidFill>
                  <a:srgbClr val="0070C0"/>
                </a:solidFill>
                <a:cs typeface="Times New Roman" pitchFamily="18" charset="0"/>
              </a:rPr>
              <a:t>microcomputer</a:t>
            </a:r>
          </a:p>
          <a:p>
            <a:pPr lvl="1">
              <a:buNone/>
            </a:pP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Block diagram of microcomputer</a:t>
            </a:r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0"/>
            <a:ext cx="708660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/>
              <a:t>Microprocessor:</a:t>
            </a:r>
          </a:p>
          <a:p>
            <a:pPr lvl="1"/>
            <a:r>
              <a:rPr lang="en-US">
                <a:cs typeface="Times New Roman" pitchFamily="18" charset="0"/>
              </a:rPr>
              <a:t>A microprocessor is a </a:t>
            </a:r>
            <a:r>
              <a:rPr lang="en-US">
                <a:solidFill>
                  <a:srgbClr val="0070C0"/>
                </a:solidFill>
                <a:cs typeface="Times New Roman" pitchFamily="18" charset="0"/>
              </a:rPr>
              <a:t>multipurpose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solidFill>
                  <a:srgbClr val="0070C0"/>
                </a:solidFill>
                <a:cs typeface="Times New Roman" pitchFamily="18" charset="0"/>
              </a:rPr>
              <a:t>programmable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solidFill>
                  <a:srgbClr val="0070C0"/>
                </a:solidFill>
                <a:cs typeface="Times New Roman" pitchFamily="18" charset="0"/>
              </a:rPr>
              <a:t>clock driven, register and ALU based </a:t>
            </a:r>
            <a:r>
              <a:rPr lang="en-US">
                <a:cs typeface="Times New Roman" pitchFamily="18" charset="0"/>
              </a:rPr>
              <a:t>electronic device. </a:t>
            </a:r>
          </a:p>
          <a:p>
            <a:pPr lvl="1"/>
            <a:r>
              <a:rPr lang="en-US" sz="3000">
                <a:cs typeface="Times New Roman" pitchFamily="18" charset="0"/>
              </a:rPr>
              <a:t>The </a:t>
            </a:r>
            <a:r>
              <a:rPr lang="en-US" sz="3000">
                <a:solidFill>
                  <a:schemeClr val="accent2"/>
                </a:solidFill>
                <a:cs typeface="Times New Roman" pitchFamily="18" charset="0"/>
              </a:rPr>
              <a:t>key element of all computers</a:t>
            </a:r>
            <a:r>
              <a:rPr lang="en-US" sz="3000">
                <a:cs typeface="Times New Roman" pitchFamily="18" charset="0"/>
              </a:rPr>
              <a:t>, providing the </a:t>
            </a:r>
            <a:r>
              <a:rPr lang="en-US" sz="3000">
                <a:solidFill>
                  <a:srgbClr val="FF0000"/>
                </a:solidFill>
                <a:cs typeface="Times New Roman" pitchFamily="18" charset="0"/>
              </a:rPr>
              <a:t>mathematical and decision making ability.</a:t>
            </a:r>
          </a:p>
          <a:p>
            <a:pPr lvl="1"/>
            <a:r>
              <a:rPr lang="en-US">
                <a:cs typeface="Times New Roman" pitchFamily="18" charset="0"/>
              </a:rPr>
              <a:t>It reads binary instructions from a storage device, called memory. Accepts binary data as input, process them as per instruction and provides result as output.</a:t>
            </a:r>
          </a:p>
          <a:p>
            <a:pPr lvl="1">
              <a:buNone/>
            </a:pP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/>
              <a:t>Organization of a microprocessor based system:</a:t>
            </a:r>
          </a:p>
        </p:txBody>
      </p:sp>
      <p:grpSp>
        <p:nvGrpSpPr>
          <p:cNvPr id="4" name="Group 4"/>
          <p:cNvGrpSpPr>
            <a:grpSpLocks noGrp="1"/>
          </p:cNvGrpSpPr>
          <p:nvPr/>
        </p:nvGrpSpPr>
        <p:grpSpPr bwMode="auto">
          <a:xfrm>
            <a:off x="1905000" y="2895600"/>
            <a:ext cx="5867400" cy="3200401"/>
            <a:chOff x="3861" y="10984"/>
            <a:chExt cx="4707" cy="2700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861" y="10984"/>
              <a:ext cx="126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9608" tIns="39804" rIns="79608" bIns="39804"/>
            <a:lstStyle/>
            <a:p>
              <a:pPr algn="ctr" defTabSz="896938"/>
              <a:endParaRPr lang="en-US" sz="1200"/>
            </a:p>
            <a:p>
              <a:pPr algn="ctr" defTabSz="896938"/>
              <a:endParaRPr lang="en-US" sz="1200"/>
            </a:p>
            <a:p>
              <a:pPr algn="ctr" defTabSz="896938"/>
              <a:r>
                <a:rPr lang="en-US" sz="2400" b="1">
                  <a:solidFill>
                    <a:schemeClr val="accent2"/>
                  </a:solidFill>
                </a:rPr>
                <a:t>ALU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5121" y="10984"/>
              <a:ext cx="126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9608" tIns="39804" rIns="79608" bIns="39804"/>
            <a:lstStyle/>
            <a:p>
              <a:pPr algn="ctr" defTabSz="896938"/>
              <a:endParaRPr lang="en-US" sz="1200"/>
            </a:p>
            <a:p>
              <a:pPr algn="ctr" defTabSz="896938"/>
              <a:endParaRPr lang="en-US" sz="1200"/>
            </a:p>
            <a:p>
              <a:pPr algn="ctr" defTabSz="896938"/>
              <a:r>
                <a:rPr lang="en-US" sz="2400" b="1">
                  <a:solidFill>
                    <a:srgbClr val="7030A0"/>
                  </a:solidFill>
                </a:rPr>
                <a:t>Register Section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861" y="12424"/>
              <a:ext cx="252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9608" tIns="39804" rIns="79608" bIns="39804"/>
            <a:lstStyle/>
            <a:p>
              <a:pPr algn="ctr" defTabSz="896938"/>
              <a:r>
                <a:rPr lang="en-US" sz="2400" b="1">
                  <a:solidFill>
                    <a:srgbClr val="00B050"/>
                  </a:solidFill>
                </a:rPr>
                <a:t>Control and timing section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6408" y="10984"/>
              <a:ext cx="2133" cy="694"/>
            </a:xfrm>
            <a:prstGeom prst="rightArrow">
              <a:avLst>
                <a:gd name="adj1" fmla="val 50000"/>
                <a:gd name="adj2" fmla="val 7683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79608" tIns="39804" rIns="79608" bIns="39804"/>
            <a:lstStyle/>
            <a:p>
              <a:pPr>
                <a:defRPr/>
              </a:pPr>
              <a:endParaRPr lang="en-US">
                <a:latin typeface="Tahoma" charset="0"/>
                <a:cs typeface="+mn-cs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6408" y="11678"/>
              <a:ext cx="2160" cy="746"/>
            </a:xfrm>
            <a:prstGeom prst="leftRightArrow">
              <a:avLst>
                <a:gd name="adj1" fmla="val 50000"/>
                <a:gd name="adj2" fmla="val 57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79608" tIns="39804" rIns="79608" bIns="39804"/>
            <a:lstStyle/>
            <a:p>
              <a:pPr>
                <a:defRPr/>
              </a:pPr>
              <a:endParaRPr lang="en-US">
                <a:latin typeface="Tahoma" charset="0"/>
                <a:cs typeface="+mn-cs"/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6381" y="12604"/>
              <a:ext cx="2154" cy="720"/>
            </a:xfrm>
            <a:prstGeom prst="leftRightArrow">
              <a:avLst>
                <a:gd name="adj1" fmla="val 50000"/>
                <a:gd name="adj2" fmla="val 6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79608" tIns="39804" rIns="79608" bIns="39804"/>
            <a:lstStyle/>
            <a:p>
              <a:pPr>
                <a:defRPr/>
              </a:pPr>
              <a:endParaRPr lang="en-US">
                <a:latin typeface="Tahoma" charset="0"/>
                <a:cs typeface="+mn-cs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741" y="11164"/>
              <a:ext cx="12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608" tIns="39804" rIns="79608" bIns="39804"/>
            <a:lstStyle/>
            <a:p>
              <a:pPr algn="ctr" defTabSz="896938"/>
              <a:r>
                <a:rPr lang="en-US" sz="2400"/>
                <a:t>Address bus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741" y="11884"/>
              <a:ext cx="1260" cy="35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79608" tIns="39804" rIns="79608" bIns="39804"/>
            <a:lstStyle/>
            <a:p>
              <a:pPr algn="ctr" defTabSz="896938">
                <a:defRPr/>
              </a:pPr>
              <a:r>
                <a:rPr lang="en-US" sz="2400">
                  <a:latin typeface="Arial" charset="0"/>
                  <a:cs typeface="+mn-cs"/>
                </a:rPr>
                <a:t>Data bus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6741" y="12784"/>
              <a:ext cx="12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608" tIns="39804" rIns="79608" bIns="39804"/>
            <a:lstStyle/>
            <a:p>
              <a:pPr algn="ctr" defTabSz="896938"/>
              <a:r>
                <a:rPr lang="en-US" sz="2400"/>
                <a:t>Control bus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041" y="13324"/>
              <a:ext cx="23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608" tIns="39804" rIns="79608" bIns="39804"/>
            <a:lstStyle/>
            <a:p>
              <a:pPr algn="ctr" defTabSz="896938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Microprocessor-based system</a:t>
            </a:r>
          </a:p>
        </p:txBody>
      </p:sp>
      <p:pic>
        <p:nvPicPr>
          <p:cNvPr id="4" name="Content Placeholder 3" descr="79144_01_0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09800"/>
            <a:ext cx="57150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0658"/>
          </a:xfrm>
        </p:spPr>
        <p:txBody>
          <a:bodyPr>
            <a:normAutofit lnSpcReduction="10000"/>
          </a:bodyPr>
          <a:lstStyle/>
          <a:p>
            <a:r>
              <a:rPr lang="en-US" b="1">
                <a:solidFill>
                  <a:srgbClr val="0070C0"/>
                </a:solidFill>
              </a:rPr>
              <a:t>Bus</a:t>
            </a:r>
            <a:r>
              <a:rPr lang="en-US"/>
              <a:t>: A bus is a group of wires/lines that carry similar information.</a:t>
            </a:r>
          </a:p>
          <a:p>
            <a:r>
              <a:rPr lang="en-US"/>
              <a:t> </a:t>
            </a:r>
            <a:r>
              <a:rPr lang="en-US" b="1">
                <a:solidFill>
                  <a:srgbClr val="0070C0"/>
                </a:solidFill>
              </a:rPr>
              <a:t>System Bus</a:t>
            </a:r>
            <a:r>
              <a:rPr lang="en-US"/>
              <a:t>: The system bus is a group of wires/lines used for communication between the microprocessor and peripherals.</a:t>
            </a:r>
          </a:p>
          <a:p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b="1">
                <a:solidFill>
                  <a:srgbClr val="0070C0"/>
                </a:solidFill>
              </a:rPr>
              <a:t>Memory Word</a:t>
            </a:r>
            <a:r>
              <a:rPr lang="en-US"/>
              <a:t>: The number of bits that can be stored in a register or memory element is called a memory word.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459" y="1538417"/>
            <a:ext cx="8344341" cy="45877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Address Bus</a:t>
            </a:r>
            <a:r>
              <a:rPr lang="en-US" dirty="0"/>
              <a:t>: </a:t>
            </a:r>
            <a:endParaRPr lang="en-US"/>
          </a:p>
          <a:p>
            <a:pPr lvl="1"/>
            <a:r>
              <a:rPr lang="en-US" dirty="0"/>
              <a:t>It carries the address, which is a unique binary pattern used to identify a memory location or an I/O port.</a:t>
            </a:r>
            <a:endParaRPr lang="en-US">
              <a:cs typeface="Calibri"/>
            </a:endParaRPr>
          </a:p>
          <a:p>
            <a:pPr lvl="1"/>
            <a:r>
              <a:rPr lang="en-US" dirty="0"/>
              <a:t> For example, an eight bit address bus has eight lines and thus it can address 256 different locations (00H – FFH).</a:t>
            </a:r>
            <a:br>
              <a:rPr lang="en-US" dirty="0"/>
            </a:b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6C586D6993448A62854AE246F3130" ma:contentTypeVersion="4" ma:contentTypeDescription="Create a new document." ma:contentTypeScope="" ma:versionID="f742289d9205ce73366b690ce9f20182">
  <xsd:schema xmlns:xsd="http://www.w3.org/2001/XMLSchema" xmlns:xs="http://www.w3.org/2001/XMLSchema" xmlns:p="http://schemas.microsoft.com/office/2006/metadata/properties" xmlns:ns2="886e75a9-f062-4986-91a6-a869996f9066" targetNamespace="http://schemas.microsoft.com/office/2006/metadata/properties" ma:root="true" ma:fieldsID="c756a0c7bff813bd5e4973ba56e667bb" ns2:_="">
    <xsd:import namespace="886e75a9-f062-4986-91a6-a869996f90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e75a9-f062-4986-91a6-a869996f90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607480-25D9-4DAB-8D16-B556D409A7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6e75a9-f062-4986-91a6-a869996f90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AE3662-C078-4B3E-BCCF-906EE79D43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7682D9-D420-4B02-9524-58BCDD1C3646}">
  <ds:schemaRefs>
    <ds:schemaRef ds:uri="http://schemas.microsoft.com/office/2006/metadata/properties"/>
    <ds:schemaRef ds:uri="886e75a9-f062-4986-91a6-a869996f9066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On-screen Show (4:3)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Tahoma</vt:lpstr>
      <vt:lpstr>Times New Roman</vt:lpstr>
      <vt:lpstr>Office Theme</vt:lpstr>
      <vt:lpstr>Introduction to Microprocessor</vt:lpstr>
      <vt:lpstr>PowerPoint Presentation</vt:lpstr>
      <vt:lpstr>Introduction</vt:lpstr>
      <vt:lpstr>PowerPoint Presentation</vt:lpstr>
      <vt:lpstr>Introduction</vt:lpstr>
      <vt:lpstr>PowerPoint Presentation</vt:lpstr>
      <vt:lpstr>Microprocessor-based system</vt:lpstr>
      <vt:lpstr>PowerPoint Presentation</vt:lpstr>
      <vt:lpstr>PowerPoint Presentation</vt:lpstr>
      <vt:lpstr>PowerPoint Presentation</vt:lpstr>
      <vt:lpstr>PowerPoint Presentation</vt:lpstr>
      <vt:lpstr>Characteristics of a Microprocessor</vt:lpstr>
      <vt:lpstr>Classification of Microprocessors</vt:lpstr>
      <vt:lpstr>Microcontroller</vt:lpstr>
      <vt:lpstr>Block diagram of  Microcontroller</vt:lpstr>
      <vt:lpstr>Microprocessor Vs. Microcontroller</vt:lpstr>
      <vt:lpstr>History of microprocessor</vt:lpstr>
      <vt:lpstr>PowerPoint Presentation</vt:lpstr>
      <vt:lpstr>Store-program 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Microprocessor</dc:title>
  <dc:creator>HP</dc:creator>
  <cp:lastModifiedBy>JOGESWAR KISAN</cp:lastModifiedBy>
  <cp:revision>10</cp:revision>
  <dcterms:created xsi:type="dcterms:W3CDTF">2006-08-16T00:00:00Z</dcterms:created>
  <dcterms:modified xsi:type="dcterms:W3CDTF">2021-09-14T14:22:51Z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0x0101008B96C586D6993448A62854AE246F3130</vt:lpwstr>
  </property>
</Properties>
</file>