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2" r:id="rId7"/>
    <p:sldId id="266" r:id="rId8"/>
    <p:sldId id="267" r:id="rId9"/>
    <p:sldId id="260" r:id="rId10"/>
    <p:sldId id="263" r:id="rId11"/>
    <p:sldId id="264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 in 8085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Saving Information on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Direct </a:t>
            </a:r>
            <a:r>
              <a:rPr lang="en-US" dirty="0" smtClean="0">
                <a:solidFill>
                  <a:srgbClr val="C00000"/>
                </a:solidFill>
              </a:rPr>
              <a:t>method</a:t>
            </a:r>
          </a:p>
          <a:p>
            <a:pPr lvl="1"/>
            <a:r>
              <a:rPr lang="en-US" dirty="0" smtClean="0"/>
              <a:t>the stack pointers address is loaded into the</a:t>
            </a:r>
            <a:br>
              <a:rPr lang="en-US" dirty="0" smtClean="0"/>
            </a:br>
            <a:r>
              <a:rPr lang="en-US" dirty="0" smtClean="0"/>
              <a:t>stack pointer register directly</a:t>
            </a:r>
            <a:br>
              <a:rPr lang="en-US" dirty="0" smtClean="0"/>
            </a:br>
            <a:r>
              <a:rPr lang="en-US" dirty="0" smtClean="0"/>
              <a:t>		 </a:t>
            </a:r>
            <a:r>
              <a:rPr lang="en-US" dirty="0" smtClean="0">
                <a:solidFill>
                  <a:srgbClr val="0070C0"/>
                </a:solidFill>
              </a:rPr>
              <a:t>LXI SP,8000H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	 </a:t>
            </a:r>
            <a:r>
              <a:rPr lang="en-US" dirty="0" smtClean="0">
                <a:solidFill>
                  <a:srgbClr val="0070C0"/>
                </a:solidFill>
              </a:rPr>
              <a:t>LXI H,1234H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	 </a:t>
            </a:r>
            <a:r>
              <a:rPr lang="en-US" dirty="0" smtClean="0">
                <a:solidFill>
                  <a:srgbClr val="0070C0"/>
                </a:solidFill>
              </a:rPr>
              <a:t>PUSH H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	 </a:t>
            </a:r>
            <a:r>
              <a:rPr lang="en-US" dirty="0" smtClean="0">
                <a:solidFill>
                  <a:srgbClr val="0070C0"/>
                </a:solidFill>
              </a:rPr>
              <a:t>POP D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	 </a:t>
            </a:r>
            <a:r>
              <a:rPr lang="en-US" dirty="0" smtClean="0">
                <a:solidFill>
                  <a:srgbClr val="0070C0"/>
                </a:solidFill>
              </a:rPr>
              <a:t>HLT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Saving Information on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Indirect method</a:t>
            </a:r>
          </a:p>
          <a:p>
            <a:pPr lvl="1"/>
            <a:r>
              <a:rPr lang="en-US" dirty="0" smtClean="0"/>
              <a:t>the stack </a:t>
            </a:r>
            <a:r>
              <a:rPr lang="en-US" dirty="0" smtClean="0"/>
              <a:t>pointer’s </a:t>
            </a:r>
            <a:r>
              <a:rPr lang="en-US" dirty="0" smtClean="0"/>
              <a:t>address is loaded into the</a:t>
            </a:r>
            <a:br>
              <a:rPr lang="en-US" dirty="0" smtClean="0"/>
            </a:br>
            <a:r>
              <a:rPr lang="en-US" dirty="0" smtClean="0"/>
              <a:t>stack pointer register via another register pair.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LXI </a:t>
            </a:r>
            <a:r>
              <a:rPr lang="en-US" dirty="0" smtClean="0">
                <a:solidFill>
                  <a:srgbClr val="0070C0"/>
                </a:solidFill>
              </a:rPr>
              <a:t>H,8000H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pt-BR" dirty="0" smtClean="0">
                <a:solidFill>
                  <a:srgbClr val="0070C0"/>
                </a:solidFill>
              </a:rPr>
              <a:t>SPHL</a:t>
            </a:r>
            <a:r>
              <a:rPr lang="pt-BR" dirty="0" smtClean="0">
                <a:solidFill>
                  <a:srgbClr val="0070C0"/>
                </a:solidFill>
              </a:rPr>
              <a:t/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pt-BR" dirty="0" smtClean="0">
                <a:solidFill>
                  <a:srgbClr val="0070C0"/>
                </a:solidFill>
              </a:rPr>
              <a:t>		LXI </a:t>
            </a:r>
            <a:r>
              <a:rPr lang="pt-BR" dirty="0" smtClean="0">
                <a:solidFill>
                  <a:srgbClr val="0070C0"/>
                </a:solidFill>
              </a:rPr>
              <a:t>H,1234H</a:t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pt-BR" dirty="0" smtClean="0">
                <a:solidFill>
                  <a:srgbClr val="0070C0"/>
                </a:solidFill>
              </a:rPr>
              <a:t>		PUSH </a:t>
            </a:r>
            <a:r>
              <a:rPr lang="pt-BR" dirty="0" smtClean="0">
                <a:solidFill>
                  <a:srgbClr val="0070C0"/>
                </a:solidFill>
              </a:rPr>
              <a:t>H</a:t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pt-BR" dirty="0" smtClean="0">
                <a:solidFill>
                  <a:srgbClr val="0070C0"/>
                </a:solidFill>
              </a:rPr>
              <a:t>		POP </a:t>
            </a:r>
            <a:r>
              <a:rPr lang="pt-BR" dirty="0" smtClean="0">
                <a:solidFill>
                  <a:srgbClr val="0070C0"/>
                </a:solidFill>
              </a:rPr>
              <a:t>D</a:t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pt-BR" dirty="0" smtClean="0">
                <a:solidFill>
                  <a:srgbClr val="0070C0"/>
                </a:solidFill>
              </a:rPr>
              <a:t>		HLT</a:t>
            </a:r>
            <a:r>
              <a:rPr lang="pt-BR" dirty="0" smtClean="0">
                <a:solidFill>
                  <a:srgbClr val="0070C0"/>
                </a:solidFill>
              </a:rPr>
              <a:t/>
            </a:r>
            <a:br>
              <a:rPr lang="pt-BR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PSW Register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8085 recognizes one additional register pair called the PSW (Program Status Word).</a:t>
            </a:r>
          </a:p>
          <a:p>
            <a:pPr>
              <a:buNone/>
            </a:pPr>
            <a:r>
              <a:rPr lang="en-US" dirty="0" smtClean="0"/>
              <a:t>	 – This register pair is made up of the Accumulator and the Flags registers. </a:t>
            </a:r>
          </a:p>
          <a:p>
            <a:r>
              <a:rPr lang="en-US" dirty="0" smtClean="0"/>
              <a:t>It is possible to push the PSW onto the stack, do whatever operations are needed, then POP it off of the stack.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PSW Register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PUSH PSW (1 Byte Instruction)</a:t>
            </a:r>
          </a:p>
          <a:p>
            <a:pPr>
              <a:buNone/>
            </a:pPr>
            <a:r>
              <a:rPr lang="en-US" dirty="0" smtClean="0"/>
              <a:t> – Decrement SP </a:t>
            </a:r>
          </a:p>
          <a:p>
            <a:pPr>
              <a:buNone/>
            </a:pPr>
            <a:r>
              <a:rPr lang="en-US" dirty="0" smtClean="0"/>
              <a:t>– Copy the contents of register A to the memory location pointed to by SP </a:t>
            </a:r>
          </a:p>
          <a:p>
            <a:pPr>
              <a:buNone/>
            </a:pPr>
            <a:r>
              <a:rPr lang="en-US" dirty="0" smtClean="0"/>
              <a:t>– Decrement SP </a:t>
            </a:r>
          </a:p>
          <a:p>
            <a:pPr>
              <a:buNone/>
            </a:pPr>
            <a:r>
              <a:rPr lang="en-US" dirty="0" smtClean="0"/>
              <a:t>– Copy the contents of Flag register to the memory location pointed to by SP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572000"/>
            <a:ext cx="4267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PSW Register Pair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POP PSW (1 Byte Instruction)</a:t>
            </a:r>
          </a:p>
          <a:p>
            <a:pPr>
              <a:buNone/>
            </a:pPr>
            <a:r>
              <a:rPr lang="en-US" dirty="0" smtClean="0"/>
              <a:t> – Copy the contents of the memory location pointed to by the SP to Flag register</a:t>
            </a:r>
          </a:p>
          <a:p>
            <a:pPr>
              <a:buNone/>
            </a:pPr>
            <a:r>
              <a:rPr lang="en-US" dirty="0" smtClean="0"/>
              <a:t> – Increment SP</a:t>
            </a:r>
          </a:p>
          <a:p>
            <a:pPr>
              <a:buNone/>
            </a:pPr>
            <a:r>
              <a:rPr lang="en-US" dirty="0" smtClean="0"/>
              <a:t> – Copy the contents of the memory location pointed to by the SP to register A </a:t>
            </a:r>
          </a:p>
          <a:p>
            <a:pPr>
              <a:buNone/>
            </a:pPr>
            <a:r>
              <a:rPr lang="en-US" dirty="0" smtClean="0"/>
              <a:t>– Increment SP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343400"/>
            <a:ext cx="43434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 Flag Content using PUSH/POP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We want to Reset the Zero Flag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057400"/>
            <a:ext cx="62960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Programmer's view of </a:t>
            </a:r>
            <a:r>
              <a:rPr lang="en-US" dirty="0" smtClean="0"/>
              <a:t>8085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76400"/>
            <a:ext cx="38766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stack is a reserved area of the </a:t>
            </a:r>
            <a:r>
              <a:rPr lang="en-US" dirty="0" smtClean="0"/>
              <a:t>memory (identified by the programmer) where </a:t>
            </a:r>
            <a:r>
              <a:rPr lang="en-US" dirty="0" smtClean="0"/>
              <a:t>we </a:t>
            </a:r>
            <a:r>
              <a:rPr lang="en-US" dirty="0" smtClean="0"/>
              <a:t>can store </a:t>
            </a:r>
            <a:r>
              <a:rPr lang="en-US" dirty="0" smtClean="0"/>
              <a:t>temporary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stack is a LIFO structure.</a:t>
            </a:r>
          </a:p>
          <a:p>
            <a:r>
              <a:rPr lang="en-US" dirty="0" smtClean="0"/>
              <a:t>The stack normally grows backwards into memory.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3962400"/>
            <a:ext cx="25431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a stack work in assembly language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8085 provides two instructions: PUSH and POP for storing information on the stack and retrieving it back. </a:t>
            </a:r>
          </a:p>
          <a:p>
            <a:pPr>
              <a:buNone/>
            </a:pPr>
            <a:r>
              <a:rPr lang="en-US" dirty="0" smtClean="0"/>
              <a:t>		– Both PUSH and POP work with register pairs ONLY.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pushing, the stack operates in a </a:t>
            </a:r>
            <a:r>
              <a:rPr lang="en-US" dirty="0" smtClean="0">
                <a:solidFill>
                  <a:srgbClr val="FF0000"/>
                </a:solidFill>
              </a:rPr>
              <a:t>decrement then store </a:t>
            </a:r>
            <a:r>
              <a:rPr lang="en-US" dirty="0" smtClean="0"/>
              <a:t>style. </a:t>
            </a:r>
          </a:p>
          <a:p>
            <a:r>
              <a:rPr lang="en-US" dirty="0" smtClean="0"/>
              <a:t>During </a:t>
            </a:r>
            <a:r>
              <a:rPr lang="en-US" dirty="0" err="1" smtClean="0"/>
              <a:t>poping</a:t>
            </a:r>
            <a:r>
              <a:rPr lang="en-US" dirty="0" smtClean="0"/>
              <a:t>, the stack operates in a </a:t>
            </a:r>
            <a:r>
              <a:rPr lang="en-US" dirty="0" smtClean="0">
                <a:solidFill>
                  <a:srgbClr val="FF0000"/>
                </a:solidFill>
              </a:rPr>
              <a:t>use then increment</a:t>
            </a:r>
            <a:r>
              <a:rPr lang="en-US" dirty="0" smtClean="0"/>
              <a:t> style.</a:t>
            </a:r>
          </a:p>
          <a:p>
            <a:r>
              <a:rPr lang="en-US" dirty="0" smtClean="0"/>
              <a:t>The SP pointer always points to the top of the stack.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order of PUSHs and POPs must be opposite of each other in order to retrieve information back into its original location.</a:t>
            </a:r>
          </a:p>
          <a:p>
            <a:pPr>
              <a:buNone/>
            </a:pPr>
            <a:r>
              <a:rPr lang="en-US" dirty="0" smtClean="0"/>
              <a:t>			PUSH B </a:t>
            </a:r>
          </a:p>
          <a:p>
            <a:pPr>
              <a:buNone/>
            </a:pPr>
            <a:r>
              <a:rPr lang="en-US" dirty="0" smtClean="0"/>
              <a:t>			PUSH D</a:t>
            </a:r>
          </a:p>
          <a:p>
            <a:pPr>
              <a:buNone/>
            </a:pPr>
            <a:r>
              <a:rPr lang="en-US" dirty="0" smtClean="0"/>
              <a:t>			 ... </a:t>
            </a:r>
          </a:p>
          <a:p>
            <a:pPr>
              <a:buNone/>
            </a:pPr>
            <a:r>
              <a:rPr lang="en-US" dirty="0" smtClean="0"/>
              <a:t>			POP D </a:t>
            </a:r>
          </a:p>
          <a:p>
            <a:pPr>
              <a:buNone/>
            </a:pPr>
            <a:r>
              <a:rPr lang="en-US" dirty="0" smtClean="0"/>
              <a:t>			POP B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5000" y="381000"/>
            <a:ext cx="5531203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The PUSH</a:t>
            </a:r>
            <a:r>
              <a:rPr spc="-67" dirty="0"/>
              <a:t> </a:t>
            </a:r>
            <a:r>
              <a:rPr spc="-4" dirty="0"/>
              <a:t>Instruction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0666" y="1299128"/>
            <a:ext cx="6366164" cy="3262067"/>
          </a:xfrm>
          <a:prstGeom prst="rect">
            <a:avLst/>
          </a:prstGeom>
        </p:spPr>
        <p:txBody>
          <a:bodyPr vert="horz" wrap="square" lIns="0" tIns="80919" rIns="0" bIns="0" rtlCol="0">
            <a:spAutoFit/>
          </a:bodyPr>
          <a:lstStyle/>
          <a:p>
            <a:pPr marL="319115" indent="-307718">
              <a:spcBef>
                <a:spcPts val="637"/>
              </a:spcBef>
              <a:buClr>
                <a:srgbClr val="9900CC"/>
              </a:buClr>
              <a:buSzPct val="130769"/>
              <a:buChar char="•"/>
              <a:tabLst>
                <a:tab pos="318546" algn="l"/>
                <a:tab pos="319115" algn="l"/>
                <a:tab pos="1588169" algn="l"/>
              </a:tabLst>
            </a:pPr>
            <a:r>
              <a:rPr sz="2300" dirty="0">
                <a:latin typeface="Arial"/>
                <a:cs typeface="Arial"/>
              </a:rPr>
              <a:t>PUSH B	</a:t>
            </a:r>
            <a:r>
              <a:rPr sz="2300" spc="-4" dirty="0">
                <a:latin typeface="Arial"/>
                <a:cs typeface="Arial"/>
              </a:rPr>
              <a:t>(1 </a:t>
            </a:r>
            <a:r>
              <a:rPr sz="2300" dirty="0">
                <a:latin typeface="Arial"/>
                <a:cs typeface="Arial"/>
              </a:rPr>
              <a:t>Byte Instruction</a:t>
            </a:r>
            <a:r>
              <a:rPr sz="2300" dirty="0" smtClean="0">
                <a:latin typeface="Arial"/>
                <a:cs typeface="Arial"/>
              </a:rPr>
              <a:t>)</a:t>
            </a:r>
            <a:r>
              <a:rPr lang="en-US" sz="2300" dirty="0" smtClean="0">
                <a:latin typeface="Arial"/>
                <a:cs typeface="Arial"/>
              </a:rPr>
              <a:t> Rp</a:t>
            </a:r>
            <a:endParaRPr sz="2300" dirty="0">
              <a:latin typeface="Arial"/>
              <a:cs typeface="Arial"/>
            </a:endParaRPr>
          </a:p>
          <a:p>
            <a:pPr marL="678690" lvl="1" indent="-257572">
              <a:spcBef>
                <a:spcPts val="503"/>
              </a:spcBef>
              <a:buClr>
                <a:srgbClr val="FF0065"/>
              </a:buClr>
              <a:buChar char="–"/>
              <a:tabLst>
                <a:tab pos="679260" algn="l"/>
              </a:tabLst>
            </a:pPr>
            <a:r>
              <a:rPr sz="2200" spc="-4" dirty="0">
                <a:latin typeface="Arial"/>
                <a:cs typeface="Arial"/>
              </a:rPr>
              <a:t>Decrement</a:t>
            </a:r>
            <a:r>
              <a:rPr sz="2200" spc="4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SP</a:t>
            </a:r>
            <a:endParaRPr sz="2200" dirty="0">
              <a:latin typeface="Arial"/>
              <a:cs typeface="Arial"/>
            </a:endParaRPr>
          </a:p>
          <a:p>
            <a:pPr marL="678690" marR="20515" lvl="1" indent="-257572">
              <a:lnSpc>
                <a:spcPts val="2576"/>
              </a:lnSpc>
              <a:spcBef>
                <a:spcPts val="610"/>
              </a:spcBef>
              <a:buClr>
                <a:srgbClr val="FF0065"/>
              </a:buClr>
              <a:buChar char="–"/>
              <a:tabLst>
                <a:tab pos="679260" algn="l"/>
              </a:tabLst>
            </a:pPr>
            <a:r>
              <a:rPr sz="2200" spc="-4" dirty="0">
                <a:latin typeface="Arial"/>
                <a:cs typeface="Arial"/>
              </a:rPr>
              <a:t>Copy the contents of register </a:t>
            </a:r>
            <a:r>
              <a:rPr sz="2200" dirty="0">
                <a:latin typeface="Arial"/>
                <a:cs typeface="Arial"/>
              </a:rPr>
              <a:t>B to </a:t>
            </a:r>
            <a:r>
              <a:rPr sz="2200" spc="-4" dirty="0">
                <a:latin typeface="Arial"/>
                <a:cs typeface="Arial"/>
              </a:rPr>
              <a:t>the memory  location pointed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4" dirty="0">
                <a:latin typeface="Arial"/>
                <a:cs typeface="Arial"/>
              </a:rPr>
              <a:t>by</a:t>
            </a:r>
            <a:r>
              <a:rPr sz="2200" spc="-13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SP</a:t>
            </a:r>
            <a:endParaRPr sz="2200" dirty="0">
              <a:latin typeface="Arial"/>
              <a:cs typeface="Arial"/>
            </a:endParaRPr>
          </a:p>
          <a:p>
            <a:pPr marL="678690" lvl="1" indent="-257572">
              <a:spcBef>
                <a:spcPts val="431"/>
              </a:spcBef>
              <a:buClr>
                <a:srgbClr val="FF0065"/>
              </a:buClr>
              <a:buChar char="–"/>
              <a:tabLst>
                <a:tab pos="679260" algn="l"/>
              </a:tabLst>
            </a:pPr>
            <a:r>
              <a:rPr sz="2200" spc="-4" dirty="0">
                <a:latin typeface="Arial"/>
                <a:cs typeface="Arial"/>
              </a:rPr>
              <a:t>Decrement</a:t>
            </a:r>
            <a:r>
              <a:rPr sz="2200" spc="4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SP</a:t>
            </a:r>
            <a:endParaRPr sz="2200" dirty="0">
              <a:latin typeface="Arial"/>
              <a:cs typeface="Arial"/>
            </a:endParaRPr>
          </a:p>
          <a:p>
            <a:pPr marL="678690" marR="4559" lvl="1" indent="-257572">
              <a:spcBef>
                <a:spcPts val="507"/>
              </a:spcBef>
              <a:buClr>
                <a:srgbClr val="FF0065"/>
              </a:buClr>
              <a:buChar char="–"/>
              <a:tabLst>
                <a:tab pos="679260" algn="l"/>
              </a:tabLst>
            </a:pPr>
            <a:r>
              <a:rPr sz="2200" spc="-4" dirty="0">
                <a:latin typeface="Arial"/>
                <a:cs typeface="Arial"/>
              </a:rPr>
              <a:t>Copy the contents of register C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4" dirty="0">
                <a:latin typeface="Arial"/>
                <a:cs typeface="Arial"/>
              </a:rPr>
              <a:t>the memory  location pointed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4" dirty="0">
                <a:latin typeface="Arial"/>
                <a:cs typeface="Arial"/>
              </a:rPr>
              <a:t>by</a:t>
            </a:r>
            <a:r>
              <a:rPr sz="2200" spc="-13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SP</a:t>
            </a:r>
            <a:endParaRPr sz="2200" dirty="0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2100" dirty="0">
              <a:latin typeface="Arial"/>
              <a:cs typeface="Arial"/>
            </a:endParaRPr>
          </a:p>
          <a:p>
            <a:pPr marR="1364788" algn="ctr">
              <a:tabLst>
                <a:tab pos="613727" algn="l"/>
              </a:tabLst>
            </a:pPr>
            <a:r>
              <a:rPr sz="1300" dirty="0">
                <a:latin typeface="Times New Roman"/>
                <a:cs typeface="Times New Roman"/>
              </a:rPr>
              <a:t>B	</a:t>
            </a:r>
            <a:r>
              <a:rPr sz="1900" baseline="3968" dirty="0">
                <a:latin typeface="Times New Roman"/>
                <a:cs typeface="Times New Roman"/>
              </a:rPr>
              <a:t>C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82169" y="4457699"/>
          <a:ext cx="599786" cy="99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7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22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65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52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5227">
                <a:tc>
                  <a:txBody>
                    <a:bodyPr/>
                    <a:lstStyle/>
                    <a:p>
                      <a:pPr marL="249554">
                        <a:lnSpc>
                          <a:spcPts val="1170"/>
                        </a:lnSpc>
                        <a:spcBef>
                          <a:spcPts val="2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24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6572">
                <a:tc>
                  <a:txBody>
                    <a:bodyPr/>
                    <a:lstStyle/>
                    <a:p>
                      <a:pPr marL="231140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1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object 8"/>
          <p:cNvGrpSpPr/>
          <p:nvPr/>
        </p:nvGrpSpPr>
        <p:grpSpPr>
          <a:xfrm>
            <a:off x="3029990" y="4468457"/>
            <a:ext cx="1519959" cy="819149"/>
            <a:chOff x="3332988" y="5064251"/>
            <a:chExt cx="1671955" cy="928369"/>
          </a:xfrm>
        </p:grpSpPr>
        <p:sp>
          <p:nvSpPr>
            <p:cNvPr id="9" name="object 9"/>
            <p:cNvSpPr/>
            <p:nvPr/>
          </p:nvSpPr>
          <p:spPr>
            <a:xfrm>
              <a:off x="3332988" y="5064251"/>
              <a:ext cx="1283335" cy="161925"/>
            </a:xfrm>
            <a:custGeom>
              <a:avLst/>
              <a:gdLst/>
              <a:ahLst/>
              <a:cxnLst/>
              <a:rect l="l" t="t" r="r" b="b"/>
              <a:pathLst>
                <a:path w="1283335" h="161925">
                  <a:moveTo>
                    <a:pt x="1283207" y="161543"/>
                  </a:moveTo>
                  <a:lnTo>
                    <a:pt x="1283207" y="0"/>
                  </a:lnTo>
                  <a:lnTo>
                    <a:pt x="0" y="0"/>
                  </a:lnTo>
                  <a:lnTo>
                    <a:pt x="0" y="161543"/>
                  </a:lnTo>
                  <a:lnTo>
                    <a:pt x="1283207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408" y="5251703"/>
              <a:ext cx="0" cy="672465"/>
            </a:xfrm>
            <a:custGeom>
              <a:avLst/>
              <a:gdLst/>
              <a:ahLst/>
              <a:cxnLst/>
              <a:rect l="l" t="t" r="r" b="b"/>
              <a:pathLst>
                <a:path h="672464">
                  <a:moveTo>
                    <a:pt x="0" y="0"/>
                  </a:moveTo>
                  <a:lnTo>
                    <a:pt x="0" y="672083"/>
                  </a:lnTo>
                </a:path>
              </a:pathLst>
            </a:custGeom>
            <a:ln w="380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46932" y="5878068"/>
              <a:ext cx="1356360" cy="114300"/>
            </a:xfrm>
            <a:custGeom>
              <a:avLst/>
              <a:gdLst/>
              <a:ahLst/>
              <a:cxnLst/>
              <a:rect l="l" t="t" r="r" b="b"/>
              <a:pathLst>
                <a:path w="1356360" h="114300">
                  <a:moveTo>
                    <a:pt x="1261872" y="76200"/>
                  </a:moveTo>
                  <a:lnTo>
                    <a:pt x="1261872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1261872" y="76200"/>
                  </a:lnTo>
                  <a:close/>
                </a:path>
                <a:path w="1356360" h="114300">
                  <a:moveTo>
                    <a:pt x="1356360" y="57912"/>
                  </a:moveTo>
                  <a:lnTo>
                    <a:pt x="1242060" y="0"/>
                  </a:lnTo>
                  <a:lnTo>
                    <a:pt x="1242060" y="38100"/>
                  </a:lnTo>
                  <a:lnTo>
                    <a:pt x="1261872" y="38100"/>
                  </a:lnTo>
                  <a:lnTo>
                    <a:pt x="1261872" y="104526"/>
                  </a:lnTo>
                  <a:lnTo>
                    <a:pt x="1356360" y="57912"/>
                  </a:lnTo>
                  <a:close/>
                </a:path>
                <a:path w="1356360" h="114300">
                  <a:moveTo>
                    <a:pt x="1261872" y="104526"/>
                  </a:moveTo>
                  <a:lnTo>
                    <a:pt x="1261872" y="76200"/>
                  </a:lnTo>
                  <a:lnTo>
                    <a:pt x="1242060" y="76200"/>
                  </a:lnTo>
                  <a:lnTo>
                    <a:pt x="1242060" y="114300"/>
                  </a:lnTo>
                  <a:lnTo>
                    <a:pt x="1261872" y="1045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4632" y="5242559"/>
              <a:ext cx="0" cy="523240"/>
            </a:xfrm>
            <a:custGeom>
              <a:avLst/>
              <a:gdLst/>
              <a:ahLst/>
              <a:cxnLst/>
              <a:rect l="l" t="t" r="r" b="b"/>
              <a:pathLst>
                <a:path h="523239">
                  <a:moveTo>
                    <a:pt x="0" y="0"/>
                  </a:moveTo>
                  <a:lnTo>
                    <a:pt x="0" y="522731"/>
                  </a:lnTo>
                </a:path>
              </a:pathLst>
            </a:custGeom>
            <a:ln w="38099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6156" y="5719572"/>
              <a:ext cx="708660" cy="114300"/>
            </a:xfrm>
            <a:custGeom>
              <a:avLst/>
              <a:gdLst/>
              <a:ahLst/>
              <a:cxnLst/>
              <a:rect l="l" t="t" r="r" b="b"/>
              <a:pathLst>
                <a:path w="708660" h="114300">
                  <a:moveTo>
                    <a:pt x="614172" y="76200"/>
                  </a:moveTo>
                  <a:lnTo>
                    <a:pt x="614172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614172" y="76200"/>
                  </a:lnTo>
                  <a:close/>
                </a:path>
                <a:path w="708660" h="114300">
                  <a:moveTo>
                    <a:pt x="708660" y="57912"/>
                  </a:moveTo>
                  <a:lnTo>
                    <a:pt x="594360" y="0"/>
                  </a:lnTo>
                  <a:lnTo>
                    <a:pt x="594360" y="38100"/>
                  </a:lnTo>
                  <a:lnTo>
                    <a:pt x="614172" y="38100"/>
                  </a:lnTo>
                  <a:lnTo>
                    <a:pt x="614172" y="104526"/>
                  </a:lnTo>
                  <a:lnTo>
                    <a:pt x="708660" y="57912"/>
                  </a:lnTo>
                  <a:close/>
                </a:path>
                <a:path w="708660" h="114300">
                  <a:moveTo>
                    <a:pt x="614172" y="104526"/>
                  </a:moveTo>
                  <a:lnTo>
                    <a:pt x="614172" y="76200"/>
                  </a:lnTo>
                  <a:lnTo>
                    <a:pt x="594360" y="76200"/>
                  </a:lnTo>
                  <a:lnTo>
                    <a:pt x="594360" y="114300"/>
                  </a:lnTo>
                  <a:lnTo>
                    <a:pt x="614172" y="104526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08252" y="5265418"/>
            <a:ext cx="203776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spc="-4" dirty="0">
                <a:latin typeface="Times New Roman"/>
                <a:cs typeface="Times New Roman"/>
              </a:rPr>
              <a:t>S</a:t>
            </a:r>
            <a:r>
              <a:rPr sz="1300" dirty="0">
                <a:latin typeface="Times New Roman"/>
                <a:cs typeface="Times New Roman"/>
              </a:rPr>
              <a:t>P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1535" y="4713551"/>
            <a:ext cx="297873" cy="747985"/>
          </a:xfrm>
          <a:prstGeom prst="rect">
            <a:avLst/>
          </a:prstGeom>
        </p:spPr>
        <p:txBody>
          <a:bodyPr vert="horz" wrap="square" lIns="0" tIns="13676" rIns="0" bIns="0" rtlCol="0">
            <a:spAutoFit/>
          </a:bodyPr>
          <a:lstStyle/>
          <a:p>
            <a:pPr marL="11397" marR="4559" algn="just">
              <a:lnSpc>
                <a:spcPct val="106200"/>
              </a:lnSpc>
              <a:spcBef>
                <a:spcPts val="108"/>
              </a:spcBef>
            </a:pPr>
            <a:r>
              <a:rPr sz="900" spc="-9" dirty="0">
                <a:latin typeface="Times New Roman"/>
                <a:cs typeface="Times New Roman"/>
              </a:rPr>
              <a:t>FFF</a:t>
            </a:r>
            <a:r>
              <a:rPr sz="900" spc="-4" dirty="0">
                <a:latin typeface="Times New Roman"/>
                <a:cs typeface="Times New Roman"/>
              </a:rPr>
              <a:t>B  </a:t>
            </a:r>
            <a:r>
              <a:rPr sz="900" spc="-9" dirty="0">
                <a:latin typeface="Times New Roman"/>
                <a:cs typeface="Times New Roman"/>
              </a:rPr>
              <a:t>FFF</a:t>
            </a:r>
            <a:r>
              <a:rPr sz="900" spc="-4" dirty="0">
                <a:latin typeface="Times New Roman"/>
                <a:cs typeface="Times New Roman"/>
              </a:rPr>
              <a:t>C  </a:t>
            </a:r>
            <a:r>
              <a:rPr sz="900" spc="-9" dirty="0">
                <a:latin typeface="Times New Roman"/>
                <a:cs typeface="Times New Roman"/>
              </a:rPr>
              <a:t>FFF</a:t>
            </a:r>
            <a:r>
              <a:rPr sz="900" spc="-4" dirty="0">
                <a:latin typeface="Times New Roman"/>
                <a:cs typeface="Times New Roman"/>
              </a:rPr>
              <a:t>D  </a:t>
            </a:r>
            <a:r>
              <a:rPr sz="900" spc="-9" dirty="0">
                <a:latin typeface="Times New Roman"/>
                <a:cs typeface="Times New Roman"/>
              </a:rPr>
              <a:t>FFFE  FFFF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18807" y="4429460"/>
            <a:ext cx="685511" cy="141064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827" algn="ctr">
              <a:lnSpc>
                <a:spcPts val="1131"/>
              </a:lnSpc>
            </a:pPr>
            <a:r>
              <a:rPr sz="1100" spc="-9" dirty="0">
                <a:latin typeface="Times New Roman"/>
                <a:cs typeface="Times New Roman"/>
              </a:rPr>
              <a:t>F3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87293" y="4429460"/>
            <a:ext cx="731515" cy="141064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7978" algn="ctr">
              <a:lnSpc>
                <a:spcPts val="1131"/>
              </a:lnSpc>
            </a:pPr>
            <a:r>
              <a:rPr sz="1100" dirty="0">
                <a:latin typeface="Times New Roman"/>
                <a:cs typeface="Times New Roman"/>
              </a:rPr>
              <a:t>12</a:t>
            </a:r>
          </a:p>
        </p:txBody>
      </p:sp>
      <p:grpSp>
        <p:nvGrpSpPr>
          <p:cNvPr id="3" name="object 18"/>
          <p:cNvGrpSpPr/>
          <p:nvPr/>
        </p:nvGrpSpPr>
        <p:grpSpPr>
          <a:xfrm>
            <a:off x="5543203" y="5049371"/>
            <a:ext cx="559955" cy="188259"/>
            <a:chOff x="6097524" y="5722620"/>
            <a:chExt cx="615950" cy="213360"/>
          </a:xfrm>
        </p:grpSpPr>
        <p:sp>
          <p:nvSpPr>
            <p:cNvPr id="19" name="object 19"/>
            <p:cNvSpPr/>
            <p:nvPr/>
          </p:nvSpPr>
          <p:spPr>
            <a:xfrm>
              <a:off x="6708647" y="5760719"/>
              <a:ext cx="0" cy="175260"/>
            </a:xfrm>
            <a:custGeom>
              <a:avLst/>
              <a:gdLst/>
              <a:ahLst/>
              <a:cxnLst/>
              <a:rect l="l" t="t" r="r" b="b"/>
              <a:pathLst>
                <a:path h="175260">
                  <a:moveTo>
                    <a:pt x="0" y="17525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7524" y="5722620"/>
              <a:ext cx="615950" cy="76200"/>
            </a:xfrm>
            <a:custGeom>
              <a:avLst/>
              <a:gdLst/>
              <a:ahLst/>
              <a:cxnLst/>
              <a:rect l="l" t="t" r="r" b="b"/>
              <a:pathLst>
                <a:path w="615950" h="76200">
                  <a:moveTo>
                    <a:pt x="76200" y="33528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59436" y="67818"/>
                  </a:lnTo>
                  <a:lnTo>
                    <a:pt x="59436" y="35052"/>
                  </a:lnTo>
                  <a:lnTo>
                    <a:pt x="60960" y="33528"/>
                  </a:lnTo>
                  <a:lnTo>
                    <a:pt x="76200" y="33528"/>
                  </a:lnTo>
                  <a:close/>
                </a:path>
                <a:path w="615950" h="76200">
                  <a:moveTo>
                    <a:pt x="615696" y="41148"/>
                  </a:moveTo>
                  <a:lnTo>
                    <a:pt x="615696" y="35052"/>
                  </a:lnTo>
                  <a:lnTo>
                    <a:pt x="614172" y="33528"/>
                  </a:lnTo>
                  <a:lnTo>
                    <a:pt x="60960" y="33528"/>
                  </a:lnTo>
                  <a:lnTo>
                    <a:pt x="59436" y="35052"/>
                  </a:lnTo>
                  <a:lnTo>
                    <a:pt x="59436" y="41148"/>
                  </a:lnTo>
                  <a:lnTo>
                    <a:pt x="60960" y="42672"/>
                  </a:lnTo>
                  <a:lnTo>
                    <a:pt x="614172" y="42672"/>
                  </a:lnTo>
                  <a:lnTo>
                    <a:pt x="615696" y="41148"/>
                  </a:lnTo>
                  <a:close/>
                </a:path>
                <a:path w="615950" h="76200">
                  <a:moveTo>
                    <a:pt x="76200" y="76200"/>
                  </a:moveTo>
                  <a:lnTo>
                    <a:pt x="76200" y="42672"/>
                  </a:lnTo>
                  <a:lnTo>
                    <a:pt x="60960" y="42672"/>
                  </a:lnTo>
                  <a:lnTo>
                    <a:pt x="59436" y="41148"/>
                  </a:lnTo>
                  <a:lnTo>
                    <a:pt x="59436" y="67818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5543204" y="5335793"/>
            <a:ext cx="413326" cy="67235"/>
          </a:xfrm>
          <a:custGeom>
            <a:avLst/>
            <a:gdLst/>
            <a:ahLst/>
            <a:cxnLst/>
            <a:rect l="l" t="t" r="r" b="b"/>
            <a:pathLst>
              <a:path w="454659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59436" y="67818"/>
                </a:lnTo>
                <a:lnTo>
                  <a:pt x="59436" y="35052"/>
                </a:lnTo>
                <a:lnTo>
                  <a:pt x="60960" y="33528"/>
                </a:lnTo>
                <a:lnTo>
                  <a:pt x="76200" y="33528"/>
                </a:lnTo>
                <a:close/>
              </a:path>
              <a:path w="454659" h="76200">
                <a:moveTo>
                  <a:pt x="454152" y="39624"/>
                </a:moveTo>
                <a:lnTo>
                  <a:pt x="454152" y="35052"/>
                </a:lnTo>
                <a:lnTo>
                  <a:pt x="452628" y="33528"/>
                </a:lnTo>
                <a:lnTo>
                  <a:pt x="60960" y="33528"/>
                </a:lnTo>
                <a:lnTo>
                  <a:pt x="59436" y="35052"/>
                </a:lnTo>
                <a:lnTo>
                  <a:pt x="59436" y="39624"/>
                </a:lnTo>
                <a:lnTo>
                  <a:pt x="60960" y="42672"/>
                </a:lnTo>
                <a:lnTo>
                  <a:pt x="452628" y="42672"/>
                </a:lnTo>
                <a:lnTo>
                  <a:pt x="454152" y="39624"/>
                </a:lnTo>
                <a:close/>
              </a:path>
              <a:path w="454659" h="76200">
                <a:moveTo>
                  <a:pt x="76200" y="76200"/>
                </a:moveTo>
                <a:lnTo>
                  <a:pt x="76200" y="42672"/>
                </a:lnTo>
                <a:lnTo>
                  <a:pt x="60960" y="42672"/>
                </a:lnTo>
                <a:lnTo>
                  <a:pt x="59436" y="39624"/>
                </a:lnTo>
                <a:lnTo>
                  <a:pt x="59436" y="67818"/>
                </a:lnTo>
                <a:lnTo>
                  <a:pt x="76200" y="7620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5636498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The POP</a:t>
            </a:r>
            <a:r>
              <a:rPr spc="-63" dirty="0"/>
              <a:t> </a:t>
            </a:r>
            <a:r>
              <a:rPr spc="-4" dirty="0"/>
              <a:t>Instruction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0667" y="1299127"/>
            <a:ext cx="6799695" cy="2726023"/>
          </a:xfrm>
          <a:prstGeom prst="rect">
            <a:avLst/>
          </a:prstGeom>
        </p:spPr>
        <p:txBody>
          <a:bodyPr vert="horz" wrap="square" lIns="0" tIns="80919" rIns="0" bIns="0" rtlCol="0">
            <a:spAutoFit/>
          </a:bodyPr>
          <a:lstStyle/>
          <a:p>
            <a:pPr marL="319115" indent="-307718">
              <a:spcBef>
                <a:spcPts val="637"/>
              </a:spcBef>
              <a:buClr>
                <a:srgbClr val="9900CC"/>
              </a:buClr>
              <a:buSzPct val="130769"/>
              <a:buChar char="•"/>
              <a:tabLst>
                <a:tab pos="318546" algn="l"/>
                <a:tab pos="319115" algn="l"/>
                <a:tab pos="1407527" algn="l"/>
              </a:tabLst>
            </a:pPr>
            <a:r>
              <a:rPr sz="2300" dirty="0">
                <a:latin typeface="Arial"/>
                <a:cs typeface="Arial"/>
              </a:rPr>
              <a:t>POP D	</a:t>
            </a:r>
            <a:r>
              <a:rPr sz="2300" spc="-4" dirty="0">
                <a:latin typeface="Arial"/>
                <a:cs typeface="Arial"/>
              </a:rPr>
              <a:t>(1 </a:t>
            </a:r>
            <a:r>
              <a:rPr sz="2300" dirty="0">
                <a:latin typeface="Arial"/>
                <a:cs typeface="Arial"/>
              </a:rPr>
              <a:t>Byte Instruction)</a:t>
            </a:r>
            <a:endParaRPr sz="2300">
              <a:latin typeface="Arial"/>
              <a:cs typeface="Arial"/>
            </a:endParaRPr>
          </a:p>
          <a:p>
            <a:pPr marL="678690" marR="4559" lvl="1" indent="-257572">
              <a:spcBef>
                <a:spcPts val="503"/>
              </a:spcBef>
              <a:buClr>
                <a:srgbClr val="FF0065"/>
              </a:buClr>
              <a:buChar char="–"/>
              <a:tabLst>
                <a:tab pos="679260" algn="l"/>
              </a:tabLst>
            </a:pPr>
            <a:r>
              <a:rPr sz="2200" spc="-4" dirty="0">
                <a:latin typeface="Arial"/>
                <a:cs typeface="Arial"/>
              </a:rPr>
              <a:t>Copy the contents of </a:t>
            </a:r>
            <a:r>
              <a:rPr sz="2200" spc="-9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memory location pointed 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4" dirty="0">
                <a:latin typeface="Arial"/>
                <a:cs typeface="Arial"/>
              </a:rPr>
              <a:t>by the </a:t>
            </a:r>
            <a:r>
              <a:rPr sz="2200" spc="-9" dirty="0">
                <a:latin typeface="Arial"/>
                <a:cs typeface="Arial"/>
              </a:rPr>
              <a:t>SP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4" dirty="0">
                <a:latin typeface="Arial"/>
                <a:cs typeface="Arial"/>
              </a:rPr>
              <a:t>register</a:t>
            </a:r>
            <a:r>
              <a:rPr sz="2200" dirty="0">
                <a:latin typeface="Arial"/>
                <a:cs typeface="Arial"/>
              </a:rPr>
              <a:t> E</a:t>
            </a:r>
            <a:endParaRPr sz="2200">
              <a:latin typeface="Arial"/>
              <a:cs typeface="Arial"/>
            </a:endParaRPr>
          </a:p>
          <a:p>
            <a:pPr marL="678690" lvl="1" indent="-257572">
              <a:spcBef>
                <a:spcPts val="507"/>
              </a:spcBef>
              <a:buClr>
                <a:srgbClr val="FF0065"/>
              </a:buClr>
              <a:buChar char="–"/>
              <a:tabLst>
                <a:tab pos="679260" algn="l"/>
              </a:tabLst>
            </a:pPr>
            <a:r>
              <a:rPr sz="2200" spc="-4" dirty="0">
                <a:latin typeface="Arial"/>
                <a:cs typeface="Arial"/>
              </a:rPr>
              <a:t>Increment</a:t>
            </a:r>
            <a:r>
              <a:rPr sz="2200" spc="-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SP</a:t>
            </a:r>
            <a:endParaRPr sz="2200">
              <a:latin typeface="Arial"/>
              <a:cs typeface="Arial"/>
            </a:endParaRPr>
          </a:p>
          <a:p>
            <a:pPr marL="678690" marR="4559" lvl="1" indent="-257572">
              <a:lnSpc>
                <a:spcPts val="2576"/>
              </a:lnSpc>
              <a:spcBef>
                <a:spcPts val="610"/>
              </a:spcBef>
              <a:buClr>
                <a:srgbClr val="FF0065"/>
              </a:buClr>
              <a:buChar char="–"/>
              <a:tabLst>
                <a:tab pos="679260" algn="l"/>
              </a:tabLst>
            </a:pPr>
            <a:r>
              <a:rPr sz="2200" spc="-4" dirty="0">
                <a:latin typeface="Arial"/>
                <a:cs typeface="Arial"/>
              </a:rPr>
              <a:t>Copy the contents of </a:t>
            </a:r>
            <a:r>
              <a:rPr sz="2200" spc="-9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memory location pointed 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4" dirty="0">
                <a:latin typeface="Arial"/>
                <a:cs typeface="Arial"/>
              </a:rPr>
              <a:t>by the </a:t>
            </a:r>
            <a:r>
              <a:rPr sz="2200" spc="-9" dirty="0">
                <a:latin typeface="Arial"/>
                <a:cs typeface="Arial"/>
              </a:rPr>
              <a:t>SP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4" dirty="0">
                <a:latin typeface="Arial"/>
                <a:cs typeface="Arial"/>
              </a:rPr>
              <a:t>register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  <a:p>
            <a:pPr marL="678690" lvl="1" indent="-257572">
              <a:spcBef>
                <a:spcPts val="431"/>
              </a:spcBef>
              <a:buClr>
                <a:srgbClr val="FF0065"/>
              </a:buClr>
              <a:buChar char="–"/>
              <a:tabLst>
                <a:tab pos="679260" algn="l"/>
              </a:tabLst>
            </a:pPr>
            <a:r>
              <a:rPr sz="2200" spc="-4" dirty="0">
                <a:latin typeface="Arial"/>
                <a:cs typeface="Arial"/>
              </a:rPr>
              <a:t>Increment</a:t>
            </a:r>
            <a:r>
              <a:rPr sz="2200" spc="-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SP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82169" y="4457699"/>
          <a:ext cx="599786" cy="99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7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22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65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52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5227">
                <a:tc>
                  <a:txBody>
                    <a:bodyPr/>
                    <a:lstStyle/>
                    <a:p>
                      <a:pPr marL="249554">
                        <a:lnSpc>
                          <a:spcPts val="1170"/>
                        </a:lnSpc>
                        <a:spcBef>
                          <a:spcPts val="2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24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6572">
                <a:tc>
                  <a:txBody>
                    <a:bodyPr/>
                    <a:lstStyle/>
                    <a:p>
                      <a:pPr marL="231140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1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object 8"/>
          <p:cNvGrpSpPr/>
          <p:nvPr/>
        </p:nvGrpSpPr>
        <p:grpSpPr>
          <a:xfrm>
            <a:off x="3025660" y="4465600"/>
            <a:ext cx="1524577" cy="788894"/>
            <a:chOff x="3328225" y="5061013"/>
            <a:chExt cx="1677035" cy="894080"/>
          </a:xfrm>
        </p:grpSpPr>
        <p:sp>
          <p:nvSpPr>
            <p:cNvPr id="9" name="object 9"/>
            <p:cNvSpPr/>
            <p:nvPr/>
          </p:nvSpPr>
          <p:spPr>
            <a:xfrm>
              <a:off x="3332988" y="5064252"/>
              <a:ext cx="1283335" cy="161925"/>
            </a:xfrm>
            <a:custGeom>
              <a:avLst/>
              <a:gdLst/>
              <a:ahLst/>
              <a:cxnLst/>
              <a:rect l="l" t="t" r="r" b="b"/>
              <a:pathLst>
                <a:path w="1283335" h="161925">
                  <a:moveTo>
                    <a:pt x="1283207" y="161543"/>
                  </a:moveTo>
                  <a:lnTo>
                    <a:pt x="1283207" y="0"/>
                  </a:lnTo>
                  <a:lnTo>
                    <a:pt x="0" y="0"/>
                  </a:lnTo>
                  <a:lnTo>
                    <a:pt x="0" y="161543"/>
                  </a:lnTo>
                  <a:lnTo>
                    <a:pt x="1283207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32988" y="5065776"/>
              <a:ext cx="1283335" cy="160020"/>
            </a:xfrm>
            <a:custGeom>
              <a:avLst/>
              <a:gdLst/>
              <a:ahLst/>
              <a:cxnLst/>
              <a:rect l="l" t="t" r="r" b="b"/>
              <a:pathLst>
                <a:path w="1283335" h="160020">
                  <a:moveTo>
                    <a:pt x="0" y="0"/>
                  </a:moveTo>
                  <a:lnTo>
                    <a:pt x="0" y="160019"/>
                  </a:lnTo>
                  <a:lnTo>
                    <a:pt x="1283207" y="160019"/>
                  </a:lnTo>
                  <a:lnTo>
                    <a:pt x="128320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80688" y="5065776"/>
              <a:ext cx="0" cy="160020"/>
            </a:xfrm>
            <a:custGeom>
              <a:avLst/>
              <a:gdLst/>
              <a:ahLst/>
              <a:cxnLst/>
              <a:rect l="l" t="t" r="r" b="b"/>
              <a:pathLst>
                <a:path h="160020">
                  <a:moveTo>
                    <a:pt x="0" y="0"/>
                  </a:moveTo>
                  <a:lnTo>
                    <a:pt x="0" y="16001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7496" y="5251704"/>
              <a:ext cx="114300" cy="672465"/>
            </a:xfrm>
            <a:custGeom>
              <a:avLst/>
              <a:gdLst/>
              <a:ahLst/>
              <a:cxnLst/>
              <a:rect l="l" t="t" r="r" b="b"/>
              <a:pathLst>
                <a:path w="114300" h="672464">
                  <a:moveTo>
                    <a:pt x="114300" y="114300"/>
                  </a:moveTo>
                  <a:lnTo>
                    <a:pt x="57912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4488"/>
                  </a:lnTo>
                  <a:lnTo>
                    <a:pt x="76200" y="9448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114300" h="672464">
                  <a:moveTo>
                    <a:pt x="76200" y="114300"/>
                  </a:moveTo>
                  <a:lnTo>
                    <a:pt x="76200" y="94488"/>
                  </a:lnTo>
                  <a:lnTo>
                    <a:pt x="38100" y="94488"/>
                  </a:lnTo>
                  <a:lnTo>
                    <a:pt x="38100" y="114300"/>
                  </a:lnTo>
                  <a:lnTo>
                    <a:pt x="76200" y="114300"/>
                  </a:lnTo>
                  <a:close/>
                </a:path>
                <a:path w="114300" h="672464">
                  <a:moveTo>
                    <a:pt x="76200" y="672084"/>
                  </a:moveTo>
                  <a:lnTo>
                    <a:pt x="76200" y="114300"/>
                  </a:lnTo>
                  <a:lnTo>
                    <a:pt x="38100" y="114300"/>
                  </a:lnTo>
                  <a:lnTo>
                    <a:pt x="38100" y="672084"/>
                  </a:lnTo>
                  <a:lnTo>
                    <a:pt x="76200" y="672084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6932" y="5935980"/>
              <a:ext cx="1356360" cy="0"/>
            </a:xfrm>
            <a:custGeom>
              <a:avLst/>
              <a:gdLst/>
              <a:ahLst/>
              <a:cxnLst/>
              <a:rect l="l" t="t" r="r" b="b"/>
              <a:pathLst>
                <a:path w="1356360">
                  <a:moveTo>
                    <a:pt x="0" y="0"/>
                  </a:moveTo>
                  <a:lnTo>
                    <a:pt x="1356359" y="0"/>
                  </a:lnTo>
                </a:path>
              </a:pathLst>
            </a:custGeom>
            <a:ln w="380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36720" y="5242560"/>
              <a:ext cx="114300" cy="523240"/>
            </a:xfrm>
            <a:custGeom>
              <a:avLst/>
              <a:gdLst/>
              <a:ahLst/>
              <a:cxnLst/>
              <a:rect l="l" t="t" r="r" b="b"/>
              <a:pathLst>
                <a:path w="114300" h="523239">
                  <a:moveTo>
                    <a:pt x="114300" y="114300"/>
                  </a:moveTo>
                  <a:lnTo>
                    <a:pt x="57912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4488"/>
                  </a:lnTo>
                  <a:lnTo>
                    <a:pt x="76200" y="9448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114300" h="523239">
                  <a:moveTo>
                    <a:pt x="76200" y="114300"/>
                  </a:moveTo>
                  <a:lnTo>
                    <a:pt x="76200" y="94488"/>
                  </a:lnTo>
                  <a:lnTo>
                    <a:pt x="38100" y="94488"/>
                  </a:lnTo>
                  <a:lnTo>
                    <a:pt x="38100" y="114300"/>
                  </a:lnTo>
                  <a:lnTo>
                    <a:pt x="76200" y="114300"/>
                  </a:lnTo>
                  <a:close/>
                </a:path>
                <a:path w="114300" h="523239">
                  <a:moveTo>
                    <a:pt x="76200" y="522732"/>
                  </a:moveTo>
                  <a:lnTo>
                    <a:pt x="76200" y="114300"/>
                  </a:lnTo>
                  <a:lnTo>
                    <a:pt x="38100" y="114300"/>
                  </a:lnTo>
                  <a:lnTo>
                    <a:pt x="38100" y="522732"/>
                  </a:lnTo>
                  <a:lnTo>
                    <a:pt x="76200" y="522732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96155" y="5777484"/>
              <a:ext cx="708660" cy="0"/>
            </a:xfrm>
            <a:custGeom>
              <a:avLst/>
              <a:gdLst/>
              <a:ahLst/>
              <a:cxnLst/>
              <a:rect l="l" t="t" r="r" b="b"/>
              <a:pathLst>
                <a:path w="708660">
                  <a:moveTo>
                    <a:pt x="0" y="0"/>
                  </a:moveTo>
                  <a:lnTo>
                    <a:pt x="708659" y="0"/>
                  </a:lnTo>
                </a:path>
              </a:pathLst>
            </a:custGeom>
            <a:ln w="38099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22104" y="4211168"/>
            <a:ext cx="140277" cy="21123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dirty="0">
                <a:latin typeface="Times New Roman"/>
                <a:cs typeface="Times New Roman"/>
              </a:rPr>
              <a:t>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4173" y="4211168"/>
            <a:ext cx="122382" cy="21123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dirty="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08252" y="4992442"/>
            <a:ext cx="203776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spc="-4" dirty="0">
                <a:latin typeface="Times New Roman"/>
                <a:cs typeface="Times New Roman"/>
              </a:rPr>
              <a:t>S</a:t>
            </a:r>
            <a:r>
              <a:rPr sz="1300" dirty="0">
                <a:latin typeface="Times New Roman"/>
                <a:cs typeface="Times New Roman"/>
              </a:rPr>
              <a:t>P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1535" y="4713551"/>
            <a:ext cx="297873" cy="747985"/>
          </a:xfrm>
          <a:prstGeom prst="rect">
            <a:avLst/>
          </a:prstGeom>
        </p:spPr>
        <p:txBody>
          <a:bodyPr vert="horz" wrap="square" lIns="0" tIns="13676" rIns="0" bIns="0" rtlCol="0">
            <a:spAutoFit/>
          </a:bodyPr>
          <a:lstStyle/>
          <a:p>
            <a:pPr marL="11397" marR="4559" algn="just">
              <a:lnSpc>
                <a:spcPct val="106200"/>
              </a:lnSpc>
              <a:spcBef>
                <a:spcPts val="108"/>
              </a:spcBef>
            </a:pPr>
            <a:r>
              <a:rPr sz="900" spc="-9" dirty="0">
                <a:latin typeface="Times New Roman"/>
                <a:cs typeface="Times New Roman"/>
              </a:rPr>
              <a:t>FFF</a:t>
            </a:r>
            <a:r>
              <a:rPr sz="900" spc="-4" dirty="0">
                <a:latin typeface="Times New Roman"/>
                <a:cs typeface="Times New Roman"/>
              </a:rPr>
              <a:t>B  </a:t>
            </a:r>
            <a:r>
              <a:rPr sz="900" spc="-9" dirty="0">
                <a:latin typeface="Times New Roman"/>
                <a:cs typeface="Times New Roman"/>
              </a:rPr>
              <a:t>FFF</a:t>
            </a:r>
            <a:r>
              <a:rPr sz="900" spc="-4" dirty="0">
                <a:latin typeface="Times New Roman"/>
                <a:cs typeface="Times New Roman"/>
              </a:rPr>
              <a:t>C  </a:t>
            </a:r>
            <a:r>
              <a:rPr sz="900" spc="-9" dirty="0">
                <a:latin typeface="Times New Roman"/>
                <a:cs typeface="Times New Roman"/>
              </a:rPr>
              <a:t>FFF</a:t>
            </a:r>
            <a:r>
              <a:rPr sz="900" spc="-4" dirty="0">
                <a:latin typeface="Times New Roman"/>
                <a:cs typeface="Times New Roman"/>
              </a:rPr>
              <a:t>D  </a:t>
            </a:r>
            <a:r>
              <a:rPr sz="900" spc="-9" dirty="0">
                <a:latin typeface="Times New Roman"/>
                <a:cs typeface="Times New Roman"/>
              </a:rPr>
              <a:t>FFFE  FFFF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28933" y="4449182"/>
            <a:ext cx="168564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spc="-13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35958" y="4451871"/>
            <a:ext cx="161636" cy="18377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dirty="0">
                <a:latin typeface="Times New Roman"/>
                <a:cs typeface="Times New Roman"/>
              </a:rPr>
              <a:t>12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22"/>
          <p:cNvGrpSpPr/>
          <p:nvPr/>
        </p:nvGrpSpPr>
        <p:grpSpPr>
          <a:xfrm>
            <a:off x="5541818" y="5225526"/>
            <a:ext cx="559955" cy="199465"/>
            <a:chOff x="6096000" y="5922263"/>
            <a:chExt cx="615950" cy="226060"/>
          </a:xfrm>
        </p:grpSpPr>
        <p:sp>
          <p:nvSpPr>
            <p:cNvPr id="23" name="object 23"/>
            <p:cNvSpPr/>
            <p:nvPr/>
          </p:nvSpPr>
          <p:spPr>
            <a:xfrm>
              <a:off x="6707123" y="5922263"/>
              <a:ext cx="0" cy="175260"/>
            </a:xfrm>
            <a:custGeom>
              <a:avLst/>
              <a:gdLst/>
              <a:ahLst/>
              <a:cxnLst/>
              <a:rect l="l" t="t" r="r" b="b"/>
              <a:pathLst>
                <a:path h="175260">
                  <a:moveTo>
                    <a:pt x="0" y="17525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6071616"/>
              <a:ext cx="615950" cy="76200"/>
            </a:xfrm>
            <a:custGeom>
              <a:avLst/>
              <a:gdLst/>
              <a:ahLst/>
              <a:cxnLst/>
              <a:rect l="l" t="t" r="r" b="b"/>
              <a:pathLst>
                <a:path w="615950" h="76200">
                  <a:moveTo>
                    <a:pt x="76200" y="33528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59436" y="67818"/>
                  </a:lnTo>
                  <a:lnTo>
                    <a:pt x="59436" y="36576"/>
                  </a:lnTo>
                  <a:lnTo>
                    <a:pt x="60960" y="33528"/>
                  </a:lnTo>
                  <a:lnTo>
                    <a:pt x="76200" y="33528"/>
                  </a:lnTo>
                  <a:close/>
                </a:path>
                <a:path w="615950" h="76200">
                  <a:moveTo>
                    <a:pt x="615696" y="41148"/>
                  </a:moveTo>
                  <a:lnTo>
                    <a:pt x="615696" y="36576"/>
                  </a:lnTo>
                  <a:lnTo>
                    <a:pt x="614172" y="33528"/>
                  </a:lnTo>
                  <a:lnTo>
                    <a:pt x="60960" y="33528"/>
                  </a:lnTo>
                  <a:lnTo>
                    <a:pt x="59436" y="36576"/>
                  </a:lnTo>
                  <a:lnTo>
                    <a:pt x="59436" y="41148"/>
                  </a:lnTo>
                  <a:lnTo>
                    <a:pt x="60960" y="42672"/>
                  </a:lnTo>
                  <a:lnTo>
                    <a:pt x="614172" y="42672"/>
                  </a:lnTo>
                  <a:lnTo>
                    <a:pt x="615696" y="41148"/>
                  </a:lnTo>
                  <a:close/>
                </a:path>
                <a:path w="615950" h="76200">
                  <a:moveTo>
                    <a:pt x="76200" y="76200"/>
                  </a:moveTo>
                  <a:lnTo>
                    <a:pt x="76200" y="42672"/>
                  </a:lnTo>
                  <a:lnTo>
                    <a:pt x="60960" y="42672"/>
                  </a:lnTo>
                  <a:lnTo>
                    <a:pt x="59436" y="41148"/>
                  </a:lnTo>
                  <a:lnTo>
                    <a:pt x="59436" y="67818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5543204" y="5061473"/>
            <a:ext cx="413326" cy="67235"/>
          </a:xfrm>
          <a:custGeom>
            <a:avLst/>
            <a:gdLst/>
            <a:ahLst/>
            <a:cxnLst/>
            <a:rect l="l" t="t" r="r" b="b"/>
            <a:pathLst>
              <a:path w="454659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59436" y="67818"/>
                </a:lnTo>
                <a:lnTo>
                  <a:pt x="59436" y="35052"/>
                </a:lnTo>
                <a:lnTo>
                  <a:pt x="60960" y="32004"/>
                </a:lnTo>
                <a:lnTo>
                  <a:pt x="76200" y="32004"/>
                </a:lnTo>
                <a:close/>
              </a:path>
              <a:path w="454659" h="76200">
                <a:moveTo>
                  <a:pt x="454152" y="39624"/>
                </a:moveTo>
                <a:lnTo>
                  <a:pt x="454152" y="35052"/>
                </a:lnTo>
                <a:lnTo>
                  <a:pt x="452628" y="32004"/>
                </a:lnTo>
                <a:lnTo>
                  <a:pt x="60960" y="32004"/>
                </a:lnTo>
                <a:lnTo>
                  <a:pt x="59436" y="35052"/>
                </a:lnTo>
                <a:lnTo>
                  <a:pt x="59436" y="39624"/>
                </a:lnTo>
                <a:lnTo>
                  <a:pt x="60960" y="42672"/>
                </a:lnTo>
                <a:lnTo>
                  <a:pt x="452628" y="42672"/>
                </a:lnTo>
                <a:lnTo>
                  <a:pt x="454152" y="39624"/>
                </a:lnTo>
                <a:close/>
              </a:path>
              <a:path w="454659" h="76200">
                <a:moveTo>
                  <a:pt x="76200" y="76200"/>
                </a:moveTo>
                <a:lnTo>
                  <a:pt x="76200" y="42672"/>
                </a:lnTo>
                <a:lnTo>
                  <a:pt x="60960" y="42672"/>
                </a:lnTo>
                <a:lnTo>
                  <a:pt x="59436" y="39624"/>
                </a:lnTo>
                <a:lnTo>
                  <a:pt x="59436" y="67818"/>
                </a:lnTo>
                <a:lnTo>
                  <a:pt x="76200" y="7620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Saving Information on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methods to add data to the stack: </a:t>
            </a:r>
            <a:endParaRPr lang="en-US" dirty="0" smtClean="0"/>
          </a:p>
          <a:p>
            <a:pPr lvl="1"/>
            <a:r>
              <a:rPr lang="en-US" dirty="0" smtClean="0"/>
              <a:t>Direct </a:t>
            </a:r>
            <a:r>
              <a:rPr lang="en-US" dirty="0" smtClean="0"/>
              <a:t>method </a:t>
            </a:r>
            <a:endParaRPr lang="en-US" dirty="0" smtClean="0"/>
          </a:p>
          <a:p>
            <a:pPr lvl="1"/>
            <a:r>
              <a:rPr lang="en-US" dirty="0" smtClean="0"/>
              <a:t>Indirect </a:t>
            </a:r>
            <a:r>
              <a:rPr lang="en-US" dirty="0" smtClean="0"/>
              <a:t>method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6C586D6993448A62854AE246F3130" ma:contentTypeVersion="4" ma:contentTypeDescription="Create a new document." ma:contentTypeScope="" ma:versionID="f742289d9205ce73366b690ce9f20182">
  <xsd:schema xmlns:xsd="http://www.w3.org/2001/XMLSchema" xmlns:xs="http://www.w3.org/2001/XMLSchema" xmlns:p="http://schemas.microsoft.com/office/2006/metadata/properties" xmlns:ns2="886e75a9-f062-4986-91a6-a869996f9066" targetNamespace="http://schemas.microsoft.com/office/2006/metadata/properties" ma:root="true" ma:fieldsID="c756a0c7bff813bd5e4973ba56e667bb" ns2:_="">
    <xsd:import namespace="886e75a9-f062-4986-91a6-a869996f90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e75a9-f062-4986-91a6-a869996f90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6CFA66-8162-4504-8973-CA225B3F7A50}"/>
</file>

<file path=customXml/itemProps2.xml><?xml version="1.0" encoding="utf-8"?>
<ds:datastoreItem xmlns:ds="http://schemas.openxmlformats.org/officeDocument/2006/customXml" ds:itemID="{02094A26-60A5-410F-A7AB-D45C8A77E349}"/>
</file>

<file path=customXml/itemProps3.xml><?xml version="1.0" encoding="utf-8"?>
<ds:datastoreItem xmlns:ds="http://schemas.openxmlformats.org/officeDocument/2006/customXml" ds:itemID="{C251B233-2CB2-4A16-831B-36AE0A78A394}"/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355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Stack in 8085</vt:lpstr>
      <vt:lpstr>Programmer's view of 8085</vt:lpstr>
      <vt:lpstr>Introduction to Stack</vt:lpstr>
      <vt:lpstr>How does a stack work in assembly language?</vt:lpstr>
      <vt:lpstr>Operation of the Stack</vt:lpstr>
      <vt:lpstr>LIFO</vt:lpstr>
      <vt:lpstr>The PUSH Instruction</vt:lpstr>
      <vt:lpstr>The POP Instruction</vt:lpstr>
      <vt:lpstr>Saving Information on the Stack</vt:lpstr>
      <vt:lpstr>Saving Information on the Stack</vt:lpstr>
      <vt:lpstr>Saving Information on the Stack</vt:lpstr>
      <vt:lpstr>PSW Register Pair</vt:lpstr>
      <vt:lpstr>PUSH PSW Register Pair</vt:lpstr>
      <vt:lpstr>Pop PSW Register Pair </vt:lpstr>
      <vt:lpstr>Modify Flag Content using PUSH/POP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in 8085</dc:title>
  <dc:creator>HP</dc:creator>
  <cp:lastModifiedBy>HP</cp:lastModifiedBy>
  <cp:revision>27</cp:revision>
  <dcterms:created xsi:type="dcterms:W3CDTF">2006-08-16T00:00:00Z</dcterms:created>
  <dcterms:modified xsi:type="dcterms:W3CDTF">2021-09-14T06:10:15Z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0x0101008B96C586D6993448A62854AE246F3130</vt:lpwstr>
  </property>
</Properties>
</file>