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85FD5-4B08-4180-8083-F5AE8B005A23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3284B-2652-4E32-ABDB-7BDCE595E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96A6-48AF-4FFD-BE59-4439AB956F86}" type="datetime1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9CD1-F5A3-4770-AE62-CEB07334319C}" type="datetime1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ADE8-E60A-43B3-946A-D13ECEB8CF64}" type="datetime1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DBB-8087-4127-A238-75AD6E274F25}" type="datetime1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D950-5C0C-488E-8EE2-9AF13AC7D1A2}" type="datetime1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826B-56E1-4C3A-8482-104824C5D047}" type="datetime1">
              <a:rPr lang="en-US" smtClean="0"/>
              <a:pPr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4680-70FE-45E9-92D2-285CC75A0251}" type="datetime1">
              <a:rPr lang="en-US" smtClean="0"/>
              <a:pPr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2E7D-563A-40F0-9FB4-8B85E87B023F}" type="datetime1">
              <a:rPr lang="en-US" smtClean="0"/>
              <a:pPr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5737-2AE0-4C4F-A1C8-796AAEF3EA20}" type="datetime1">
              <a:rPr lang="en-US" smtClean="0"/>
              <a:pPr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1EDF-8659-4076-9187-01C18625FF23}" type="datetime1">
              <a:rPr lang="en-US" smtClean="0"/>
              <a:pPr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E6D-9BB1-4382-80E7-74DF976C53BE}" type="datetime1">
              <a:rPr lang="en-US" smtClean="0"/>
              <a:pPr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5E060-D09F-42FF-BEFF-4867D10B5B13}" type="datetime1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Assembly Language Programming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To find the sum of a series of 8 bit numbers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/>
              <a:t>The length of the series is in memory location 2200H and the series begins at memory location 2201H. Assume </a:t>
            </a:r>
            <a:r>
              <a:rPr lang="en-US" sz="2800" dirty="0" smtClean="0">
                <a:solidFill>
                  <a:srgbClr val="FF0000"/>
                </a:solidFill>
              </a:rPr>
              <a:t>sum is 8bit</a:t>
            </a:r>
            <a:r>
              <a:rPr lang="en-US" sz="2800" dirty="0" smtClean="0"/>
              <a:t>. Store the result in 2300H</a:t>
            </a:r>
          </a:p>
          <a:p>
            <a:pPr>
              <a:buNone/>
            </a:pPr>
            <a:r>
              <a:rPr lang="en-US" sz="2800" dirty="0" smtClean="0"/>
              <a:t>		 2200H=04H	</a:t>
            </a:r>
          </a:p>
          <a:p>
            <a:pPr>
              <a:buNone/>
            </a:pPr>
            <a:r>
              <a:rPr lang="en-US" sz="2800" dirty="0" smtClean="0"/>
              <a:t>		 2201H=20H</a:t>
            </a:r>
          </a:p>
          <a:p>
            <a:pPr>
              <a:buNone/>
            </a:pPr>
            <a:r>
              <a:rPr lang="en-US" sz="2800" dirty="0" smtClean="0"/>
              <a:t>		 2202H=15H</a:t>
            </a:r>
          </a:p>
          <a:p>
            <a:pPr>
              <a:buNone/>
            </a:pPr>
            <a:r>
              <a:rPr lang="en-US" sz="2800" dirty="0" smtClean="0"/>
              <a:t>		 2203H=13H</a:t>
            </a:r>
          </a:p>
          <a:p>
            <a:pPr>
              <a:buNone/>
            </a:pPr>
            <a:r>
              <a:rPr lang="en-US" sz="2800" dirty="0" smtClean="0"/>
              <a:t>		 2204H=22H</a:t>
            </a:r>
          </a:p>
          <a:p>
            <a:pPr>
              <a:buNone/>
            </a:pPr>
            <a:r>
              <a:rPr lang="en-US" sz="2800" dirty="0" smtClean="0"/>
              <a:t>		Result=20+15+13+22=6AH</a:t>
            </a:r>
          </a:p>
          <a:p>
            <a:pPr>
              <a:buNone/>
            </a:pPr>
            <a:r>
              <a:rPr lang="en-US" sz="2800" dirty="0" smtClean="0"/>
              <a:t>		2300H=6AH</a:t>
            </a:r>
          </a:p>
          <a:p>
            <a:pPr>
              <a:buNone/>
            </a:pP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505200" y="1752600"/>
            <a:ext cx="1981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Sum=0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Pointer=2201 H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Count=2200 H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581400" y="762000"/>
            <a:ext cx="1828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Start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2819400"/>
            <a:ext cx="3352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Sum=Sum + (Pointer)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43200" y="3429000"/>
            <a:ext cx="3886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Pointer=Pointer + 1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Count = Count -1</a:t>
            </a:r>
            <a:endParaRPr lang="en-IN" dirty="0"/>
          </a:p>
        </p:txBody>
      </p:sp>
      <p:sp>
        <p:nvSpPr>
          <p:cNvPr id="8" name="Diamond 7"/>
          <p:cNvSpPr/>
          <p:nvPr/>
        </p:nvSpPr>
        <p:spPr>
          <a:xfrm>
            <a:off x="3733800" y="4343400"/>
            <a:ext cx="1752600" cy="1143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Is Count = 0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9000" y="5638800"/>
            <a:ext cx="2743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2300H = Sum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962400" y="6324600"/>
            <a:ext cx="1905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End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5" idx="4"/>
            <a:endCxn id="4" idx="0"/>
          </p:cNvCxnSpPr>
          <p:nvPr/>
        </p:nvCxnSpPr>
        <p:spPr>
          <a:xfrm>
            <a:off x="4495800" y="1447800"/>
            <a:ext cx="0" cy="304800"/>
          </a:xfrm>
          <a:prstGeom prst="straightConnector1">
            <a:avLst/>
          </a:prstGeom>
          <a:ln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</p:cNvCxnSpPr>
          <p:nvPr/>
        </p:nvCxnSpPr>
        <p:spPr>
          <a:xfrm flipH="1">
            <a:off x="4419600" y="2590800"/>
            <a:ext cx="76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</p:cNvCxnSpPr>
          <p:nvPr/>
        </p:nvCxnSpPr>
        <p:spPr>
          <a:xfrm flipH="1">
            <a:off x="4419600" y="3200400"/>
            <a:ext cx="76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572000" y="4191000"/>
            <a:ext cx="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</p:cNvCxnSpPr>
          <p:nvPr/>
        </p:nvCxnSpPr>
        <p:spPr>
          <a:xfrm>
            <a:off x="4610100" y="5486400"/>
            <a:ext cx="381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133600" y="49530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133600" y="26670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133600" y="26670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62200" y="44958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IN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	LDA 2200H		</a:t>
            </a:r>
          </a:p>
          <a:p>
            <a:pPr>
              <a:buNone/>
            </a:pPr>
            <a:r>
              <a:rPr lang="en-US" dirty="0" smtClean="0"/>
              <a:t>		MOV C,A		;</a:t>
            </a:r>
            <a:r>
              <a:rPr lang="en-US" sz="2400" dirty="0" smtClean="0"/>
              <a:t>Initialize counter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SUB A		;</a:t>
            </a:r>
            <a:r>
              <a:rPr lang="en-US" sz="2400" dirty="0" smtClean="0"/>
              <a:t>sum=0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LXI H,2201H	;</a:t>
            </a:r>
            <a:r>
              <a:rPr lang="en-US" sz="2400" dirty="0" smtClean="0"/>
              <a:t>Initialize pointer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BACK: ADD M		;</a:t>
            </a:r>
            <a:r>
              <a:rPr lang="en-US" sz="2600" dirty="0" smtClean="0"/>
              <a:t>sum=</a:t>
            </a:r>
            <a:r>
              <a:rPr lang="en-US" sz="2600" dirty="0" err="1" smtClean="0"/>
              <a:t>sum+data</a:t>
            </a:r>
            <a:endParaRPr lang="en-US" sz="2600" dirty="0" smtClean="0"/>
          </a:p>
          <a:p>
            <a:pPr>
              <a:buNone/>
            </a:pPr>
            <a:r>
              <a:rPr lang="en-US" dirty="0" smtClean="0"/>
              <a:t>		INX H			; </a:t>
            </a:r>
            <a:r>
              <a:rPr lang="en-US" sz="2600" dirty="0" smtClean="0"/>
              <a:t>Increment pointer</a:t>
            </a:r>
          </a:p>
          <a:p>
            <a:pPr>
              <a:buNone/>
            </a:pPr>
            <a:r>
              <a:rPr lang="en-US" dirty="0" smtClean="0"/>
              <a:t>		DCR C		; </a:t>
            </a:r>
            <a:r>
              <a:rPr lang="en-US" sz="2600" dirty="0" smtClean="0"/>
              <a:t>decrement counter</a:t>
            </a:r>
          </a:p>
          <a:p>
            <a:pPr>
              <a:buNone/>
            </a:pPr>
            <a:r>
              <a:rPr lang="en-US" dirty="0" smtClean="0"/>
              <a:t>		JNZ BACK		;</a:t>
            </a:r>
            <a:r>
              <a:rPr lang="en-US" sz="2400" dirty="0" smtClean="0"/>
              <a:t>If counter ≠0 repeat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STA 2300H		;</a:t>
            </a:r>
            <a:r>
              <a:rPr lang="en-US" sz="2400" dirty="0" smtClean="0"/>
              <a:t>store sum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HLT			;</a:t>
            </a:r>
            <a:r>
              <a:rPr lang="en-US" sz="2400" dirty="0" smtClean="0"/>
              <a:t>Terminate program execution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Assume </a:t>
            </a:r>
            <a:r>
              <a:rPr lang="en-US" dirty="0" smtClean="0">
                <a:solidFill>
                  <a:srgbClr val="FF0000"/>
                </a:solidFill>
              </a:rPr>
              <a:t>sum is 16bit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	 2200H=04H	</a:t>
            </a:r>
          </a:p>
          <a:p>
            <a:pPr>
              <a:buNone/>
            </a:pPr>
            <a:r>
              <a:rPr lang="en-US" dirty="0" smtClean="0"/>
              <a:t>		 2201H=9AH</a:t>
            </a:r>
          </a:p>
          <a:p>
            <a:pPr>
              <a:buNone/>
            </a:pPr>
            <a:r>
              <a:rPr lang="en-US" dirty="0" smtClean="0"/>
              <a:t>		 2202H=52H</a:t>
            </a:r>
          </a:p>
          <a:p>
            <a:pPr>
              <a:buNone/>
            </a:pPr>
            <a:r>
              <a:rPr lang="en-US" dirty="0" smtClean="0"/>
              <a:t>		 2203H=89H</a:t>
            </a:r>
          </a:p>
          <a:p>
            <a:pPr>
              <a:buNone/>
            </a:pPr>
            <a:r>
              <a:rPr lang="en-US" dirty="0" smtClean="0"/>
              <a:t>		 2204H=3EH</a:t>
            </a:r>
          </a:p>
          <a:p>
            <a:pPr>
              <a:buNone/>
            </a:pPr>
            <a:r>
              <a:rPr lang="en-US" dirty="0" smtClean="0"/>
              <a:t>		Result=9A+52+89+3E=01B3H</a:t>
            </a:r>
          </a:p>
          <a:p>
            <a:pPr>
              <a:buNone/>
            </a:pPr>
            <a:r>
              <a:rPr lang="en-US" dirty="0" smtClean="0"/>
              <a:t>		2300H=B3H (lower byte of sum)</a:t>
            </a:r>
          </a:p>
          <a:p>
            <a:pPr>
              <a:buNone/>
            </a:pPr>
            <a:r>
              <a:rPr lang="en-US" dirty="0" smtClean="0"/>
              <a:t>		2301=01H(Higher byte of sum)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124200" y="1219200"/>
            <a:ext cx="3276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Sumhigh</a:t>
            </a:r>
            <a:r>
              <a:rPr lang="en-US" sz="2000" b="1" dirty="0" smtClean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Sumlow</a:t>
            </a:r>
            <a:r>
              <a:rPr lang="en-US" sz="2000" b="1" dirty="0" smtClean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Pointer=2201 H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Count=2200 H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810000" y="381000"/>
            <a:ext cx="1828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Start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2438400"/>
            <a:ext cx="3352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Sumlow</a:t>
            </a:r>
            <a:r>
              <a:rPr lang="en-US" sz="2000" b="1" dirty="0" smtClean="0">
                <a:solidFill>
                  <a:schemeClr val="tx1"/>
                </a:solidFill>
              </a:rPr>
              <a:t>=</a:t>
            </a:r>
            <a:r>
              <a:rPr lang="en-US" sz="2000" b="1" dirty="0" err="1" smtClean="0">
                <a:solidFill>
                  <a:schemeClr val="tx1"/>
                </a:solidFill>
              </a:rPr>
              <a:t>Sumlow</a:t>
            </a:r>
            <a:r>
              <a:rPr lang="en-US" sz="2000" b="1" dirty="0" smtClean="0">
                <a:solidFill>
                  <a:schemeClr val="tx1"/>
                </a:solidFill>
              </a:rPr>
              <a:t> + (Pointer)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4114800"/>
            <a:ext cx="3886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Pointer=Pointer + 1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Count = Count -1</a:t>
            </a:r>
            <a:endParaRPr lang="en-IN" dirty="0"/>
          </a:p>
        </p:txBody>
      </p:sp>
      <p:sp>
        <p:nvSpPr>
          <p:cNvPr id="8" name="Diamond 7"/>
          <p:cNvSpPr/>
          <p:nvPr/>
        </p:nvSpPr>
        <p:spPr>
          <a:xfrm>
            <a:off x="2895600" y="2971800"/>
            <a:ext cx="3581400" cy="533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Is Carry= 1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9000" y="5638800"/>
            <a:ext cx="2743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2300H = </a:t>
            </a:r>
            <a:r>
              <a:rPr lang="en-US" b="1" dirty="0" err="1" smtClean="0">
                <a:solidFill>
                  <a:schemeClr val="tx1"/>
                </a:solidFill>
              </a:rPr>
              <a:t>Sumlow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962400" y="6324600"/>
            <a:ext cx="1905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End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5" idx="4"/>
            <a:endCxn id="4" idx="0"/>
          </p:cNvCxnSpPr>
          <p:nvPr/>
        </p:nvCxnSpPr>
        <p:spPr>
          <a:xfrm>
            <a:off x="4724400" y="1066800"/>
            <a:ext cx="38100" cy="152400"/>
          </a:xfrm>
          <a:prstGeom prst="straightConnector1">
            <a:avLst/>
          </a:prstGeom>
          <a:ln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</p:cNvCxnSpPr>
          <p:nvPr/>
        </p:nvCxnSpPr>
        <p:spPr>
          <a:xfrm flipH="1">
            <a:off x="4419600" y="2209800"/>
            <a:ext cx="3429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</p:cNvCxnSpPr>
          <p:nvPr/>
        </p:nvCxnSpPr>
        <p:spPr>
          <a:xfrm flipH="1">
            <a:off x="4648200" y="2819400"/>
            <a:ext cx="76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572000" y="4191000"/>
            <a:ext cx="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</p:cNvCxnSpPr>
          <p:nvPr/>
        </p:nvCxnSpPr>
        <p:spPr>
          <a:xfrm flipH="1">
            <a:off x="4648200" y="3505200"/>
            <a:ext cx="381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981200" y="51816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057400" y="2362200"/>
            <a:ext cx="0" cy="289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981200" y="2362200"/>
            <a:ext cx="2438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86000" y="48006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3276600" y="3657600"/>
            <a:ext cx="3200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Sumhigh</a:t>
            </a:r>
            <a:r>
              <a:rPr lang="en-US" b="1" dirty="0" smtClean="0">
                <a:solidFill>
                  <a:schemeClr val="tx1"/>
                </a:solidFill>
              </a:rPr>
              <a:t>=</a:t>
            </a:r>
            <a:r>
              <a:rPr lang="en-US" b="1" dirty="0" err="1" smtClean="0">
                <a:solidFill>
                  <a:schemeClr val="tx1"/>
                </a:solidFill>
              </a:rPr>
              <a:t>Sumhigh</a:t>
            </a:r>
            <a:r>
              <a:rPr lang="en-US" b="1" dirty="0" smtClean="0">
                <a:solidFill>
                  <a:schemeClr val="tx1"/>
                </a:solidFill>
              </a:rPr>
              <a:t> + 1</a:t>
            </a:r>
            <a:endParaRPr lang="en-IN" dirty="0"/>
          </a:p>
        </p:txBody>
      </p:sp>
      <p:sp>
        <p:nvSpPr>
          <p:cNvPr id="40" name="Diamond 39"/>
          <p:cNvSpPr/>
          <p:nvPr/>
        </p:nvSpPr>
        <p:spPr>
          <a:xfrm>
            <a:off x="3429000" y="4953000"/>
            <a:ext cx="2514600" cy="533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Is Count =0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4" name="Content Placeholder 43"/>
          <p:cNvSpPr txBox="1">
            <a:spLocks noGrp="1"/>
          </p:cNvSpPr>
          <p:nvPr>
            <p:ph idx="1"/>
          </p:nvPr>
        </p:nvSpPr>
        <p:spPr>
          <a:xfrm>
            <a:off x="457200" y="457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2362200" y="2971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</a:t>
            </a:r>
            <a:endParaRPr lang="en-IN" b="1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2590800" y="3200400"/>
            <a:ext cx="457200" cy="64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2"/>
          </p:cNvCxnSpPr>
          <p:nvPr/>
        </p:nvCxnSpPr>
        <p:spPr>
          <a:xfrm>
            <a:off x="2590800" y="3341132"/>
            <a:ext cx="0" cy="697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667000" y="40386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0" idx="2"/>
          </p:cNvCxnSpPr>
          <p:nvPr/>
        </p:nvCxnSpPr>
        <p:spPr>
          <a:xfrm flipH="1">
            <a:off x="4648200" y="5486400"/>
            <a:ext cx="381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9" idx="2"/>
          </p:cNvCxnSpPr>
          <p:nvPr/>
        </p:nvCxnSpPr>
        <p:spPr>
          <a:xfrm>
            <a:off x="4800600" y="60960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sz="5000" dirty="0" smtClean="0"/>
              <a:t>LDA 2200H		</a:t>
            </a:r>
          </a:p>
          <a:p>
            <a:pPr>
              <a:buNone/>
            </a:pPr>
            <a:r>
              <a:rPr lang="en-US" sz="5000" dirty="0" smtClean="0"/>
              <a:t>		MOV C,A	;Initialize counter</a:t>
            </a:r>
          </a:p>
          <a:p>
            <a:pPr>
              <a:buNone/>
            </a:pPr>
            <a:r>
              <a:rPr lang="en-US" sz="5000" dirty="0" smtClean="0"/>
              <a:t>		 LXI H,2201H	;Initialize pointer</a:t>
            </a:r>
          </a:p>
          <a:p>
            <a:pPr>
              <a:buNone/>
            </a:pPr>
            <a:r>
              <a:rPr lang="en-US" sz="5000" dirty="0" smtClean="0"/>
              <a:t>		 SUB A		;</a:t>
            </a:r>
            <a:r>
              <a:rPr lang="en-US" sz="5000" dirty="0" err="1" smtClean="0"/>
              <a:t>sumlow</a:t>
            </a:r>
            <a:r>
              <a:rPr lang="en-US" sz="5000" dirty="0" smtClean="0"/>
              <a:t>=0</a:t>
            </a:r>
          </a:p>
          <a:p>
            <a:pPr>
              <a:buNone/>
            </a:pPr>
            <a:r>
              <a:rPr lang="en-US" sz="5000" dirty="0" smtClean="0"/>
              <a:t>		MOV B,A	;</a:t>
            </a:r>
            <a:r>
              <a:rPr lang="en-US" sz="5000" dirty="0" err="1" smtClean="0"/>
              <a:t>sumhigh</a:t>
            </a:r>
            <a:r>
              <a:rPr lang="en-US" sz="5000" dirty="0" smtClean="0"/>
              <a:t>=0</a:t>
            </a:r>
          </a:p>
          <a:p>
            <a:pPr>
              <a:buNone/>
            </a:pPr>
            <a:r>
              <a:rPr lang="en-US" sz="5000" dirty="0" smtClean="0"/>
              <a:t>BACK:	 ADD M		;sum=</a:t>
            </a:r>
            <a:r>
              <a:rPr lang="en-US" sz="5000" dirty="0" err="1" smtClean="0"/>
              <a:t>sum+data</a:t>
            </a:r>
            <a:endParaRPr lang="en-US" sz="5000" dirty="0" smtClean="0"/>
          </a:p>
          <a:p>
            <a:pPr>
              <a:buNone/>
            </a:pPr>
            <a:r>
              <a:rPr lang="en-US" sz="5000" dirty="0" smtClean="0"/>
              <a:t>		JNC SKIP</a:t>
            </a:r>
          </a:p>
          <a:p>
            <a:pPr>
              <a:buNone/>
            </a:pPr>
            <a:r>
              <a:rPr lang="en-US" sz="5000" dirty="0" smtClean="0"/>
              <a:t>		INR B		;Add carry to MSB of sum</a:t>
            </a:r>
          </a:p>
          <a:p>
            <a:pPr>
              <a:buNone/>
            </a:pPr>
            <a:r>
              <a:rPr lang="en-US" sz="5000" dirty="0" smtClean="0"/>
              <a:t>		</a:t>
            </a:r>
          </a:p>
          <a:p>
            <a:pPr>
              <a:buNone/>
            </a:pPr>
            <a:r>
              <a:rPr lang="en-US" sz="5000" dirty="0" smtClean="0"/>
              <a:t>SKIP:	INX H		; Increment pointer</a:t>
            </a:r>
          </a:p>
          <a:p>
            <a:pPr>
              <a:buNone/>
            </a:pPr>
            <a:r>
              <a:rPr lang="en-US" sz="5000" dirty="0" smtClean="0"/>
              <a:t>		DCR C		; decrement counter</a:t>
            </a:r>
          </a:p>
          <a:p>
            <a:pPr>
              <a:buNone/>
            </a:pPr>
            <a:r>
              <a:rPr lang="en-US" sz="5000" dirty="0" smtClean="0"/>
              <a:t>		JNZ BACK	;If counter ≠0 repeat</a:t>
            </a:r>
          </a:p>
          <a:p>
            <a:pPr>
              <a:buNone/>
            </a:pPr>
            <a:r>
              <a:rPr lang="en-US" sz="5000" dirty="0" smtClean="0"/>
              <a:t>		STA 2300H	;store  the lower byte of sum</a:t>
            </a:r>
          </a:p>
          <a:p>
            <a:pPr>
              <a:buNone/>
            </a:pPr>
            <a:r>
              <a:rPr lang="en-US" sz="5000" dirty="0" smtClean="0"/>
              <a:t>		MOV A,B		</a:t>
            </a:r>
          </a:p>
          <a:p>
            <a:pPr>
              <a:buNone/>
            </a:pPr>
            <a:r>
              <a:rPr lang="en-US" sz="5000" dirty="0" smtClean="0"/>
              <a:t>		 STA 2300H	;store  the higher byte of sum</a:t>
            </a:r>
          </a:p>
          <a:p>
            <a:pPr>
              <a:buNone/>
            </a:pPr>
            <a:r>
              <a:rPr lang="en-US" sz="5000" dirty="0" smtClean="0"/>
              <a:t>		HLT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Find out the largest number from an array of 5 numbers.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362200"/>
            <a:ext cx="773430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1" y="304800"/>
            <a:ext cx="54864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00200"/>
            <a:ext cx="8763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Find out the smallest number from a series of 5 numbers. 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971800"/>
            <a:ext cx="73914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Looping	</a:t>
            </a:r>
          </a:p>
          <a:p>
            <a:r>
              <a:rPr lang="en-US" dirty="0" smtClean="0"/>
              <a:t>Counting</a:t>
            </a:r>
          </a:p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533400"/>
            <a:ext cx="8534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8610599" cy="430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2133600"/>
            <a:ext cx="8229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Looping</a:t>
            </a:r>
          </a:p>
          <a:p>
            <a:pPr lvl="1"/>
            <a:r>
              <a:rPr lang="en-US" dirty="0" smtClean="0"/>
              <a:t>The program is instructed to execute certain set of instructions repeatedly to execute a particular task number of times.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Counting</a:t>
            </a:r>
          </a:p>
          <a:p>
            <a:pPr lvl="1"/>
            <a:r>
              <a:rPr lang="en-US" dirty="0" smtClean="0"/>
              <a:t>This technique allows programmer to count how many times the instruction/set of instructions are executed.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Indexing</a:t>
            </a:r>
          </a:p>
          <a:p>
            <a:pPr lvl="1"/>
            <a:r>
              <a:rPr lang="en-US" dirty="0" smtClean="0"/>
              <a:t>This technique allows programmer to point or refer the data stored in sequential memory location one by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Continuous loop</a:t>
            </a:r>
          </a:p>
          <a:p>
            <a:pPr lvl="1"/>
            <a:r>
              <a:rPr lang="en-US" dirty="0" smtClean="0"/>
              <a:t>repeat task continuously</a:t>
            </a:r>
          </a:p>
          <a:p>
            <a:r>
              <a:rPr lang="en-US" dirty="0" smtClean="0"/>
              <a:t> Conditional loop</a:t>
            </a:r>
          </a:p>
          <a:p>
            <a:pPr lvl="1"/>
            <a:r>
              <a:rPr lang="en-US" dirty="0" smtClean="0"/>
              <a:t>repeats a task until certain data conditions are met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657600"/>
            <a:ext cx="246697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Loops have four sections:</a:t>
            </a:r>
          </a:p>
          <a:p>
            <a:pPr lvl="1" fontAlgn="base"/>
            <a:r>
              <a:rPr lang="en-US" dirty="0" smtClean="0"/>
              <a:t>Initialization section.</a:t>
            </a:r>
          </a:p>
          <a:p>
            <a:pPr lvl="1" fontAlgn="base"/>
            <a:r>
              <a:rPr lang="en-US" dirty="0" smtClean="0"/>
              <a:t>Processing section.</a:t>
            </a:r>
          </a:p>
          <a:p>
            <a:pPr lvl="1" fontAlgn="base"/>
            <a:r>
              <a:rPr lang="en-US" dirty="0" smtClean="0"/>
              <a:t>Loop control section</a:t>
            </a:r>
          </a:p>
          <a:p>
            <a:pPr lvl="1" fontAlgn="base"/>
            <a:r>
              <a:rPr lang="en-US" dirty="0" smtClean="0"/>
              <a:t>Result section.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1"/>
            <a:ext cx="8458200" cy="5696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 smtClean="0"/>
              <a:t>The initialization section establishes the starting values of</a:t>
            </a:r>
          </a:p>
          <a:p>
            <a:pPr lvl="1" fontAlgn="base"/>
            <a:r>
              <a:rPr lang="en-US" dirty="0" smtClean="0"/>
              <a:t>loop counters for counting how many times loop is executed</a:t>
            </a:r>
          </a:p>
          <a:p>
            <a:pPr lvl="1" fontAlgn="base"/>
            <a:r>
              <a:rPr lang="en-US" dirty="0" smtClean="0"/>
              <a:t>address registers for indexing which give pointers to memory locations and other variables</a:t>
            </a:r>
          </a:p>
          <a:p>
            <a:pPr fontAlgn="base"/>
            <a:r>
              <a:rPr lang="en-US" dirty="0" smtClean="0"/>
              <a:t>The actual data manipulation occurs in the processing section.</a:t>
            </a:r>
          </a:p>
          <a:p>
            <a:pPr fontAlgn="base"/>
            <a:r>
              <a:rPr lang="en-US" dirty="0" smtClean="0"/>
              <a:t>The loop control section updates counters, indices (pointers) for the next iteration.</a:t>
            </a:r>
          </a:p>
          <a:p>
            <a:pPr fontAlgn="base"/>
            <a:r>
              <a:rPr lang="en-US" dirty="0" smtClean="0"/>
              <a:t>The result section analyzes and stores the results.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Loop and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counter is a typical application of the conditional loop.</a:t>
            </a:r>
          </a:p>
          <a:p>
            <a:r>
              <a:rPr lang="en-US" dirty="0" smtClean="0"/>
              <a:t>A microprocessor needs a counter to accomplish the looping task.</a:t>
            </a:r>
          </a:p>
          <a:p>
            <a:r>
              <a:rPr lang="en-US" dirty="0" smtClean="0"/>
              <a:t>Counter is set up by loading an appropriate count in a register.</a:t>
            </a:r>
          </a:p>
          <a:p>
            <a:r>
              <a:rPr lang="en-US" dirty="0" smtClean="0"/>
              <a:t>Counting is performed by either increment or decrement the counter.</a:t>
            </a:r>
          </a:p>
          <a:p>
            <a:r>
              <a:rPr lang="en-US" dirty="0" smtClean="0"/>
              <a:t>Loop is set up by a conditional jump instruction.</a:t>
            </a:r>
          </a:p>
          <a:p>
            <a:r>
              <a:rPr lang="en-US" dirty="0" smtClean="0"/>
              <a:t>End of counting is indicated by a flag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Pointing of referencing objects with sequential numbers.</a:t>
            </a:r>
          </a:p>
          <a:p>
            <a:r>
              <a:rPr lang="en-US" dirty="0" smtClean="0"/>
              <a:t>Data bytes are stored in memory locations and those data bytes are referred to by their memory locations.</a:t>
            </a:r>
          </a:p>
          <a:p>
            <a:r>
              <a:rPr lang="en-US" dirty="0" smtClean="0"/>
              <a:t>Example: add ten bytes of data stored in memory locations starting from a  given location and display the sum.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6C586D6993448A62854AE246F3130" ma:contentTypeVersion="4" ma:contentTypeDescription="Create a new document." ma:contentTypeScope="" ma:versionID="f742289d9205ce73366b690ce9f20182">
  <xsd:schema xmlns:xsd="http://www.w3.org/2001/XMLSchema" xmlns:xs="http://www.w3.org/2001/XMLSchema" xmlns:p="http://schemas.microsoft.com/office/2006/metadata/properties" xmlns:ns2="886e75a9-f062-4986-91a6-a869996f9066" targetNamespace="http://schemas.microsoft.com/office/2006/metadata/properties" ma:root="true" ma:fieldsID="c756a0c7bff813bd5e4973ba56e667bb" ns2:_="">
    <xsd:import namespace="886e75a9-f062-4986-91a6-a869996f90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6e75a9-f062-4986-91a6-a869996f90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F65044-E150-4FF4-95BC-DACD7BA21481}"/>
</file>

<file path=customXml/itemProps2.xml><?xml version="1.0" encoding="utf-8"?>
<ds:datastoreItem xmlns:ds="http://schemas.openxmlformats.org/officeDocument/2006/customXml" ds:itemID="{0ED4B0EC-EACD-42A3-8A32-A6003BEED6CC}"/>
</file>

<file path=customXml/itemProps3.xml><?xml version="1.0" encoding="utf-8"?>
<ds:datastoreItem xmlns:ds="http://schemas.openxmlformats.org/officeDocument/2006/customXml" ds:itemID="{2954C743-BCB9-4B9F-B002-880865EE6792}"/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439</Words>
  <Application>Microsoft Office PowerPoint</Application>
  <PresentationFormat>On-screen Show (4:3)</PresentationFormat>
  <Paragraphs>129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Assembly Language Programming Techniques</vt:lpstr>
      <vt:lpstr>Programming Techniques</vt:lpstr>
      <vt:lpstr>Slide 3</vt:lpstr>
      <vt:lpstr>Loop</vt:lpstr>
      <vt:lpstr>Loop</vt:lpstr>
      <vt:lpstr>Slide 6</vt:lpstr>
      <vt:lpstr>Slide 7</vt:lpstr>
      <vt:lpstr>Conditional Loop and Counter</vt:lpstr>
      <vt:lpstr>Indexing</vt:lpstr>
      <vt:lpstr>To find the sum of a series of 8 bit numbers</vt:lpstr>
      <vt:lpstr>Slide 11</vt:lpstr>
      <vt:lpstr>Source Program</vt:lpstr>
      <vt:lpstr>Assume sum is 16bit</vt:lpstr>
      <vt:lpstr>Slide 14</vt:lpstr>
      <vt:lpstr>Source Program</vt:lpstr>
      <vt:lpstr>Example </vt:lpstr>
      <vt:lpstr>Slide 17</vt:lpstr>
      <vt:lpstr>Slide 18</vt:lpstr>
      <vt:lpstr>Example 2</vt:lpstr>
      <vt:lpstr>Slide 20</vt:lpstr>
      <vt:lpstr>Slide 21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 Programming Tehniques</dc:title>
  <dc:creator>HP</dc:creator>
  <cp:lastModifiedBy>HP</cp:lastModifiedBy>
  <cp:revision>18</cp:revision>
  <dcterms:created xsi:type="dcterms:W3CDTF">2006-08-16T00:00:00Z</dcterms:created>
  <dcterms:modified xsi:type="dcterms:W3CDTF">2021-09-21T15:57:49Z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0x0101008B96C586D6993448A62854AE246F3130</vt:lpwstr>
  </property>
</Properties>
</file>