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9" r:id="rId4"/>
    <p:sldId id="291" r:id="rId5"/>
    <p:sldId id="260" r:id="rId6"/>
    <p:sldId id="285" r:id="rId7"/>
    <p:sldId id="286" r:id="rId8"/>
    <p:sldId id="281" r:id="rId9"/>
    <p:sldId id="284" r:id="rId10"/>
    <p:sldId id="282" r:id="rId11"/>
    <p:sldId id="283" r:id="rId12"/>
    <p:sldId id="261" r:id="rId13"/>
    <p:sldId id="262" r:id="rId14"/>
    <p:sldId id="263" r:id="rId15"/>
    <p:sldId id="287" r:id="rId16"/>
    <p:sldId id="288" r:id="rId17"/>
    <p:sldId id="289" r:id="rId18"/>
    <p:sldId id="290" r:id="rId19"/>
    <p:sldId id="272" r:id="rId20"/>
    <p:sldId id="273" r:id="rId21"/>
    <p:sldId id="258" r:id="rId22"/>
    <p:sldId id="274" r:id="rId23"/>
    <p:sldId id="277" r:id="rId24"/>
    <p:sldId id="276" r:id="rId25"/>
    <p:sldId id="279" r:id="rId26"/>
    <p:sldId id="280" r:id="rId27"/>
    <p:sldId id="278" r:id="rId28"/>
    <p:sldId id="292" r:id="rId29"/>
    <p:sldId id="293" r:id="rId30"/>
    <p:sldId id="29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9CF80-0748-4586-A3F7-BD684599CCFF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23B73-F0F3-4E82-8378-1C006FE648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8D0D-85CF-47A3-9352-72ECBCCEE9C9}" type="datetime1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B3C2-2D4D-4823-9BFA-6A750B25ECCA}" type="datetime1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DF63-50BB-4655-8BA7-45DDD61D2813}" type="datetime1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EFC7-C428-49F3-BF9A-329B6DC6F8DD}" type="datetime1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74A0-E387-4F0B-A452-694C03AB7092}" type="datetime1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84C8-EB64-4C23-8C7D-3924AB84DDC9}" type="datetime1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13D5-57E6-449A-B5FC-C62B9DE1270F}" type="datetime1">
              <a:rPr lang="en-US" smtClean="0"/>
              <a:pPr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6AAC-232A-46D8-BD92-432C2B7D1DF0}" type="datetime1">
              <a:rPr lang="en-US" smtClean="0"/>
              <a:pPr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D0D6-C4DE-4DB1-A03E-76255A3E628B}" type="datetime1">
              <a:rPr lang="en-US" smtClean="0"/>
              <a:pPr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8E13-B99C-4997-A997-C898389BFD42}" type="datetime1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D985-454B-4F60-9398-42DE2C830E40}" type="datetime1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411C2-A32F-4A36-887C-12DAE0159DB7}" type="datetime1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Counters and Time Delays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Total T states required to execute the program</a:t>
            </a:r>
          </a:p>
          <a:p>
            <a:pPr>
              <a:buNone/>
            </a:pPr>
            <a:r>
              <a:rPr lang="en-US" dirty="0" smtClean="0"/>
              <a:t>     =      7		+ (count-1) (4+10)	+  (4+7)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MVI C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Loops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Last loop</a:t>
            </a:r>
          </a:p>
          <a:p>
            <a:pPr>
              <a:buNone/>
            </a:pPr>
            <a:r>
              <a:rPr lang="en-US" sz="2600" dirty="0" smtClean="0"/>
              <a:t>Suppose count=5</a:t>
            </a:r>
          </a:p>
          <a:p>
            <a:pPr>
              <a:buNone/>
            </a:pPr>
            <a:r>
              <a:rPr lang="en-US" sz="2600" dirty="0" smtClean="0"/>
              <a:t>Number of T states=7+   (5-1)14   +  11  =74</a:t>
            </a:r>
          </a:p>
          <a:p>
            <a:pPr>
              <a:buNone/>
            </a:pPr>
            <a:r>
              <a:rPr lang="en-US" sz="2600" dirty="0" smtClean="0"/>
              <a:t>Assume operating frequency is 2 MHz</a:t>
            </a:r>
          </a:p>
          <a:p>
            <a:pPr>
              <a:buNone/>
            </a:pPr>
            <a:r>
              <a:rPr lang="en-US" sz="2600" dirty="0" smtClean="0"/>
              <a:t>Time required for 1 T state=1 /2=  0.5 micro </a:t>
            </a:r>
            <a:r>
              <a:rPr lang="en-US" sz="2600" dirty="0" err="1" smtClean="0"/>
              <a:t>secs</a:t>
            </a: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Total time to execute the given program= 74 *0.5=37 micro </a:t>
            </a:r>
            <a:r>
              <a:rPr lang="en-US" sz="2600" dirty="0" err="1" smtClean="0"/>
              <a:t>secs</a:t>
            </a:r>
            <a:endParaRPr lang="en-US" sz="2600" dirty="0" smtClean="0"/>
          </a:p>
          <a:p>
            <a:pPr>
              <a:buNone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Maximum delay possible with 8 bit count</a:t>
            </a:r>
          </a:p>
          <a:p>
            <a:pPr>
              <a:buNone/>
            </a:pPr>
            <a:r>
              <a:rPr lang="en-US" dirty="0" smtClean="0"/>
              <a:t>Maximum count can be loaded= FF H (=255)</a:t>
            </a:r>
          </a:p>
          <a:p>
            <a:pPr>
              <a:buNone/>
            </a:pPr>
            <a:r>
              <a:rPr lang="en-US" dirty="0" smtClean="0"/>
              <a:t>Maximum delay possible with 8 bit count</a:t>
            </a:r>
          </a:p>
          <a:p>
            <a:pPr>
              <a:buNone/>
            </a:pPr>
            <a:r>
              <a:rPr lang="en-US" dirty="0" smtClean="0"/>
              <a:t>	=[7  +  (255 – 1) 14 	+11]	*0.5 micro </a:t>
            </a:r>
            <a:r>
              <a:rPr lang="en-US" dirty="0" err="1" smtClean="0"/>
              <a:t>secs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=1787 micro </a:t>
            </a:r>
            <a:r>
              <a:rPr lang="en-US" dirty="0" err="1" smtClean="0"/>
              <a:t>secs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Note:</a:t>
            </a:r>
          </a:p>
          <a:p>
            <a:pPr>
              <a:buNone/>
            </a:pPr>
            <a:r>
              <a:rPr lang="en-US" dirty="0" smtClean="0"/>
              <a:t>Delay with 8 bit count is suitable for small delays and not for large delays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a Register Pair as a Loop</a:t>
            </a:r>
            <a:br>
              <a:rPr lang="en-US" dirty="0" smtClean="0"/>
            </a:br>
            <a:r>
              <a:rPr lang="en-US" dirty="0" smtClean="0"/>
              <a:t>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single register, one can repeat a loop for a maximum count of 255 times ( As maximum count is FFH).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a Register Pair as a Loop</a:t>
            </a:r>
            <a:br>
              <a:rPr lang="en-US" dirty="0" smtClean="0"/>
            </a:br>
            <a:r>
              <a:rPr lang="en-US" dirty="0" smtClean="0"/>
              <a:t>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possible to increase this count by using a register pair for the loop counter instead of the single register.</a:t>
            </a:r>
          </a:p>
          <a:p>
            <a:pPr lvl="1"/>
            <a:r>
              <a:rPr lang="en-US" dirty="0" smtClean="0"/>
              <a:t>	 A minor problem arises in how to test for the final count since DCX and INX do not modify the flags.</a:t>
            </a:r>
          </a:p>
          <a:p>
            <a:pPr lvl="1"/>
            <a:r>
              <a:rPr lang="en-US" dirty="0" smtClean="0"/>
              <a:t>However, if the loop is looking for when the count becomes zero, we can OR the two registers in the pair and then checking the zero flag.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a Register Pair as a Loop</a:t>
            </a:r>
            <a:br>
              <a:rPr lang="en-US" dirty="0" smtClean="0"/>
            </a:br>
            <a:r>
              <a:rPr lang="en-US" dirty="0" smtClean="0"/>
              <a:t>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r>
              <a:rPr lang="en-US" dirty="0" smtClean="0"/>
              <a:t>The following is an example of a loop set up with a register pair as the loop counter.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657600"/>
            <a:ext cx="32004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 loop using 16 bit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					No of T states</a:t>
            </a:r>
          </a:p>
          <a:p>
            <a:pPr>
              <a:buNone/>
            </a:pPr>
            <a:r>
              <a:rPr lang="en-US" dirty="0" smtClean="0"/>
              <a:t>		LXI  B,  count				10</a:t>
            </a:r>
          </a:p>
          <a:p>
            <a:pPr>
              <a:buNone/>
            </a:pPr>
            <a:r>
              <a:rPr lang="en-US" dirty="0" smtClean="0"/>
              <a:t>BACK:  DCX  B					6</a:t>
            </a:r>
          </a:p>
          <a:p>
            <a:pPr>
              <a:buNone/>
            </a:pPr>
            <a:r>
              <a:rPr lang="en-US" dirty="0" smtClean="0"/>
              <a:t>		MOV  A, C					4</a:t>
            </a:r>
          </a:p>
          <a:p>
            <a:pPr>
              <a:buNone/>
            </a:pPr>
            <a:r>
              <a:rPr lang="en-US" dirty="0" smtClean="0"/>
              <a:t>		ORA   B					4</a:t>
            </a:r>
          </a:p>
          <a:p>
            <a:pPr>
              <a:buNone/>
            </a:pPr>
            <a:r>
              <a:rPr lang="en-US" dirty="0" smtClean="0"/>
              <a:t>		JNZ   BACK					7/10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instruction LXI B, count is executed only once, so require 10 T states</a:t>
            </a:r>
          </a:p>
          <a:p>
            <a:r>
              <a:rPr lang="en-US" dirty="0" smtClean="0"/>
              <a:t>The number of T states required for one loop = 6 + 4 + 4 + 10  = 24 T states</a:t>
            </a:r>
          </a:p>
          <a:p>
            <a:r>
              <a:rPr lang="en-US" dirty="0" smtClean="0"/>
              <a:t>The number of T states required for the last loop = 6 + 4 + 4 + 7= 21 T states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number of T states required for the execution of the given program</a:t>
            </a:r>
          </a:p>
          <a:p>
            <a:pPr>
              <a:buNone/>
            </a:pPr>
            <a:r>
              <a:rPr lang="en-US" dirty="0" smtClean="0"/>
              <a:t>		= 10		+	(count – 1)*24	+  21</a:t>
            </a:r>
          </a:p>
          <a:p>
            <a:pPr>
              <a:buNone/>
            </a:pPr>
            <a:r>
              <a:rPr lang="en-US" dirty="0" smtClean="0"/>
              <a:t>		LXI  B			Loops		Last loop</a:t>
            </a:r>
          </a:p>
          <a:p>
            <a:pPr>
              <a:buNone/>
            </a:pPr>
            <a:r>
              <a:rPr lang="en-US" dirty="0" smtClean="0"/>
              <a:t>Suppose, count = 03FFH (=1023)</a:t>
            </a:r>
          </a:p>
          <a:p>
            <a:pPr>
              <a:buNone/>
            </a:pPr>
            <a:r>
              <a:rPr lang="en-US" dirty="0" smtClean="0"/>
              <a:t>Number of T states = 10 + 1022 *24  +21</a:t>
            </a:r>
          </a:p>
          <a:p>
            <a:pPr>
              <a:buNone/>
            </a:pPr>
            <a:r>
              <a:rPr lang="en-US" dirty="0" smtClean="0"/>
              <a:t>				      = 24559	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Assume operating frequency is 2 MHz</a:t>
            </a:r>
          </a:p>
          <a:p>
            <a:pPr>
              <a:buNone/>
            </a:pPr>
            <a:r>
              <a:rPr lang="en-US" dirty="0" smtClean="0"/>
              <a:t>Time required for 1 T state=1 /2=  0.5 micro </a:t>
            </a:r>
            <a:r>
              <a:rPr lang="en-US" dirty="0" err="1" smtClean="0"/>
              <a:t>secs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Total time to execute the given program</a:t>
            </a:r>
          </a:p>
          <a:p>
            <a:pPr>
              <a:buNone/>
            </a:pPr>
            <a:r>
              <a:rPr lang="en-US" dirty="0" smtClean="0"/>
              <a:t>		=24599  * 0.5 micro </a:t>
            </a:r>
            <a:r>
              <a:rPr lang="en-US" dirty="0" err="1" smtClean="0"/>
              <a:t>secs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		=12279.5 micro </a:t>
            </a:r>
            <a:r>
              <a:rPr lang="en-US" dirty="0" err="1" smtClean="0"/>
              <a:t>secs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pPr>
              <a:tabLst>
                <a:tab pos="971550" algn="l"/>
                <a:tab pos="5254625" algn="r"/>
              </a:tabLst>
            </a:pPr>
            <a:r>
              <a:rPr lang="en-US" sz="2400" dirty="0" smtClean="0"/>
              <a:t>Nested loops can be easily setup in Assembly language by using two registers for the two loop counters and updating the right register in the right loop.</a:t>
            </a:r>
          </a:p>
          <a:p>
            <a:pPr lvl="1">
              <a:tabLst>
                <a:tab pos="971550" algn="l"/>
                <a:tab pos="5254625" algn="r"/>
              </a:tabLst>
            </a:pPr>
            <a:r>
              <a:rPr lang="en-US" sz="2400" dirty="0" smtClean="0"/>
              <a:t>In the figure, the body of loop2 can be before or after loop1.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914400"/>
            <a:ext cx="2514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real life applications, it is important to keep a track with time.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In traffic light control application, it is necessary to give time delay between two transitions.</a:t>
            </a:r>
          </a:p>
          <a:p>
            <a:pPr lvl="1"/>
            <a:r>
              <a:rPr lang="en-US" dirty="0" smtClean="0"/>
              <a:t>These time delays are in few seconds </a:t>
            </a:r>
          </a:p>
          <a:p>
            <a:pPr lvl="2"/>
            <a:r>
              <a:rPr lang="en-US" dirty="0" smtClean="0"/>
              <a:t>Can be generated with help of executing a group of instructions number of times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 for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7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Instead (or in conjunction with) Register Pairs, a nested loop structure can be used to increase the total delay produced.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124200"/>
            <a:ext cx="513397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Delay of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/>
          <a:lstStyle/>
          <a:p>
            <a:r>
              <a:rPr lang="en-US" altLang="en-US" sz="2800" dirty="0" smtClean="0"/>
              <a:t>The calculation remains the same except that it the formula must be applied recursively to each loop.</a:t>
            </a:r>
          </a:p>
          <a:p>
            <a:pPr lvl="1"/>
            <a:r>
              <a:rPr lang="en-US" altLang="en-US" dirty="0" smtClean="0"/>
              <a:t>Start with the inner loop, then plug that delay in the calculation of the outer loop.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4114800"/>
            <a:ext cx="513397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>
                <a:solidFill>
                  <a:srgbClr val="C00000"/>
                </a:solidFill>
              </a:rPr>
              <a:t>Delay of inner loop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 states required for execution of inner loop (Ti)</a:t>
            </a:r>
          </a:p>
          <a:p>
            <a:pPr>
              <a:buNone/>
            </a:pPr>
            <a:r>
              <a:rPr lang="en-US" dirty="0" smtClean="0"/>
              <a:t>	= 7 + (</a:t>
            </a:r>
            <a:r>
              <a:rPr lang="en-US" dirty="0" smtClean="0">
                <a:solidFill>
                  <a:srgbClr val="0070C0"/>
                </a:solidFill>
              </a:rPr>
              <a:t>255 </a:t>
            </a:r>
            <a:r>
              <a:rPr lang="en-US" dirty="0" smtClean="0"/>
              <a:t>– 1)*14   +11</a:t>
            </a:r>
          </a:p>
          <a:p>
            <a:pPr>
              <a:buNone/>
            </a:pPr>
            <a:r>
              <a:rPr lang="en-US" dirty="0" smtClean="0"/>
              <a:t>		     </a:t>
            </a:r>
            <a:r>
              <a:rPr lang="en-US" dirty="0" smtClean="0">
                <a:solidFill>
                  <a:srgbClr val="0070C0"/>
                </a:solidFill>
              </a:rPr>
              <a:t>MVI C</a:t>
            </a:r>
          </a:p>
          <a:p>
            <a:pPr>
              <a:buNone/>
            </a:pPr>
            <a:r>
              <a:rPr lang="en-US" dirty="0" smtClean="0"/>
              <a:t>T states required for execution of the given program= 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0070C0"/>
                </a:solidFill>
              </a:rPr>
              <a:t>multiplier count </a:t>
            </a:r>
            <a:r>
              <a:rPr lang="en-US" sz="2800" dirty="0" smtClean="0"/>
              <a:t>– 1) * (Ti + 14) + 11</a:t>
            </a:r>
          </a:p>
          <a:p>
            <a:pPr>
              <a:buNone/>
            </a:pPr>
            <a:r>
              <a:rPr lang="en-US" sz="2800" dirty="0" smtClean="0"/>
              <a:t>				</a:t>
            </a:r>
            <a:r>
              <a:rPr lang="en-US" sz="2800" dirty="0" smtClean="0">
                <a:solidFill>
                  <a:srgbClr val="0070C0"/>
                </a:solidFill>
              </a:rPr>
              <a:t>MVI B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685800"/>
            <a:ext cx="3810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/>
          <a:p>
            <a:pPr algn="l"/>
            <a:fld id="{3EF6C995-4A5A-4179-A3A9-6F1E26FF3E59}" type="slidenum">
              <a:rPr lang="en-US" altLang="en-US" smtClean="0"/>
              <a:pPr algn="l"/>
              <a:t>23</a:t>
            </a:fld>
            <a:endParaRPr lang="en-US" altLang="en-US" smtClean="0">
              <a:latin typeface="Times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Increasing the delay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delay can be further increased by using register pairs for each of the loop counters in the nested loops setup.</a:t>
            </a:r>
          </a:p>
          <a:p>
            <a:pPr eaLnBrk="1" hangingPunct="1"/>
            <a:r>
              <a:rPr lang="en-US" altLang="en-US" dirty="0" smtClean="0"/>
              <a:t>It can also be increased by adding dummy instructions (like NOP) in the body of the loop. </a:t>
            </a:r>
          </a:p>
          <a:p>
            <a:pPr eaLnBrk="1" hangingPunct="1"/>
            <a:r>
              <a:rPr lang="en-US" altLang="en-US" dirty="0" smtClean="0"/>
              <a:t>A NOP does nothing, but takes 4T states of processor time to execute.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Write a program to generate a delay of 0.4 sec if the crystal frequency is 5MHz</a:t>
            </a:r>
          </a:p>
          <a:p>
            <a:r>
              <a:rPr lang="en-US" dirty="0" smtClean="0"/>
              <a:t>Operating frequency is half of crystal frequency =5/2=2.5MHz</a:t>
            </a:r>
          </a:p>
          <a:p>
            <a:r>
              <a:rPr lang="en-US" sz="2400" dirty="0" smtClean="0"/>
              <a:t>Time for one T-state = 1/(2.5)=0.4 micro sec</a:t>
            </a:r>
          </a:p>
          <a:p>
            <a:r>
              <a:rPr lang="en-US" sz="2400" dirty="0" smtClean="0"/>
              <a:t>Number of T states required</a:t>
            </a:r>
          </a:p>
          <a:p>
            <a:pPr>
              <a:buNone/>
            </a:pPr>
            <a:r>
              <a:rPr lang="en-US" sz="2400" dirty="0" smtClean="0"/>
              <a:t>					=Required Time/Time for 1 T state</a:t>
            </a:r>
          </a:p>
          <a:p>
            <a:pPr>
              <a:buNone/>
            </a:pPr>
            <a:r>
              <a:rPr lang="en-US" sz="2400" dirty="0" smtClean="0"/>
              <a:t>					=0.4 sec / 0.4 micro sec</a:t>
            </a:r>
          </a:p>
          <a:p>
            <a:pPr>
              <a:buNone/>
            </a:pPr>
            <a:r>
              <a:rPr lang="en-US" sz="2400" dirty="0" smtClean="0"/>
              <a:t>					=1*10⁶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 Program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solidFill>
                  <a:srgbClr val="0070C0"/>
                </a:solidFill>
              </a:rPr>
              <a:t>			LXI B, count</a:t>
            </a:r>
            <a:r>
              <a:rPr lang="en-US" dirty="0" smtClean="0"/>
              <a:t>	;16 bit count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rgbClr val="0070C0"/>
                </a:solidFill>
              </a:rPr>
              <a:t>BACK:	DCX B</a:t>
            </a:r>
            <a:r>
              <a:rPr lang="en-US" dirty="0" smtClean="0"/>
              <a:t>		;decrement count</a:t>
            </a:r>
          </a:p>
          <a:p>
            <a:pPr>
              <a:buFontTx/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0070C0"/>
                </a:solidFill>
              </a:rPr>
              <a:t>MOV A,C</a:t>
            </a:r>
          </a:p>
          <a:p>
            <a:pPr>
              <a:buFontTx/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0070C0"/>
                </a:solidFill>
              </a:rPr>
              <a:t>ORA B</a:t>
            </a:r>
            <a:r>
              <a:rPr lang="en-US" dirty="0" smtClean="0"/>
              <a:t>	</a:t>
            </a:r>
          </a:p>
          <a:p>
            <a:pPr>
              <a:buFontTx/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0070C0"/>
                </a:solidFill>
              </a:rPr>
              <a:t>JNZ BACK</a:t>
            </a:r>
            <a:r>
              <a:rPr lang="en-US" dirty="0" smtClean="0"/>
              <a:t>	;if result is not zero repeat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dirty="0" smtClean="0"/>
              <a:t>			                               </a:t>
            </a:r>
            <a:r>
              <a:rPr lang="en-US" dirty="0" smtClean="0">
                <a:solidFill>
                  <a:srgbClr val="0070C0"/>
                </a:solidFill>
              </a:rPr>
              <a:t>Number of T states</a:t>
            </a:r>
          </a:p>
          <a:p>
            <a:pPr>
              <a:buFontTx/>
              <a:buNone/>
            </a:pPr>
            <a:r>
              <a:rPr lang="en-US" dirty="0" smtClean="0"/>
              <a:t>			</a:t>
            </a:r>
            <a:r>
              <a:rPr lang="en-US" sz="2400" dirty="0" smtClean="0"/>
              <a:t>LXI B, count	   	     10</a:t>
            </a:r>
          </a:p>
          <a:p>
            <a:pPr>
              <a:buFontTx/>
              <a:buNone/>
            </a:pPr>
            <a:r>
              <a:rPr lang="en-US" sz="2400" dirty="0" smtClean="0"/>
              <a:t>BACK:	             DCX B			      6</a:t>
            </a:r>
          </a:p>
          <a:p>
            <a:pPr>
              <a:buFontTx/>
              <a:buNone/>
            </a:pPr>
            <a:r>
              <a:rPr lang="en-US" sz="2400" dirty="0" smtClean="0"/>
              <a:t>			MOV A,C	                   4		</a:t>
            </a:r>
          </a:p>
          <a:p>
            <a:pPr>
              <a:buFontTx/>
              <a:buNone/>
            </a:pPr>
            <a:r>
              <a:rPr lang="en-US" sz="2400" dirty="0" smtClean="0"/>
              <a:t>			ORA  B                                 4</a:t>
            </a:r>
          </a:p>
          <a:p>
            <a:pPr>
              <a:buFontTx/>
              <a:buNone/>
            </a:pPr>
            <a:r>
              <a:rPr lang="en-US" sz="2400" dirty="0" smtClean="0"/>
              <a:t>			JNZ BACK                           10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Number of T states required for one loop=6+4+4+10=24 T states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Number of T states required for last loop=21 T states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Total T states required for execution of given program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=10        + (Count-1)    * 24      +21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LXI B</a:t>
            </a:r>
            <a:r>
              <a:rPr lang="en-US" sz="2400" dirty="0" smtClean="0">
                <a:solidFill>
                  <a:srgbClr val="0070C0"/>
                </a:solidFill>
              </a:rPr>
              <a:t>           </a:t>
            </a:r>
            <a:r>
              <a:rPr lang="en-US" sz="2400" dirty="0" smtClean="0">
                <a:solidFill>
                  <a:srgbClr val="C00000"/>
                </a:solidFill>
              </a:rPr>
              <a:t>Loops    </a:t>
            </a:r>
            <a:r>
              <a:rPr lang="en-US" sz="2400" dirty="0" smtClean="0">
                <a:solidFill>
                  <a:srgbClr val="0070C0"/>
                </a:solidFill>
              </a:rPr>
              <a:t>                   </a:t>
            </a:r>
            <a:r>
              <a:rPr lang="en-US" sz="2400" dirty="0" smtClean="0">
                <a:solidFill>
                  <a:srgbClr val="C00000"/>
                </a:solidFill>
              </a:rPr>
              <a:t>Last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compute the 16 bit count as follows.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133600" y="2286000"/>
          <a:ext cx="6019800" cy="2514600"/>
        </p:xfrm>
        <a:graphic>
          <a:graphicData uri="http://schemas.openxmlformats.org/presentationml/2006/ole">
            <p:oleObj spid="_x0000_s8195" name="Equation" r:id="rId3" imgW="2057400" imgH="114300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the error and correct the given delay routine. Give T state of each instruction and find the maximum delay generated. Assume 1 T state = 320 </a:t>
            </a:r>
            <a:r>
              <a:rPr lang="en-US" dirty="0" err="1" smtClean="0"/>
              <a:t>nsec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DELAY:   LXI H,  N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L1:	     DCX   H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      JNZ   L1	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Modifications: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		Number of T states</a:t>
            </a:r>
          </a:p>
          <a:p>
            <a:pPr>
              <a:buNone/>
            </a:pPr>
            <a:r>
              <a:rPr lang="en-US" dirty="0" smtClean="0"/>
              <a:t>Delay:	LXI    H, N			10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L1:		DCX	H			6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MOV	A, L			4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ORA  H			4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JNZ	L1			7/10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loop counter is set up by loading a register with a certain value</a:t>
            </a:r>
          </a:p>
          <a:p>
            <a:r>
              <a:rPr lang="en-US" dirty="0" smtClean="0"/>
              <a:t>Then using the DCR (to decrement) and INR (to increment) the contents of the register are updated.</a:t>
            </a:r>
          </a:p>
          <a:p>
            <a:r>
              <a:rPr lang="en-US" dirty="0" smtClean="0"/>
              <a:t>A loop is set up with a conditional jump instruction that loops back or not depending on whether the count has reached the termination count.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Delay using Counters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Counting can create time delays</a:t>
            </a:r>
          </a:p>
          <a:p>
            <a:r>
              <a:rPr lang="en-US" dirty="0" smtClean="0"/>
              <a:t>As execution time of instructions are known, the initial value of counter required to get specific time delay can be pre-</a:t>
            </a:r>
            <a:r>
              <a:rPr lang="en-US" dirty="0" err="1" smtClean="0"/>
              <a:t>determinded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r>
              <a:rPr lang="en-US" dirty="0" smtClean="0"/>
              <a:t>The operation of a loop counter can be described using the following flowchart.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819400"/>
            <a:ext cx="23622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3657600"/>
            <a:ext cx="37242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instruction passes through different combinations of Fetch, Memory Read, and Memory Write cycles.</a:t>
            </a:r>
          </a:p>
          <a:p>
            <a:r>
              <a:rPr lang="en-US" dirty="0" smtClean="0"/>
              <a:t>If number of T states of an instruction is known, we can calculate the time or delay using the following formula: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Delay = No. of T States / Frequency</a:t>
            </a:r>
          </a:p>
          <a:p>
            <a:pPr lvl="1"/>
            <a:r>
              <a:rPr lang="en-US" dirty="0" smtClean="0"/>
              <a:t>For example a </a:t>
            </a:r>
            <a:r>
              <a:rPr lang="en-US" dirty="0" smtClean="0">
                <a:solidFill>
                  <a:srgbClr val="0070C0"/>
                </a:solidFill>
              </a:rPr>
              <a:t>MVI</a:t>
            </a:r>
            <a:r>
              <a:rPr lang="en-US" dirty="0" smtClean="0"/>
              <a:t> instruction uses 7 T-States. Therefore, if the Microprocessor is running at 2 MHz, the instruction would require 3.5 </a:t>
            </a:r>
            <a:r>
              <a:rPr lang="en-US" dirty="0" err="1" smtClean="0"/>
              <a:t>μSeconds</a:t>
            </a:r>
            <a:r>
              <a:rPr lang="en-US" dirty="0" smtClean="0"/>
              <a:t> to complete.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can use a loop to produce a certain amount of time delay in a program.</a:t>
            </a:r>
          </a:p>
          <a:p>
            <a:r>
              <a:rPr lang="en-US" dirty="0" smtClean="0"/>
              <a:t>To calculate the delay, the following formula can be used.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810000"/>
            <a:ext cx="4638675" cy="175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 loop using 8 bit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						No of T states</a:t>
            </a:r>
          </a:p>
          <a:p>
            <a:pPr>
              <a:buNone/>
            </a:pPr>
            <a:r>
              <a:rPr lang="en-US" dirty="0" smtClean="0"/>
              <a:t>		MVI   C,  count			  	7</a:t>
            </a:r>
          </a:p>
          <a:p>
            <a:pPr>
              <a:buNone/>
            </a:pPr>
            <a:r>
              <a:rPr lang="en-US" dirty="0" smtClean="0"/>
              <a:t>BACK: DCR  C					4</a:t>
            </a:r>
          </a:p>
          <a:p>
            <a:pPr>
              <a:buNone/>
            </a:pPr>
            <a:r>
              <a:rPr lang="en-US" dirty="0" smtClean="0"/>
              <a:t>		JNZ   BACK					10/7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the Jump instruction:</a:t>
            </a:r>
          </a:p>
          <a:p>
            <a:r>
              <a:rPr lang="en-US" dirty="0" smtClean="0"/>
              <a:t>Number of T states is 7 when condition is not met. </a:t>
            </a:r>
          </a:p>
          <a:p>
            <a:r>
              <a:rPr lang="en-US" dirty="0" smtClean="0"/>
              <a:t>Number of T states is 10 when the condition is met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first instruction initializes the loop counter and is executed only once requiring only 7 T-States.</a:t>
            </a:r>
          </a:p>
          <a:p>
            <a:r>
              <a:rPr lang="en-US" dirty="0" smtClean="0"/>
              <a:t>The following two instructions form a loop that requires 14 T-States to execute and is repeated 255 times until C becomes 0.</a:t>
            </a:r>
          </a:p>
          <a:p>
            <a:r>
              <a:rPr lang="en-US" dirty="0" smtClean="0"/>
              <a:t>In the last iteration of the loop, the JNZ instruction will fail and require only 7 T-States rather than the 10.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6C586D6993448A62854AE246F3130" ma:contentTypeVersion="4" ma:contentTypeDescription="Create a new document." ma:contentTypeScope="" ma:versionID="f742289d9205ce73366b690ce9f20182">
  <xsd:schema xmlns:xsd="http://www.w3.org/2001/XMLSchema" xmlns:xs="http://www.w3.org/2001/XMLSchema" xmlns:p="http://schemas.microsoft.com/office/2006/metadata/properties" xmlns:ns2="886e75a9-f062-4986-91a6-a869996f9066" targetNamespace="http://schemas.microsoft.com/office/2006/metadata/properties" ma:root="true" ma:fieldsID="c756a0c7bff813bd5e4973ba56e667bb" ns2:_="">
    <xsd:import namespace="886e75a9-f062-4986-91a6-a869996f90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6e75a9-f062-4986-91a6-a869996f90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6A8AC9-5B04-4D88-B8B3-94240E6669AD}"/>
</file>

<file path=customXml/itemProps2.xml><?xml version="1.0" encoding="utf-8"?>
<ds:datastoreItem xmlns:ds="http://schemas.openxmlformats.org/officeDocument/2006/customXml" ds:itemID="{3CBDE29A-21DB-42C7-A1C0-B5BD9C677537}"/>
</file>

<file path=customXml/itemProps3.xml><?xml version="1.0" encoding="utf-8"?>
<ds:datastoreItem xmlns:ds="http://schemas.openxmlformats.org/officeDocument/2006/customXml" ds:itemID="{834D5D3B-5CBF-4350-B0DD-3C1E67C1E654}"/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885</Words>
  <Application>Microsoft Office PowerPoint</Application>
  <PresentationFormat>On-screen Show (4:3)</PresentationFormat>
  <Paragraphs>168</Paragraphs>
  <Slides>30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Equation</vt:lpstr>
      <vt:lpstr>Counters and Time Delays</vt:lpstr>
      <vt:lpstr>Introduction</vt:lpstr>
      <vt:lpstr>Counters</vt:lpstr>
      <vt:lpstr>Timer Delay using Counters</vt:lpstr>
      <vt:lpstr>Counters</vt:lpstr>
      <vt:lpstr>Delays</vt:lpstr>
      <vt:lpstr>Delay loops</vt:lpstr>
      <vt:lpstr>Delay loop using 8 bit Count</vt:lpstr>
      <vt:lpstr>Delay loops</vt:lpstr>
      <vt:lpstr>Slide 10</vt:lpstr>
      <vt:lpstr>Slide 11</vt:lpstr>
      <vt:lpstr>Using a Register Pair as a Loop Counter</vt:lpstr>
      <vt:lpstr>Using a Register Pair as a Loop Counter</vt:lpstr>
      <vt:lpstr>Using a Register Pair as a Loop Counter</vt:lpstr>
      <vt:lpstr>Delay loop using 16 bit counter</vt:lpstr>
      <vt:lpstr>Slide 16</vt:lpstr>
      <vt:lpstr>Slide 17</vt:lpstr>
      <vt:lpstr>Slide 18</vt:lpstr>
      <vt:lpstr>Nested Loops</vt:lpstr>
      <vt:lpstr>Nested Loops for Delay</vt:lpstr>
      <vt:lpstr>Delay of Nested Loops</vt:lpstr>
      <vt:lpstr> </vt:lpstr>
      <vt:lpstr>Increasing the delay</vt:lpstr>
      <vt:lpstr>Example 1</vt:lpstr>
      <vt:lpstr>Delay Program</vt:lpstr>
      <vt:lpstr>Slide 26</vt:lpstr>
      <vt:lpstr>Slide 27</vt:lpstr>
      <vt:lpstr>Example 2</vt:lpstr>
      <vt:lpstr>Slide 29</vt:lpstr>
      <vt:lpstr>Slide 30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Counters &amp; Time Delays</dc:title>
  <dc:creator>HP</dc:creator>
  <cp:lastModifiedBy>HP</cp:lastModifiedBy>
  <cp:revision>77</cp:revision>
  <dcterms:created xsi:type="dcterms:W3CDTF">2006-08-16T00:00:00Z</dcterms:created>
  <dcterms:modified xsi:type="dcterms:W3CDTF">2021-09-30T06:29:50Z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0x0101008B96C586D6993448A62854AE246F3130</vt:lpwstr>
  </property>
</Properties>
</file>