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5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 Structure in </a:t>
            </a:r>
            <a:r>
              <a:rPr lang="en-US" dirty="0" smtClean="0"/>
              <a:t>8085 Microprocessor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 Handling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the PC content and information about current state (flags, registers etc) in the stack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Load </a:t>
            </a:r>
            <a:r>
              <a:rPr lang="en-US" dirty="0" smtClean="0"/>
              <a:t>PC with the beginning address of an ISR and start to execute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Finish </a:t>
            </a:r>
            <a:r>
              <a:rPr lang="en-US" dirty="0" smtClean="0"/>
              <a:t>ISR when the return instruction is executed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Return </a:t>
            </a:r>
            <a:r>
              <a:rPr lang="en-US" dirty="0" smtClean="0"/>
              <a:t>to the point in the interrupted program where execution was interrupted.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Interrupt </a:t>
            </a:r>
            <a:r>
              <a:rPr lang="en-US" dirty="0" smtClean="0"/>
              <a:t>Sources and Vector Addresses in </a:t>
            </a:r>
            <a:r>
              <a:rPr lang="en-US" dirty="0" smtClean="0"/>
              <a:t>8085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Software Interrupts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8085 instruction set includes eight software interrupt instructions called Restart (RST) instructions.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 smtClean="0"/>
              <a:t>are one </a:t>
            </a:r>
            <a:r>
              <a:rPr lang="en-US" dirty="0" smtClean="0"/>
              <a:t>byte instructions </a:t>
            </a:r>
            <a:r>
              <a:rPr lang="en-US" dirty="0" smtClean="0"/>
              <a:t>that make the processor execute a subroutine at predefined locations.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interrupts and their vector </a:t>
            </a:r>
            <a:r>
              <a:rPr lang="en-US" dirty="0" smtClean="0"/>
              <a:t>addresses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077200" cy="383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Interrupts and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8085 have five hardware interrupts – INTR, RST 5.5, RST 6.5, RST 7.5 and TRAP.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05050"/>
            <a:ext cx="85344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Masking of </a:t>
            </a:r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Masking can be done for four hardware interrupts INTR, RST 5.5, RST 6.5, and RST 7.5.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8153399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maskable</a:t>
            </a:r>
            <a:r>
              <a:rPr lang="en-US" dirty="0" smtClean="0"/>
              <a:t> interrupts are by default masked by the Reset </a:t>
            </a:r>
            <a:r>
              <a:rPr lang="en-US" dirty="0" smtClean="0"/>
              <a:t>signal.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interrupts can be enabled by the EI instruction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three RST interrupts can be selectively masked by loading the appropriate word in the accumulator and</a:t>
            </a:r>
            <a:br>
              <a:rPr lang="en-US" dirty="0" smtClean="0"/>
            </a:br>
            <a:r>
              <a:rPr lang="en-US" dirty="0" smtClean="0"/>
              <a:t>executing SIM instruction. This is called software masking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maskable</a:t>
            </a:r>
            <a:r>
              <a:rPr lang="en-US" dirty="0" smtClean="0"/>
              <a:t> interrupts are disabled whenever an interrupt is recognized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maskable</a:t>
            </a:r>
            <a:r>
              <a:rPr lang="en-US" dirty="0" smtClean="0"/>
              <a:t> interrupts can be disabled by executing the DI instruction.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The 8085 </a:t>
            </a:r>
            <a:r>
              <a:rPr lang="en-US" altLang="en-US" dirty="0" err="1" smtClean="0"/>
              <a:t>Maskable</a:t>
            </a:r>
            <a:r>
              <a:rPr lang="en-US" altLang="en-US" dirty="0" smtClean="0"/>
              <a:t>/Vectored Interrupts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The 8085 has 4 Masked/Vectored interrupt inputs.</a:t>
            </a:r>
          </a:p>
          <a:p>
            <a:pPr lvl="1">
              <a:defRPr/>
            </a:pPr>
            <a:r>
              <a:rPr lang="en-US" dirty="0" smtClean="0"/>
              <a:t>RST 5.5, RST 6.5, RST 7.5</a:t>
            </a:r>
          </a:p>
          <a:p>
            <a:pPr lvl="2">
              <a:defRPr/>
            </a:pPr>
            <a:r>
              <a:rPr lang="en-US" dirty="0" smtClean="0"/>
              <a:t>They are all </a:t>
            </a:r>
            <a:r>
              <a:rPr lang="en-US" dirty="0" err="1" smtClean="0">
                <a:solidFill>
                  <a:srgbClr val="990000"/>
                </a:solidFill>
              </a:rPr>
              <a:t>maskable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They are </a:t>
            </a:r>
            <a:r>
              <a:rPr lang="en-US" dirty="0" smtClean="0">
                <a:solidFill>
                  <a:schemeClr val="accent2"/>
                </a:solidFill>
              </a:rPr>
              <a:t>automatically vectored</a:t>
            </a:r>
            <a:r>
              <a:rPr lang="en-US" dirty="0" smtClean="0"/>
              <a:t> according to the following table:</a:t>
            </a:r>
          </a:p>
          <a:p>
            <a:endParaRPr lang="en-IN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41960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Masking RST 5.5, RST 6.5 and RST 7.5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These three interrupts are masked at two levels:</a:t>
            </a:r>
          </a:p>
          <a:p>
            <a:pPr lvl="1"/>
            <a:r>
              <a:rPr lang="en-US" altLang="en-US" dirty="0" smtClean="0"/>
              <a:t>Through the Interrupt Enable flip flop and the EI/DI instructions.</a:t>
            </a:r>
          </a:p>
          <a:p>
            <a:pPr lvl="2"/>
            <a:r>
              <a:rPr lang="en-US" altLang="en-US" dirty="0" smtClean="0"/>
              <a:t>The Interrupt Enable flip flop controls the whole </a:t>
            </a:r>
            <a:r>
              <a:rPr lang="en-US" altLang="en-US" dirty="0" err="1" smtClean="0"/>
              <a:t>maskable</a:t>
            </a:r>
            <a:r>
              <a:rPr lang="en-US" altLang="en-US" dirty="0" smtClean="0"/>
              <a:t> interrupt process.</a:t>
            </a:r>
          </a:p>
          <a:p>
            <a:pPr lvl="1"/>
            <a:r>
              <a:rPr lang="en-US" altLang="en-US" dirty="0" smtClean="0"/>
              <a:t>Through individual mask flip flops that control the availability of the individual interrupts.</a:t>
            </a:r>
          </a:p>
          <a:p>
            <a:pPr lvl="2"/>
            <a:r>
              <a:rPr lang="en-US" altLang="en-US" dirty="0" smtClean="0"/>
              <a:t>These flip flops control the interrupts individually.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The 8085 </a:t>
            </a:r>
            <a:r>
              <a:rPr lang="en-US" altLang="en-US" dirty="0" err="1" smtClean="0"/>
              <a:t>Maskable</a:t>
            </a:r>
            <a:r>
              <a:rPr lang="en-US" altLang="en-US" dirty="0" smtClean="0"/>
              <a:t>/Vectored Interrupt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95300" indent="-495300">
              <a:buFontTx/>
              <a:buAutoNum type="arabicPeriod"/>
            </a:pPr>
            <a:r>
              <a:rPr lang="en-US" altLang="en-US" dirty="0" smtClean="0"/>
              <a:t>The interrupt process should be </a:t>
            </a:r>
            <a:r>
              <a:rPr lang="en-US" altLang="en-US" dirty="0" smtClean="0">
                <a:solidFill>
                  <a:srgbClr val="990000"/>
                </a:solidFill>
              </a:rPr>
              <a:t>enabled</a:t>
            </a:r>
            <a:r>
              <a:rPr lang="en-US" altLang="en-US" dirty="0" smtClean="0"/>
              <a:t> using the </a:t>
            </a:r>
            <a:r>
              <a:rPr lang="en-US" altLang="en-US" dirty="0" smtClean="0">
                <a:solidFill>
                  <a:srgbClr val="990000"/>
                </a:solidFill>
              </a:rPr>
              <a:t>EI</a:t>
            </a:r>
            <a:r>
              <a:rPr lang="en-US" altLang="en-US" dirty="0" smtClean="0"/>
              <a:t> instruction.</a:t>
            </a:r>
          </a:p>
          <a:p>
            <a:pPr marL="495300" indent="-495300">
              <a:buFontTx/>
              <a:buAutoNum type="arabicPeriod"/>
            </a:pPr>
            <a:r>
              <a:rPr lang="en-US" altLang="en-US" dirty="0" smtClean="0"/>
              <a:t>The 8085 checks for an interrupt during the execution of </a:t>
            </a:r>
            <a:r>
              <a:rPr lang="en-US" altLang="en-US" dirty="0" smtClean="0">
                <a:solidFill>
                  <a:srgbClr val="990000"/>
                </a:solidFill>
              </a:rPr>
              <a:t>every</a:t>
            </a:r>
            <a:r>
              <a:rPr lang="en-US" altLang="en-US" dirty="0" smtClean="0"/>
              <a:t> instruction.</a:t>
            </a:r>
          </a:p>
          <a:p>
            <a:pPr marL="495300" indent="-495300">
              <a:buFontTx/>
              <a:buAutoNum type="arabicPeriod"/>
            </a:pPr>
            <a:r>
              <a:rPr lang="en-US" altLang="en-US" dirty="0" smtClean="0"/>
              <a:t>If there is an interrupt, </a:t>
            </a:r>
            <a:r>
              <a:rPr lang="en-US" altLang="en-US" dirty="0" smtClean="0">
                <a:solidFill>
                  <a:schemeClr val="accent2"/>
                </a:solidFill>
              </a:rPr>
              <a:t>and if the interrupt is enabled using the interrupt mask</a:t>
            </a:r>
            <a:r>
              <a:rPr lang="en-US" altLang="en-US" dirty="0" smtClean="0"/>
              <a:t>, the microprocessor will </a:t>
            </a:r>
            <a:r>
              <a:rPr lang="en-US" altLang="en-US" dirty="0" smtClean="0">
                <a:solidFill>
                  <a:srgbClr val="990000"/>
                </a:solidFill>
              </a:rPr>
              <a:t>complete the executing instruction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solidFill>
                  <a:srgbClr val="990000"/>
                </a:solidFill>
              </a:rPr>
              <a:t>reset the interrupt flip flop</a:t>
            </a:r>
            <a:r>
              <a:rPr lang="en-US" altLang="en-US" dirty="0" smtClean="0"/>
              <a:t>.</a:t>
            </a:r>
          </a:p>
          <a:p>
            <a:pPr marL="495300" indent="-495300">
              <a:buFontTx/>
              <a:buAutoNum type="arabicPeriod"/>
            </a:pPr>
            <a:r>
              <a:rPr lang="en-US" altLang="en-US" dirty="0" smtClean="0"/>
              <a:t>The microprocessor then executes a call instruction that sends the execution to the </a:t>
            </a:r>
            <a:r>
              <a:rPr lang="en-US" altLang="en-US" dirty="0" smtClean="0">
                <a:solidFill>
                  <a:srgbClr val="990000"/>
                </a:solidFill>
              </a:rPr>
              <a:t>appropriate</a:t>
            </a:r>
            <a:r>
              <a:rPr lang="en-US" altLang="en-US" dirty="0" smtClean="0"/>
              <a:t> location in the interrupt vector table.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Interrupts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dirty="0" smtClean="0"/>
              <a:t>Interrupt is a process where an external device can get the attention of the microprocessor.</a:t>
            </a:r>
          </a:p>
          <a:p>
            <a:pPr algn="just">
              <a:defRPr/>
            </a:pPr>
            <a:r>
              <a:rPr lang="en-US" dirty="0" smtClean="0"/>
              <a:t>An interrupt is considered to be an </a:t>
            </a:r>
            <a:r>
              <a:rPr lang="en-US" dirty="0" smtClean="0">
                <a:solidFill>
                  <a:srgbClr val="990000"/>
                </a:solidFill>
              </a:rPr>
              <a:t>emergency</a:t>
            </a:r>
            <a:r>
              <a:rPr lang="en-US" dirty="0" smtClean="0"/>
              <a:t> signal that may be serviced.</a:t>
            </a:r>
          </a:p>
          <a:p>
            <a:pPr lvl="1" algn="just">
              <a:defRPr/>
            </a:pPr>
            <a:r>
              <a:rPr lang="en-US" dirty="0" smtClean="0"/>
              <a:t>The Microprocessor may respond to it </a:t>
            </a:r>
            <a:r>
              <a:rPr lang="en-US" dirty="0" smtClean="0">
                <a:solidFill>
                  <a:srgbClr val="990000"/>
                </a:solidFill>
              </a:rPr>
              <a:t>as soon as possible</a:t>
            </a:r>
            <a:r>
              <a:rPr lang="en-US" dirty="0" smtClean="0"/>
              <a:t>.</a:t>
            </a:r>
          </a:p>
          <a:p>
            <a:pPr algn="just"/>
            <a:r>
              <a:rPr lang="en-US" altLang="en-US" dirty="0" smtClean="0"/>
              <a:t>Interrupts are useful when interfacing I/O devices with low data-transfer rates, like a keyboard or a mouse, in which case polling the device wastes valuable processing time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Interrupt Vectors and the Vector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990000"/>
                </a:solidFill>
              </a:rPr>
              <a:t>interrupt vector</a:t>
            </a:r>
            <a:r>
              <a:rPr lang="en-US" dirty="0" smtClean="0"/>
              <a:t> is a pointer to where the ISR is stored in memory.</a:t>
            </a:r>
          </a:p>
          <a:p>
            <a:pPr>
              <a:defRPr/>
            </a:pPr>
            <a:r>
              <a:rPr lang="en-US" dirty="0" smtClean="0"/>
              <a:t>All interrupts (vectored or otherwise) are mapped onto a memory area called the </a:t>
            </a:r>
            <a:r>
              <a:rPr lang="en-US" dirty="0" smtClean="0">
                <a:solidFill>
                  <a:srgbClr val="990000"/>
                </a:solidFill>
              </a:rPr>
              <a:t>Interrupt Vector Table</a:t>
            </a:r>
            <a:r>
              <a:rPr lang="en-US" dirty="0" smtClean="0"/>
              <a:t> (IVT).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dirty="0" smtClean="0"/>
              <a:t>The purpose of the IVT is to hold the vectors that redirect the microprocessor to the right place when an interrupt arrives.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Manipulating the Masks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The Interrupt Enable flip flop is manipulated using the EI/DI instructions.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individual </a:t>
            </a:r>
            <a:r>
              <a:rPr lang="en-US" dirty="0" smtClean="0">
                <a:solidFill>
                  <a:srgbClr val="990000"/>
                </a:solidFill>
              </a:rPr>
              <a:t>masks</a:t>
            </a:r>
            <a:r>
              <a:rPr lang="en-US" dirty="0" smtClean="0"/>
              <a:t> for RST 5.5, RST 6.5 and RST 7.5 are manipulated using the </a:t>
            </a:r>
            <a:r>
              <a:rPr lang="en-US" dirty="0" smtClean="0">
                <a:solidFill>
                  <a:srgbClr val="990000"/>
                </a:solidFill>
              </a:rPr>
              <a:t>SIM</a:t>
            </a:r>
            <a:r>
              <a:rPr lang="en-US" dirty="0" smtClean="0"/>
              <a:t> instruction.</a:t>
            </a:r>
          </a:p>
          <a:p>
            <a:pPr lvl="1">
              <a:defRPr/>
            </a:pPr>
            <a:r>
              <a:rPr lang="en-US" dirty="0" smtClean="0"/>
              <a:t>This instruction takes the bit pattern in the Accumulator and applies it to the interrupt mask enabling and disabling the specific interrupts.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SIM instruction is used to mask or unmask RST hardware interrupts.</a:t>
            </a:r>
          </a:p>
          <a:p>
            <a:r>
              <a:rPr lang="en-IN" dirty="0" smtClean="0"/>
              <a:t>When executed, the SIM instruction reads the content of accumulator and accordingly mask or unmask the interrupts.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pitchFamily="34" charset="0"/>
              </a:rPr>
              <a:t>How SIM Interprets the Accumulator</a:t>
            </a:r>
            <a:endParaRPr lang="en-IN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0009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Bit 0 is the </a:t>
            </a:r>
            <a:r>
              <a:rPr lang="en-US" altLang="en-US" sz="2800" dirty="0" smtClean="0">
                <a:solidFill>
                  <a:srgbClr val="990000"/>
                </a:solidFill>
              </a:rPr>
              <a:t>mask</a:t>
            </a:r>
            <a:r>
              <a:rPr lang="en-US" altLang="en-US" sz="2800" dirty="0" smtClean="0"/>
              <a:t> for RST 5.5</a:t>
            </a:r>
          </a:p>
          <a:p>
            <a:r>
              <a:rPr lang="en-US" altLang="en-US" sz="2800" dirty="0" smtClean="0"/>
              <a:t> Bit 1 is the </a:t>
            </a:r>
            <a:r>
              <a:rPr lang="en-US" altLang="en-US" sz="2800" dirty="0" smtClean="0">
                <a:solidFill>
                  <a:srgbClr val="990000"/>
                </a:solidFill>
              </a:rPr>
              <a:t>mask</a:t>
            </a:r>
            <a:r>
              <a:rPr lang="en-US" altLang="en-US" sz="2800" dirty="0" smtClean="0"/>
              <a:t> for RST 6.5</a:t>
            </a:r>
          </a:p>
          <a:p>
            <a:r>
              <a:rPr lang="en-US" altLang="en-US" sz="2800" dirty="0" smtClean="0"/>
              <a:t>Bit 2 is the </a:t>
            </a:r>
            <a:r>
              <a:rPr lang="en-US" altLang="en-US" sz="2800" dirty="0" smtClean="0">
                <a:solidFill>
                  <a:srgbClr val="990000"/>
                </a:solidFill>
              </a:rPr>
              <a:t>mask</a:t>
            </a:r>
            <a:r>
              <a:rPr lang="en-US" altLang="en-US" sz="2800" dirty="0" smtClean="0"/>
              <a:t> for RST 7.5.</a:t>
            </a:r>
          </a:p>
          <a:p>
            <a:pPr lvl="2"/>
            <a:r>
              <a:rPr lang="en-US" altLang="en-US" dirty="0" smtClean="0"/>
              <a:t>If the mask bit is 0, the interrupt is </a:t>
            </a:r>
            <a:r>
              <a:rPr lang="en-US" altLang="en-US" dirty="0" smtClean="0">
                <a:solidFill>
                  <a:schemeClr val="accent2"/>
                </a:solidFill>
              </a:rPr>
              <a:t>available</a:t>
            </a:r>
            <a:r>
              <a:rPr lang="en-US" altLang="en-US" dirty="0" smtClean="0"/>
              <a:t>.</a:t>
            </a:r>
          </a:p>
          <a:p>
            <a:pPr lvl="2"/>
            <a:r>
              <a:rPr lang="en-US" altLang="en-US" dirty="0" smtClean="0"/>
              <a:t>If the mask bit is 1, the interrupt is </a:t>
            </a:r>
            <a:r>
              <a:rPr lang="en-US" altLang="en-US" dirty="0" smtClean="0">
                <a:solidFill>
                  <a:schemeClr val="accent2"/>
                </a:solidFill>
              </a:rPr>
              <a:t>masked</a:t>
            </a:r>
            <a:r>
              <a:rPr lang="en-US" alt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Bit 3 (Mask Set Enable - MSE) is an </a:t>
            </a:r>
            <a:r>
              <a:rPr lang="en-US" dirty="0" smtClean="0">
                <a:solidFill>
                  <a:srgbClr val="339933"/>
                </a:solidFill>
              </a:rPr>
              <a:t>enable for setting the mask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sz="2800" dirty="0" smtClean="0"/>
              <a:t>If it is set to 0 the mask is </a:t>
            </a:r>
            <a:r>
              <a:rPr lang="en-US" sz="2800" dirty="0" smtClean="0">
                <a:solidFill>
                  <a:schemeClr val="accent2"/>
                </a:solidFill>
              </a:rPr>
              <a:t>ignored</a:t>
            </a:r>
            <a:r>
              <a:rPr lang="en-US" sz="2800" dirty="0" smtClean="0"/>
              <a:t> and the old settings remain.</a:t>
            </a:r>
          </a:p>
          <a:p>
            <a:pPr lvl="2">
              <a:defRPr/>
            </a:pPr>
            <a:r>
              <a:rPr lang="en-US" sz="2800" dirty="0" smtClean="0"/>
              <a:t>If it is set to 1, the new setting are </a:t>
            </a:r>
            <a:r>
              <a:rPr lang="en-US" sz="2800" dirty="0" smtClean="0">
                <a:solidFill>
                  <a:schemeClr val="accent2"/>
                </a:solidFill>
              </a:rPr>
              <a:t>applied</a:t>
            </a:r>
            <a:r>
              <a:rPr lang="en-US" sz="2800" dirty="0" smtClean="0"/>
              <a:t>.</a:t>
            </a:r>
          </a:p>
          <a:p>
            <a:pPr lvl="2">
              <a:defRPr/>
            </a:pPr>
            <a:r>
              <a:rPr lang="en-US" sz="2800" dirty="0" smtClean="0"/>
              <a:t>The SIM instruction is used for multiple purposes and not only for setting interrupt masks.</a:t>
            </a:r>
          </a:p>
          <a:p>
            <a:pPr lvl="3">
              <a:defRPr/>
            </a:pPr>
            <a:r>
              <a:rPr lang="en-US" sz="2400" dirty="0" smtClean="0"/>
              <a:t>It is also used to control functionality such as Serial Data Transmission.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The RST 7.5 interrupt is the </a:t>
            </a:r>
            <a:r>
              <a:rPr lang="en-US" altLang="en-US" sz="2400" dirty="0" smtClean="0">
                <a:solidFill>
                  <a:srgbClr val="990000"/>
                </a:solidFill>
              </a:rPr>
              <a:t>only</a:t>
            </a:r>
            <a:r>
              <a:rPr lang="en-US" altLang="en-US" sz="2400" dirty="0" smtClean="0"/>
              <a:t> 8085 interrupt that has </a:t>
            </a:r>
            <a:r>
              <a:rPr lang="en-US" altLang="en-US" sz="2400" dirty="0" smtClean="0">
                <a:solidFill>
                  <a:srgbClr val="990000"/>
                </a:solidFill>
              </a:rPr>
              <a:t>memory</a:t>
            </a:r>
            <a:r>
              <a:rPr lang="en-US" altLang="en-US" sz="2400" dirty="0" smtClean="0"/>
              <a:t>.</a:t>
            </a:r>
          </a:p>
          <a:p>
            <a:pPr lvl="1"/>
            <a:r>
              <a:rPr lang="en-US" altLang="en-US" sz="2400" dirty="0" smtClean="0"/>
              <a:t>If a signal on RST7.5 arrives while it is masked, a flip flop will remember the signal.</a:t>
            </a:r>
          </a:p>
          <a:p>
            <a:pPr lvl="1"/>
            <a:r>
              <a:rPr lang="en-US" altLang="en-US" sz="2400" dirty="0" smtClean="0"/>
              <a:t>When RST7.5 is unmasked, the microprocessor will be interrupted </a:t>
            </a:r>
            <a:r>
              <a:rPr lang="en-US" altLang="en-US" sz="2400" dirty="0" smtClean="0">
                <a:solidFill>
                  <a:srgbClr val="990000"/>
                </a:solidFill>
              </a:rPr>
              <a:t>even if the device has removed the interrupt signal</a:t>
            </a:r>
            <a:r>
              <a:rPr lang="en-US" altLang="en-US" sz="2400" dirty="0" smtClean="0"/>
              <a:t>.</a:t>
            </a:r>
          </a:p>
          <a:p>
            <a:pPr lvl="1"/>
            <a:r>
              <a:rPr lang="en-US" altLang="en-US" sz="2400" dirty="0" smtClean="0"/>
              <a:t>This flip flop will be </a:t>
            </a:r>
            <a:r>
              <a:rPr lang="en-US" altLang="en-US" sz="2400" dirty="0" smtClean="0">
                <a:solidFill>
                  <a:srgbClr val="990000"/>
                </a:solidFill>
              </a:rPr>
              <a:t>automatically reset</a:t>
            </a:r>
            <a:r>
              <a:rPr lang="en-US" altLang="en-US" sz="2400" dirty="0" smtClean="0"/>
              <a:t> when the microprocessor </a:t>
            </a:r>
            <a:r>
              <a:rPr lang="en-US" altLang="en-US" sz="2400" dirty="0" smtClean="0">
                <a:solidFill>
                  <a:srgbClr val="990000"/>
                </a:solidFill>
              </a:rPr>
              <a:t>responds to an RST 7.5 interrupt</a:t>
            </a:r>
            <a:r>
              <a:rPr lang="en-US" alt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Bit 4 of the accumulator in the SIM instruction allows </a:t>
            </a:r>
            <a:r>
              <a:rPr lang="en-US" altLang="en-US" dirty="0" smtClean="0">
                <a:solidFill>
                  <a:srgbClr val="990000"/>
                </a:solidFill>
              </a:rPr>
              <a:t>explicitly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990000"/>
                </a:solidFill>
              </a:rPr>
              <a:t>resetting</a:t>
            </a:r>
            <a:r>
              <a:rPr lang="en-US" altLang="en-US" dirty="0" smtClean="0"/>
              <a:t> the RST 7.5 memory even if the microprocessor did not respond to it.</a:t>
            </a:r>
          </a:p>
          <a:p>
            <a:r>
              <a:rPr lang="en-US" altLang="en-US" dirty="0" smtClean="0"/>
              <a:t>Bit 5 is not used by the SIM instruction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addition to masking interrupts, SIM instruction can be used to send serial data on the SOD line of the processor.</a:t>
            </a:r>
          </a:p>
          <a:p>
            <a:r>
              <a:rPr lang="en-IN" dirty="0" smtClean="0"/>
              <a:t>The data to be send is placed in the MSB bit of the accumulator and the serial data output is enabled by making D6 bit to 1.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RIM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RIM instruction is used to read the status of the interrupt mask bits. </a:t>
            </a:r>
          </a:p>
          <a:p>
            <a:r>
              <a:rPr lang="en-IN" dirty="0" smtClean="0"/>
              <a:t>When RIM instruction is executed, the accumulator is loaded with the current status of the interrupt masks and the pending interrupts. 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The peripheral interrupts the normal application execution, requesting to send or receive data.</a:t>
            </a:r>
          </a:p>
          <a:p>
            <a:r>
              <a:rPr lang="en-US" altLang="en-US" dirty="0" smtClean="0"/>
              <a:t>The processor jumps to a special program called </a:t>
            </a:r>
            <a:r>
              <a:rPr lang="en-US" altLang="en-US" i="1" dirty="0" smtClean="0">
                <a:solidFill>
                  <a:srgbClr val="C00000"/>
                </a:solidFill>
              </a:rPr>
              <a:t>Interrupt Service Routine</a:t>
            </a:r>
            <a:r>
              <a:rPr lang="en-US" altLang="en-US" dirty="0" smtClean="0">
                <a:solidFill>
                  <a:srgbClr val="C00000"/>
                </a:solidFill>
              </a:rPr>
              <a:t> (ISR)</a:t>
            </a:r>
            <a:r>
              <a:rPr lang="en-US" altLang="en-US" dirty="0" smtClean="0"/>
              <a:t>to service the peripheral</a:t>
            </a:r>
          </a:p>
          <a:p>
            <a:r>
              <a:rPr lang="en-US" altLang="en-US" dirty="0" smtClean="0"/>
              <a:t>After the processor services the peripheral, the execution of the interrupted program continues.</a:t>
            </a:r>
            <a:endParaRPr lang="el-GR" alt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Accumulator bit pattern after execution of RIM instruction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610600" cy="32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Bits 0-2 show the current </a:t>
            </a:r>
            <a:r>
              <a:rPr lang="en-US" dirty="0" smtClean="0">
                <a:solidFill>
                  <a:srgbClr val="990000"/>
                </a:solidFill>
              </a:rPr>
              <a:t>setting of the mask</a:t>
            </a:r>
            <a:r>
              <a:rPr lang="en-US" dirty="0" smtClean="0"/>
              <a:t> for each of RST 7.5, RST 6.5 and RST 5.5</a:t>
            </a:r>
          </a:p>
          <a:p>
            <a:pPr lvl="2">
              <a:defRPr/>
            </a:pPr>
            <a:r>
              <a:rPr lang="en-US" dirty="0" smtClean="0"/>
              <a:t>They return the contents of the three mask flip flops.</a:t>
            </a:r>
          </a:p>
          <a:p>
            <a:pPr lvl="2">
              <a:defRPr/>
            </a:pPr>
            <a:r>
              <a:rPr lang="en-US" dirty="0" smtClean="0"/>
              <a:t>They can be used by a program to read the mask settings in order to modify only the right mask.</a:t>
            </a:r>
          </a:p>
          <a:p>
            <a:pPr>
              <a:defRPr/>
            </a:pPr>
            <a:r>
              <a:rPr lang="en-US" dirty="0" smtClean="0"/>
              <a:t>Bit 3 shows whether the </a:t>
            </a:r>
            <a:r>
              <a:rPr lang="en-US" dirty="0" err="1" smtClean="0"/>
              <a:t>maskable</a:t>
            </a:r>
            <a:r>
              <a:rPr lang="en-US" dirty="0" smtClean="0"/>
              <a:t> interrupt process is </a:t>
            </a:r>
            <a:r>
              <a:rPr lang="en-US" dirty="0" smtClean="0">
                <a:solidFill>
                  <a:srgbClr val="990000"/>
                </a:solidFill>
              </a:rPr>
              <a:t>enabled or not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It returns the contents of the Interrupt Enable Flip Flop.</a:t>
            </a:r>
          </a:p>
          <a:p>
            <a:pPr lvl="2">
              <a:defRPr/>
            </a:pPr>
            <a:r>
              <a:rPr lang="en-US" dirty="0" smtClean="0"/>
              <a:t>It can be used by a program to determine whether or not interrupts are enabled.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Bits 4-6 show whether or not there are </a:t>
            </a:r>
            <a:r>
              <a:rPr lang="en-US" dirty="0" smtClean="0">
                <a:solidFill>
                  <a:srgbClr val="990000"/>
                </a:solidFill>
              </a:rPr>
              <a:t>pending interrupts</a:t>
            </a:r>
            <a:r>
              <a:rPr lang="en-US" dirty="0" smtClean="0"/>
              <a:t> on RST 7.5, RST 6.5, and RST 5.5</a:t>
            </a:r>
          </a:p>
          <a:p>
            <a:pPr lvl="2">
              <a:defRPr/>
            </a:pPr>
            <a:r>
              <a:rPr lang="en-US" dirty="0" smtClean="0"/>
              <a:t>Bits 4 and 5 return the current value of the RST5.5 and RST6.5 </a:t>
            </a:r>
            <a:r>
              <a:rPr lang="en-US" dirty="0" smtClean="0">
                <a:solidFill>
                  <a:srgbClr val="990000"/>
                </a:solidFill>
              </a:rPr>
              <a:t>pins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Bit 6 returns the current value of the RST7.5 memory </a:t>
            </a:r>
            <a:r>
              <a:rPr lang="en-US" dirty="0" smtClean="0">
                <a:solidFill>
                  <a:srgbClr val="990000"/>
                </a:solidFill>
              </a:rPr>
              <a:t>flip flop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Bit 7 is used for </a:t>
            </a:r>
            <a:r>
              <a:rPr lang="en-US" dirty="0" smtClean="0">
                <a:solidFill>
                  <a:srgbClr val="990000"/>
                </a:solidFill>
              </a:rPr>
              <a:t>Serial Data Input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The RIM instruction reads the value of the </a:t>
            </a:r>
            <a:r>
              <a:rPr lang="en-US" dirty="0" smtClean="0">
                <a:solidFill>
                  <a:srgbClr val="990000"/>
                </a:solidFill>
              </a:rPr>
              <a:t>SID pin</a:t>
            </a:r>
            <a:r>
              <a:rPr lang="en-US" dirty="0" smtClean="0"/>
              <a:t> on the microprocessor and returns it in this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RIM instruction is also used to read the serial data on the SID pin of the processor. </a:t>
            </a:r>
          </a:p>
          <a:p>
            <a:r>
              <a:rPr lang="en-IN" dirty="0" smtClean="0"/>
              <a:t>The data on the SID pin is stored in the MSB of the accumulator after the execution of the RIM instruction.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Pending Interrupts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Since the 8085 has five interrupt lines, interrupts may occur during an ISR and remain pending.</a:t>
            </a:r>
          </a:p>
          <a:p>
            <a:pPr lvl="1"/>
            <a:r>
              <a:rPr lang="en-US" altLang="en-US" dirty="0" smtClean="0"/>
              <a:t>Using the </a:t>
            </a:r>
            <a:r>
              <a:rPr lang="en-US" altLang="en-US" dirty="0" smtClean="0">
                <a:solidFill>
                  <a:srgbClr val="990000"/>
                </a:solidFill>
              </a:rPr>
              <a:t>RIM</a:t>
            </a:r>
            <a:r>
              <a:rPr lang="en-US" altLang="en-US" dirty="0" smtClean="0"/>
              <a:t> instruction, it is possible to can read the status of the interrupt lines and find if there are any pending interrupts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in Implementing INTR Interrupts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00" dirty="0" smtClean="0"/>
              <a:t>How long </a:t>
            </a:r>
            <a:r>
              <a:rPr lang="en-US" altLang="en-US" sz="2600" u="sng" dirty="0" smtClean="0">
                <a:solidFill>
                  <a:srgbClr val="990000"/>
                </a:solidFill>
              </a:rPr>
              <a:t>must</a:t>
            </a:r>
            <a:r>
              <a:rPr lang="en-US" altLang="en-US" sz="2600" dirty="0" smtClean="0"/>
              <a:t> INTR remain high?</a:t>
            </a:r>
          </a:p>
          <a:p>
            <a:pPr lvl="1"/>
            <a:r>
              <a:rPr lang="en-US" altLang="en-US" sz="2600" dirty="0" smtClean="0"/>
              <a:t>The microprocessor checks the INTR line one clock cycle before the last T-state of each instruction.</a:t>
            </a:r>
          </a:p>
          <a:p>
            <a:pPr lvl="1"/>
            <a:r>
              <a:rPr lang="en-US" altLang="en-US" sz="2600" dirty="0" smtClean="0"/>
              <a:t>The INTR must remain active long enough to allow for the longest instruction.</a:t>
            </a:r>
          </a:p>
          <a:p>
            <a:pPr lvl="1"/>
            <a:r>
              <a:rPr lang="en-US" altLang="en-US" sz="2600" dirty="0" smtClean="0"/>
              <a:t>The longest instruction for the 8085 is the conditional CALL instruction which requires 18 T-states.</a:t>
            </a:r>
          </a:p>
          <a:p>
            <a:r>
              <a:rPr lang="en-US" altLang="en-US" sz="2600" dirty="0" smtClean="0">
                <a:solidFill>
                  <a:srgbClr val="990000"/>
                </a:solidFill>
              </a:rPr>
              <a:t>Therefore, the INTR must remain active for 17.5    T-states</a:t>
            </a:r>
            <a:r>
              <a:rPr lang="en-US" altLang="en-US" sz="2600" dirty="0" smtClean="0"/>
              <a:t>.</a:t>
            </a:r>
          </a:p>
          <a:p>
            <a:r>
              <a:rPr lang="en-US" altLang="en-US" sz="2600" dirty="0" smtClean="0"/>
              <a:t> If  f= 3MHZ then T=1/f and so, </a:t>
            </a:r>
            <a:r>
              <a:rPr lang="en-US" altLang="en-US" sz="2600" dirty="0" smtClean="0">
                <a:solidFill>
                  <a:srgbClr val="990000"/>
                </a:solidFill>
              </a:rPr>
              <a:t>INTR must remain active for [ (1/3MHZ) * 17.5 ≈ 5.8 micro seconds].</a:t>
            </a:r>
            <a:endParaRPr lang="en-US" altLang="en-US" sz="26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The INTR line must be deactivated before the EI is executed. Otherwise, the microprocessor will be interrupted again.</a:t>
            </a:r>
          </a:p>
          <a:p>
            <a:pPr lvl="1"/>
            <a:r>
              <a:rPr lang="en-US" altLang="en-US" dirty="0" smtClean="0"/>
              <a:t>Once the microprocessor starts to respond to an INTR interrupt, INTA becomes active (=0).</a:t>
            </a:r>
          </a:p>
          <a:p>
            <a:r>
              <a:rPr lang="en-US" altLang="en-US" dirty="0" smtClean="0">
                <a:solidFill>
                  <a:srgbClr val="990000"/>
                </a:solidFill>
              </a:rPr>
              <a:t>Therefore,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990000"/>
                </a:solidFill>
              </a:rPr>
              <a:t>INTR should be turned off as soon as the INTA signal is received</a:t>
            </a:r>
            <a:r>
              <a:rPr lang="en-US" alt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Using the SIM Instruction to Modify the Interrupt Masks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/>
          <a:lstStyle/>
          <a:p>
            <a:r>
              <a:rPr lang="en-US" altLang="en-US" sz="2400" dirty="0" smtClean="0"/>
              <a:t>Set the interrupt masks so that RST5.5 is enabled, RST6.5 is masked, and RST7.5 is enabled.</a:t>
            </a:r>
          </a:p>
          <a:p>
            <a:pPr lvl="1"/>
            <a:r>
              <a:rPr lang="en-US" altLang="en-US" sz="2400" dirty="0" smtClean="0"/>
              <a:t>First, determine the contents of the accumulator</a:t>
            </a:r>
          </a:p>
          <a:p>
            <a:endParaRPr lang="en-IN" dirty="0"/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457200" y="2971800"/>
            <a:ext cx="4038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 dirty="0"/>
              <a:t>- </a:t>
            </a:r>
            <a:r>
              <a:rPr lang="en-US" altLang="en-US" b="1" dirty="0"/>
              <a:t>Enable 5.5		bit 0 = 0</a:t>
            </a:r>
          </a:p>
          <a:p>
            <a:r>
              <a:rPr lang="en-US" altLang="en-US" b="1" dirty="0"/>
              <a:t>- Disable 6.5		bit 1 = 1</a:t>
            </a:r>
          </a:p>
          <a:p>
            <a:r>
              <a:rPr lang="en-US" altLang="en-US" b="1" dirty="0"/>
              <a:t>- Enable 7.5		bit 2 = 0</a:t>
            </a:r>
          </a:p>
          <a:p>
            <a:r>
              <a:rPr lang="en-US" altLang="en-US" b="1" dirty="0"/>
              <a:t>- Allow setting the masks	bit 3 = 1</a:t>
            </a:r>
          </a:p>
          <a:p>
            <a:r>
              <a:rPr lang="en-US" altLang="en-US" b="1" dirty="0"/>
              <a:t>- Don’t reset the flip flop	bit 4 = 0</a:t>
            </a:r>
          </a:p>
          <a:p>
            <a:r>
              <a:rPr lang="en-US" altLang="en-US" b="1" dirty="0"/>
              <a:t>- Bit 5 is not used		bit 5 = 0</a:t>
            </a:r>
          </a:p>
          <a:p>
            <a:r>
              <a:rPr lang="en-US" altLang="en-US" b="1" dirty="0"/>
              <a:t>- Don’t use serial data		bit 6 = 0</a:t>
            </a:r>
          </a:p>
          <a:p>
            <a:r>
              <a:rPr lang="en-US" altLang="en-US" b="1" dirty="0"/>
              <a:t>- Serial data is ignored		bit 7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4572000"/>
            <a:ext cx="341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Contents of accumulator are: 0AH</a:t>
            </a:r>
            <a:endParaRPr lang="en-US" altLang="en-US" b="1" dirty="0"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/>
              <a:t>EI		; Enable interrupts including INTR</a:t>
            </a:r>
          </a:p>
          <a:p>
            <a:pPr>
              <a:buNone/>
            </a:pPr>
            <a:r>
              <a:rPr lang="en-US" altLang="en-US" dirty="0" smtClean="0"/>
              <a:t>MVI A, 0A		; Prepare the mask to enable 			RST 7.5, and 5.5, disable 6.5</a:t>
            </a:r>
          </a:p>
          <a:p>
            <a:pPr>
              <a:buNone/>
            </a:pPr>
            <a:r>
              <a:rPr lang="en-US" altLang="en-US" dirty="0" smtClean="0"/>
              <a:t>SIM		; Apply the settings RST masks</a:t>
            </a:r>
            <a:endParaRPr lang="en-US" altLang="en-US" dirty="0" smtClean="0">
              <a:latin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1"/>
          </p:nvPr>
        </p:nvGraphicFramePr>
        <p:xfrm>
          <a:off x="381000" y="2209800"/>
          <a:ext cx="8381999" cy="1676400"/>
        </p:xfrm>
        <a:graphic>
          <a:graphicData uri="http://schemas.openxmlformats.org/presentationml/2006/ole">
            <p:oleObj spid="_x0000_s1026" name="VISIO" r:id="rId3" imgW="7196526" imgH="118674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</a:t>
            </a:r>
            <a:r>
              <a:rPr lang="en-US" dirty="0" smtClean="0"/>
              <a:t>of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features in the interrupt structure of any microprocessor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Number </a:t>
            </a:r>
            <a:r>
              <a:rPr lang="en-US" dirty="0" smtClean="0"/>
              <a:t>and types of interrupt signals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address of the memory where the ISR is located for a particular interrupt signal. This address is called</a:t>
            </a:r>
            <a:br>
              <a:rPr lang="en-US" dirty="0" smtClean="0"/>
            </a:br>
            <a:r>
              <a:rPr lang="en-US" dirty="0" smtClean="0"/>
              <a:t>interrupt vector address (IVA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Masking </a:t>
            </a:r>
            <a:r>
              <a:rPr lang="en-US" dirty="0" smtClean="0"/>
              <a:t>and unmasking feature of the interrupt signals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Priority </a:t>
            </a:r>
            <a:r>
              <a:rPr lang="en-US" dirty="0" smtClean="0"/>
              <a:t>among the </a:t>
            </a:r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Timing </a:t>
            </a:r>
            <a:r>
              <a:rPr lang="en-US" dirty="0" smtClean="0"/>
              <a:t>of the interrupt </a:t>
            </a:r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Handling </a:t>
            </a:r>
            <a:r>
              <a:rPr lang="en-US" dirty="0" smtClean="0"/>
              <a:t>and storing of information about the interrupt program (status information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Interrupts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dirty="0" smtClean="0"/>
              <a:t>Interrupts can be classified into two types:</a:t>
            </a:r>
          </a:p>
          <a:p>
            <a:pPr lvl="2">
              <a:lnSpc>
                <a:spcPct val="90000"/>
              </a:lnSpc>
            </a:pPr>
            <a:r>
              <a:rPr lang="en-US" u="sng" dirty="0" err="1" smtClean="0">
                <a:solidFill>
                  <a:srgbClr val="990000"/>
                </a:solidFill>
              </a:rPr>
              <a:t>Maskable</a:t>
            </a:r>
            <a:r>
              <a:rPr lang="en-US" u="sng" dirty="0" smtClean="0">
                <a:solidFill>
                  <a:srgbClr val="990000"/>
                </a:solidFill>
              </a:rPr>
              <a:t> Interrupts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(Can be delayed or Rejected)</a:t>
            </a:r>
          </a:p>
          <a:p>
            <a:pPr lvl="2">
              <a:lnSpc>
                <a:spcPct val="90000"/>
              </a:lnSpc>
              <a:buNone/>
            </a:pPr>
            <a:r>
              <a:rPr lang="en-US" dirty="0" smtClean="0"/>
              <a:t>			</a:t>
            </a:r>
            <a:r>
              <a:rPr lang="en-IN" dirty="0" smtClean="0"/>
              <a:t>Masking can be done by software or hardware means.</a:t>
            </a:r>
            <a:br>
              <a:rPr lang="en-IN" dirty="0" smtClean="0"/>
            </a:b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u="sng" dirty="0" smtClean="0">
                <a:solidFill>
                  <a:srgbClr val="990000"/>
                </a:solidFill>
              </a:rPr>
              <a:t>Non-</a:t>
            </a:r>
            <a:r>
              <a:rPr lang="en-US" u="sng" dirty="0" err="1" smtClean="0">
                <a:solidFill>
                  <a:srgbClr val="990000"/>
                </a:solidFill>
              </a:rPr>
              <a:t>Maskable</a:t>
            </a:r>
            <a:r>
              <a:rPr lang="en-US" u="sng" dirty="0" smtClean="0">
                <a:solidFill>
                  <a:srgbClr val="990000"/>
                </a:solidFill>
              </a:rPr>
              <a:t> Interrupts</a:t>
            </a:r>
            <a:r>
              <a:rPr lang="en-US" dirty="0" smtClean="0"/>
              <a:t> (Can not be delayed or Rejected)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IN" sz="2400" dirty="0" smtClean="0"/>
              <a:t>Non-</a:t>
            </a:r>
            <a:r>
              <a:rPr lang="en-IN" sz="2400" dirty="0" err="1" smtClean="0"/>
              <a:t>maskable</a:t>
            </a:r>
            <a:r>
              <a:rPr lang="en-IN" sz="2400" dirty="0" smtClean="0"/>
              <a:t> interrupts are interrupts that are 	always recognized; the corresponding ISRs are executed.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Interrupts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Interrupts can also be classified into two types:</a:t>
            </a:r>
          </a:p>
          <a:p>
            <a:pPr lvl="2">
              <a:lnSpc>
                <a:spcPct val="90000"/>
              </a:lnSpc>
            </a:pPr>
            <a:r>
              <a:rPr lang="en-US" u="sng" dirty="0" smtClean="0">
                <a:solidFill>
                  <a:schemeClr val="accent2"/>
                </a:solidFill>
              </a:rPr>
              <a:t>Vectored</a:t>
            </a:r>
            <a:r>
              <a:rPr lang="en-US" dirty="0" smtClean="0"/>
              <a:t> (the address of the service routine is hard-wired)</a:t>
            </a:r>
          </a:p>
          <a:p>
            <a:pPr lvl="2">
              <a:lnSpc>
                <a:spcPct val="90000"/>
              </a:lnSpc>
              <a:buNone/>
            </a:pPr>
            <a:r>
              <a:rPr lang="en-IN" dirty="0" smtClean="0"/>
              <a:t>Vectored interrupts require the Interrupt Vector Address (IVA) to be supplied by the external device that gives the interrupt signal. This technique is vectoring, is implemented in number of ways.</a:t>
            </a:r>
            <a:br>
              <a:rPr lang="en-IN" dirty="0" smtClean="0"/>
            </a:b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u="sng" dirty="0" smtClean="0">
                <a:solidFill>
                  <a:schemeClr val="accent2"/>
                </a:solidFill>
              </a:rPr>
              <a:t>Non-vectored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  <a:buNone/>
            </a:pPr>
            <a:r>
              <a:rPr lang="en-IN" dirty="0" smtClean="0"/>
              <a:t>Non-vectored interrupts have fixed Interrupt Vector Address for ISRs of different interrupt signals.</a:t>
            </a:r>
            <a:br>
              <a:rPr lang="en-IN" dirty="0" smtClean="0"/>
            </a:b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dirty="0" smtClean="0"/>
              <a:t>Interrupts can also be classified into two types: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Software Interrupts 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 Software interrupts are special instructions, after execution transfer the control to predefined ISR.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Hardware interrupts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 are signals given to the processor, for recognition as an interrupt and execution of the corresponding ISR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8085 Interrupts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 smtClean="0"/>
              <a:t>When a device interrupts, it actually wants the MP to give a service which is equivalent to asking the MP to call a subroutine. This subroutine is called ISR (Interrupt Service Routine) </a:t>
            </a:r>
          </a:p>
          <a:p>
            <a:pPr algn="just">
              <a:defRPr/>
            </a:pPr>
            <a:r>
              <a:rPr lang="en-US" dirty="0" smtClean="0"/>
              <a:t>The ‘EI’ instruction is a one byte instruction and is used to Enable the non-</a:t>
            </a:r>
            <a:r>
              <a:rPr lang="en-US" dirty="0" err="1" smtClean="0"/>
              <a:t>maskable</a:t>
            </a:r>
            <a:r>
              <a:rPr lang="en-US" dirty="0" smtClean="0"/>
              <a:t> interrupts.</a:t>
            </a:r>
          </a:p>
          <a:p>
            <a:pPr algn="just">
              <a:defRPr/>
            </a:pPr>
            <a:r>
              <a:rPr lang="en-US" dirty="0" smtClean="0"/>
              <a:t>The ‘DI’ instruction is a one byte instruction and is used to Disable the non-</a:t>
            </a:r>
            <a:r>
              <a:rPr lang="en-US" dirty="0" err="1" smtClean="0"/>
              <a:t>maskable</a:t>
            </a:r>
            <a:r>
              <a:rPr lang="en-US" dirty="0" smtClean="0"/>
              <a:t> interrupts.</a:t>
            </a:r>
          </a:p>
          <a:p>
            <a:pPr algn="just">
              <a:defRPr/>
            </a:pPr>
            <a:r>
              <a:rPr lang="en-US" dirty="0" smtClean="0"/>
              <a:t>The 8085 has a single </a:t>
            </a:r>
            <a:r>
              <a:rPr lang="en-US" dirty="0" smtClean="0">
                <a:solidFill>
                  <a:srgbClr val="990000"/>
                </a:solidFill>
              </a:rPr>
              <a:t>Non-</a:t>
            </a:r>
            <a:r>
              <a:rPr lang="en-US" dirty="0" err="1" smtClean="0">
                <a:solidFill>
                  <a:srgbClr val="990000"/>
                </a:solidFill>
              </a:rPr>
              <a:t>Maskable</a:t>
            </a:r>
            <a:r>
              <a:rPr lang="en-US" dirty="0" smtClean="0"/>
              <a:t> interrupt.</a:t>
            </a:r>
          </a:p>
          <a:p>
            <a:pPr lvl="1" algn="just">
              <a:defRPr/>
            </a:pPr>
            <a:r>
              <a:rPr lang="en-US" dirty="0" smtClean="0"/>
              <a:t>The non-</a:t>
            </a:r>
            <a:r>
              <a:rPr lang="en-US" dirty="0" err="1" smtClean="0"/>
              <a:t>maskable</a:t>
            </a:r>
            <a:r>
              <a:rPr lang="en-US" dirty="0" smtClean="0"/>
              <a:t> interrupt is </a:t>
            </a:r>
            <a:r>
              <a:rPr lang="en-US" dirty="0" smtClean="0">
                <a:solidFill>
                  <a:srgbClr val="990000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90000"/>
                </a:solidFill>
              </a:rPr>
              <a:t>affected</a:t>
            </a:r>
            <a:r>
              <a:rPr lang="en-US" dirty="0" smtClean="0"/>
              <a:t> by the value of the Interrupt Enable flip flop.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6F60C8-0863-4AE0-AD03-554EA475A67D}"/>
</file>

<file path=customXml/itemProps2.xml><?xml version="1.0" encoding="utf-8"?>
<ds:datastoreItem xmlns:ds="http://schemas.openxmlformats.org/officeDocument/2006/customXml" ds:itemID="{3F8F00A5-6A86-4B86-B5D8-A97F8C1CF8E4}"/>
</file>

<file path=customXml/itemProps3.xml><?xml version="1.0" encoding="utf-8"?>
<ds:datastoreItem xmlns:ds="http://schemas.openxmlformats.org/officeDocument/2006/customXml" ds:itemID="{D60167E6-A44D-47A6-A871-0FCE3DE3FA71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1705</Words>
  <Application>Microsoft Office PowerPoint</Application>
  <PresentationFormat>On-screen Show (4:3)</PresentationFormat>
  <Paragraphs>154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VISIO</vt:lpstr>
      <vt:lpstr>Interrupt Structure in 8085 Microprocessor</vt:lpstr>
      <vt:lpstr>Interrupts</vt:lpstr>
      <vt:lpstr>Slide 3</vt:lpstr>
      <vt:lpstr>Slide 4</vt:lpstr>
      <vt:lpstr>Key features of interrupt</vt:lpstr>
      <vt:lpstr>Classification of Interrupts </vt:lpstr>
      <vt:lpstr>Classification of Interrupts </vt:lpstr>
      <vt:lpstr>Slide 8</vt:lpstr>
      <vt:lpstr>The 8085 Interrupts</vt:lpstr>
      <vt:lpstr>Interrupt Handling Procedure</vt:lpstr>
      <vt:lpstr>Interrupt Sources and Vector Addresses in 8085</vt:lpstr>
      <vt:lpstr>Software interrupts and their vector addresses</vt:lpstr>
      <vt:lpstr>Hardware Interrupts and Priorities</vt:lpstr>
      <vt:lpstr>Masking of Interrupts</vt:lpstr>
      <vt:lpstr>Slide 15</vt:lpstr>
      <vt:lpstr>Masking of Interrupts</vt:lpstr>
      <vt:lpstr>The 8085 Maskable/Vectored Interrupts </vt:lpstr>
      <vt:lpstr>Masking RST 5.5, RST 6.5 and RST 7.5</vt:lpstr>
      <vt:lpstr>The 8085 Maskable/Vectored Interrupt Process</vt:lpstr>
      <vt:lpstr>Interrupt Vectors and the Vector Table</vt:lpstr>
      <vt:lpstr>Manipulating the Masks</vt:lpstr>
      <vt:lpstr>SIM Instruction</vt:lpstr>
      <vt:lpstr>How SIM Interprets the Accumulator</vt:lpstr>
      <vt:lpstr>Slide 24</vt:lpstr>
      <vt:lpstr>Slide 25</vt:lpstr>
      <vt:lpstr>Slide 26</vt:lpstr>
      <vt:lpstr>Slide 27</vt:lpstr>
      <vt:lpstr>Slide 28</vt:lpstr>
      <vt:lpstr>RIM Instruction</vt:lpstr>
      <vt:lpstr>Accumulator bit pattern after execution of RIM instruction</vt:lpstr>
      <vt:lpstr>Slide 31</vt:lpstr>
      <vt:lpstr>Slide 32</vt:lpstr>
      <vt:lpstr>Slide 33</vt:lpstr>
      <vt:lpstr>Pending Interrupts</vt:lpstr>
      <vt:lpstr>Issues in Implementing INTR Interrupts </vt:lpstr>
      <vt:lpstr>Slide 36</vt:lpstr>
      <vt:lpstr>Using the SIM Instruction to Modify the Interrupt Masks</vt:lpstr>
      <vt:lpstr>Slide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 Structure in 8085 Microprocessor</dc:title>
  <dc:creator>HP</dc:creator>
  <cp:lastModifiedBy>HP</cp:lastModifiedBy>
  <cp:revision>14</cp:revision>
  <dcterms:created xsi:type="dcterms:W3CDTF">2006-08-16T00:00:00Z</dcterms:created>
  <dcterms:modified xsi:type="dcterms:W3CDTF">2021-10-07T05:14:30Z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