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27"/>
  </p:notesMasterIdLst>
  <p:sldIdLst>
    <p:sldId id="361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46" r:id="rId14"/>
    <p:sldId id="445" r:id="rId15"/>
    <p:sldId id="448" r:id="rId16"/>
    <p:sldId id="449" r:id="rId17"/>
    <p:sldId id="439" r:id="rId18"/>
    <p:sldId id="450" r:id="rId19"/>
    <p:sldId id="451" r:id="rId20"/>
    <p:sldId id="441" r:id="rId21"/>
    <p:sldId id="442" r:id="rId22"/>
    <p:sldId id="440" r:id="rId23"/>
    <p:sldId id="443" r:id="rId24"/>
    <p:sldId id="444" r:id="rId25"/>
    <p:sldId id="35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D9B538-567E-481C-8B0D-82E615E4FAD8}">
          <p14:sldIdLst>
            <p14:sldId id="361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46"/>
            <p14:sldId id="445"/>
            <p14:sldId id="448"/>
            <p14:sldId id="449"/>
            <p14:sldId id="439"/>
            <p14:sldId id="450"/>
            <p14:sldId id="451"/>
            <p14:sldId id="441"/>
            <p14:sldId id="442"/>
            <p14:sldId id="440"/>
            <p14:sldId id="443"/>
            <p14:sldId id="444"/>
          </p14:sldIdLst>
        </p14:section>
        <p14:section name="Untitled Section" id="{941FACA5-B66E-425E-97CD-0AE7C1F7430C}">
          <p14:sldIdLst>
            <p14:sldId id="35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77" autoAdjust="0"/>
  </p:normalViewPr>
  <p:slideViewPr>
    <p:cSldViewPr>
      <p:cViewPr varScale="1">
        <p:scale>
          <a:sx n="63" d="100"/>
          <a:sy n="63" d="100"/>
        </p:scale>
        <p:origin x="-522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E8318-D80C-4EFB-B39E-9D474572FA9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133B1-75F0-4C20-A551-1B2EE1E00F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CC904-0B70-40CF-9C16-FE3D11630CE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5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9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8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4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62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04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4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3B1-75F0-4C20-A551-1B2EE1E00F5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E8BB-BD3E-4DF9-8D06-5B9E12F935E3}" type="datetime1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F135-CB48-4704-8057-87438CEC1F38}" type="datetime1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4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1428-C74E-4709-A566-3E90BF6A076D}" type="datetime1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2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9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25" y="495300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6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9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2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15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98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8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64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B88C-297F-41CB-A73E-7BDD7CF87831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9/9/2021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6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"/>
            <a:ext cx="10972800" cy="1220755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2778"/>
            <a:ext cx="10972800" cy="471338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0C23-5ABA-49E7-A891-3519F5B7549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9/9/2021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50" name="Picture 2" descr="http://www.govtjobs.allindiajobs.in/wp-content/uploads/2016/04/nit-rourkel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718" y="41564"/>
            <a:ext cx="939337" cy="9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143352" y="6405331"/>
            <a:ext cx="11713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93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1371628"/>
            <a:ext cx="10363200" cy="2505075"/>
          </a:xfrm>
        </p:spPr>
        <p:txBody>
          <a:bodyPr anchor="b"/>
          <a:lstStyle>
            <a:lvl1pPr algn="ctr" defTabSz="76611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4068793"/>
            <a:ext cx="10363200" cy="1131887"/>
          </a:xfrm>
        </p:spPr>
        <p:txBody>
          <a:bodyPr anchor="t"/>
          <a:lstStyle>
            <a:lvl1pPr marL="0" indent="0" algn="ctr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30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61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491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322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152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983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813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644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E3DC-A366-4015-BAA4-CE6C3D3FF3F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94400" y="3924301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61100" y="3924301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28971" y="3924301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4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29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8B24-ED3E-47C9-983A-1C76C69F9023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1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955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383057" indent="0">
              <a:buNone/>
              <a:defRPr sz="1700" b="1"/>
            </a:lvl2pPr>
            <a:lvl3pPr marL="766113" indent="0">
              <a:buNone/>
              <a:defRPr sz="1500" b="1"/>
            </a:lvl3pPr>
            <a:lvl4pPr marL="1149169" indent="0">
              <a:buNone/>
              <a:defRPr sz="1400" b="1"/>
            </a:lvl4pPr>
            <a:lvl5pPr marL="1532226" indent="0">
              <a:buNone/>
              <a:defRPr sz="1400" b="1"/>
            </a:lvl5pPr>
            <a:lvl6pPr marL="1915280" indent="0">
              <a:buNone/>
              <a:defRPr sz="1400" b="1"/>
            </a:lvl6pPr>
            <a:lvl7pPr marL="2298337" indent="0">
              <a:buNone/>
              <a:defRPr sz="1400" b="1"/>
            </a:lvl7pPr>
            <a:lvl8pPr marL="2681395" indent="0">
              <a:buNone/>
              <a:defRPr sz="1400" b="1"/>
            </a:lvl8pPr>
            <a:lvl9pPr marL="306445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37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383057" indent="0">
              <a:buNone/>
              <a:defRPr sz="1700" b="1"/>
            </a:lvl2pPr>
            <a:lvl3pPr marL="766113" indent="0">
              <a:buNone/>
              <a:defRPr sz="1500" b="1"/>
            </a:lvl3pPr>
            <a:lvl4pPr marL="1149169" indent="0">
              <a:buNone/>
              <a:defRPr sz="1400" b="1"/>
            </a:lvl4pPr>
            <a:lvl5pPr marL="1532226" indent="0">
              <a:buNone/>
              <a:defRPr sz="1400" b="1"/>
            </a:lvl5pPr>
            <a:lvl6pPr marL="1915280" indent="0">
              <a:buNone/>
              <a:defRPr sz="1400" b="1"/>
            </a:lvl6pPr>
            <a:lvl7pPr marL="2298337" indent="0">
              <a:buNone/>
              <a:defRPr sz="1400" b="1"/>
            </a:lvl7pPr>
            <a:lvl8pPr marL="2681395" indent="0">
              <a:buNone/>
              <a:defRPr sz="1400" b="1"/>
            </a:lvl8pPr>
            <a:lvl9pPr marL="3064453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150D-D5A0-45BA-9D4F-2C3009DCCFA0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1" y="2212855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50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74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0201-E604-4066-9E18-9333EF904FF8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89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E2AE-EFBB-4C6A-9C5B-1E829A666B2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15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51" y="266701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3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86" y="273054"/>
            <a:ext cx="6661151" cy="585311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51" y="2438428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/>
            </a:lvl1pPr>
            <a:lvl2pPr marL="383057" indent="0">
              <a:buNone/>
              <a:defRPr sz="1000"/>
            </a:lvl2pPr>
            <a:lvl3pPr marL="766113" indent="0">
              <a:buNone/>
              <a:defRPr sz="900"/>
            </a:lvl3pPr>
            <a:lvl4pPr marL="1149169" indent="0">
              <a:buNone/>
              <a:defRPr sz="700"/>
            </a:lvl4pPr>
            <a:lvl5pPr marL="1532226" indent="0">
              <a:buNone/>
              <a:defRPr sz="700"/>
            </a:lvl5pPr>
            <a:lvl6pPr marL="1915280" indent="0">
              <a:buNone/>
              <a:defRPr sz="700"/>
            </a:lvl6pPr>
            <a:lvl7pPr marL="2298337" indent="0">
              <a:buNone/>
              <a:defRPr sz="700"/>
            </a:lvl7pPr>
            <a:lvl8pPr marL="2681395" indent="0">
              <a:buNone/>
              <a:defRPr sz="700"/>
            </a:lvl8pPr>
            <a:lvl9pPr marL="306445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8B67-3BB5-43D1-B319-87F1E1FB2341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44C0-2974-4A82-AEE5-18CB3EBCA31E}" type="datetime1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71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43" y="228605"/>
            <a:ext cx="7615764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23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1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2700"/>
            </a:lvl1pPr>
            <a:lvl2pPr marL="383057" indent="0">
              <a:buNone/>
              <a:defRPr sz="2300"/>
            </a:lvl2pPr>
            <a:lvl3pPr marL="766113" indent="0">
              <a:buNone/>
              <a:defRPr sz="2000"/>
            </a:lvl3pPr>
            <a:lvl4pPr marL="1149169" indent="0">
              <a:buNone/>
              <a:defRPr sz="1700"/>
            </a:lvl4pPr>
            <a:lvl5pPr marL="1532226" indent="0">
              <a:buNone/>
              <a:defRPr sz="1700"/>
            </a:lvl5pPr>
            <a:lvl6pPr marL="1915280" indent="0">
              <a:buNone/>
              <a:defRPr sz="1700"/>
            </a:lvl6pPr>
            <a:lvl7pPr marL="2298337" indent="0">
              <a:buNone/>
              <a:defRPr sz="1700"/>
            </a:lvl7pPr>
            <a:lvl8pPr marL="2681395" indent="0">
              <a:buNone/>
              <a:defRPr sz="1700"/>
            </a:lvl8pPr>
            <a:lvl9pPr marL="3064453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43" y="5810254"/>
            <a:ext cx="7615764" cy="5334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383057" indent="0">
              <a:buNone/>
              <a:defRPr sz="1000"/>
            </a:lvl2pPr>
            <a:lvl3pPr marL="766113" indent="0">
              <a:buNone/>
              <a:defRPr sz="900"/>
            </a:lvl3pPr>
            <a:lvl4pPr marL="1149169" indent="0">
              <a:buNone/>
              <a:defRPr sz="700"/>
            </a:lvl4pPr>
            <a:lvl5pPr marL="1532226" indent="0">
              <a:buNone/>
              <a:defRPr sz="700"/>
            </a:lvl5pPr>
            <a:lvl6pPr marL="1915280" indent="0">
              <a:buNone/>
              <a:defRPr sz="700"/>
            </a:lvl6pPr>
            <a:lvl7pPr marL="2298337" indent="0">
              <a:buNone/>
              <a:defRPr sz="700"/>
            </a:lvl7pPr>
            <a:lvl8pPr marL="2681395" indent="0">
              <a:buNone/>
              <a:defRPr sz="700"/>
            </a:lvl8pPr>
            <a:lvl9pPr marL="306445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4144-446A-41E8-855C-9A21102DDC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29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3576-7D82-46B4-8978-BCBDAC6FA46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35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6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3" y="27466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103F-9C0D-4EF1-B29C-7CF99AD1EE8B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9/9/2021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2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4055C-96B2-43C9-B8D8-2CD7DEFC9F3A}" type="datetime1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FA8-6E9A-4DBB-8861-A9BFF42E2ABE}" type="datetime1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F529-D023-4E8C-9410-A9A8F936249E}" type="datetime1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557-FD46-4E96-BE8D-DC104D8B5E84}" type="datetime1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3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1CBE-955E-4A63-93DA-A6329D21FA82}" type="datetime1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FA3F-DE0F-49CB-A01E-C4373EB8A08A}" type="datetime1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0813-F264-427E-8F4F-F22D887B25F0}" type="datetime1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C448C-D88A-4A95-AC44-C60BF455215C}" type="datetime1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69D7F-4A29-4FFF-B3F4-2E61FE918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76607" tIns="38305" rIns="76607" bIns="38305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29"/>
            <a:ext cx="10972800" cy="4525963"/>
          </a:xfrm>
          <a:prstGeom prst="rect">
            <a:avLst/>
          </a:prstGeom>
        </p:spPr>
        <p:txBody>
          <a:bodyPr vert="horz" lIns="76607" tIns="38305" rIns="76607" bIns="3830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98" y="6356379"/>
            <a:ext cx="2781300" cy="365125"/>
          </a:xfrm>
          <a:prstGeom prst="rect">
            <a:avLst/>
          </a:prstGeom>
        </p:spPr>
        <p:txBody>
          <a:bodyPr vert="horz" lIns="76607" tIns="38305" rIns="38305" bIns="38305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defTabSz="766067"/>
            <a:fld id="{F0F012C4-EE33-4D56-AC4D-8339812DE9F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766067"/>
              <a:t>9/9/2021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923" y="6356379"/>
            <a:ext cx="3797300" cy="365125"/>
          </a:xfrm>
          <a:prstGeom prst="rect">
            <a:avLst/>
          </a:prstGeom>
        </p:spPr>
        <p:txBody>
          <a:bodyPr vert="horz" lIns="38305" tIns="38305" rIns="76607" bIns="38305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defTabSz="766067"/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46" y="6356379"/>
            <a:ext cx="749300" cy="365125"/>
          </a:xfrm>
          <a:prstGeom prst="rect">
            <a:avLst/>
          </a:prstGeom>
        </p:spPr>
        <p:txBody>
          <a:bodyPr vert="horz" lIns="22983" tIns="38305" rIns="38305" bIns="38305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defTabSz="766067"/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766067"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277014" y="6499385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5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607" tIns="38305" rIns="76607" bIns="38305" rtlCol="0" anchor="ctr"/>
          <a:lstStyle/>
          <a:p>
            <a:pPr algn="ctr" defTabSz="766113">
              <a:defRPr/>
            </a:pPr>
            <a:endParaRPr lang="en-US" sz="15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6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766113" rtl="0" eaLnBrk="1" latinLnBrk="0" hangingPunct="1">
        <a:lnSpc>
          <a:spcPts val="4867"/>
        </a:lnSpc>
        <a:spcBef>
          <a:spcPct val="0"/>
        </a:spcBef>
        <a:buNone/>
        <a:defRPr sz="4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287294" indent="-287294" algn="l" defTabSz="76611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622466" indent="-239409" algn="l" defTabSz="766113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957629" indent="-191528" algn="l" defTabSz="76611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340697" indent="-191528" algn="l" defTabSz="766113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1723753" indent="-191528" algn="l" defTabSz="76611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106810" indent="-191528" algn="l" defTabSz="766113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489868" indent="-191528" algn="l" defTabSz="76611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2872920" indent="-191528" algn="l" defTabSz="766113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255979" indent="-191528" algn="l" defTabSz="766113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057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6113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169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2226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280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8337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395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4453" algn="l" defTabSz="76611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1624" y="260648"/>
            <a:ext cx="8808539" cy="1245751"/>
          </a:xfrm>
        </p:spPr>
        <p:txBody>
          <a:bodyPr>
            <a:normAutofit/>
          </a:bodyPr>
          <a:lstStyle/>
          <a:p>
            <a:r>
              <a:rPr lang="en-US" sz="1944" dirty="0"/>
              <a:t/>
            </a:r>
            <a:br>
              <a:rPr lang="en-US" sz="1944" dirty="0"/>
            </a:br>
            <a:r>
              <a:rPr lang="en-US" sz="4000" b="1" dirty="0" smtClean="0"/>
              <a:t>DATA COMMUNICATION (CS 3001)</a:t>
            </a:r>
            <a:endParaRPr lang="en-US" sz="40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0172" y="5262077"/>
            <a:ext cx="8607039" cy="63941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National Institute of Technology Rourkela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nit rourkela logo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1984" y="3260200"/>
            <a:ext cx="1844758" cy="1665104"/>
          </a:xfrm>
          <a:prstGeom prst="rect">
            <a:avLst/>
          </a:prstGeom>
          <a:noFill/>
        </p:spPr>
      </p:pic>
      <p:pic>
        <p:nvPicPr>
          <p:cNvPr id="1028" name="Picture 4" descr="nit rourkela campus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4" cstate="print">
            <a:lum bright="-10000"/>
          </a:blip>
          <a:srcRect/>
          <a:stretch>
            <a:fillRect/>
          </a:stretch>
        </p:blipFill>
        <p:spPr bwMode="auto">
          <a:xfrm>
            <a:off x="669152" y="5262077"/>
            <a:ext cx="161252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0" name="Picture 6" descr="nit rourkela campus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5" cstate="print">
            <a:lum bright="-10000"/>
          </a:blip>
          <a:srcRect/>
          <a:stretch>
            <a:fillRect/>
          </a:stretch>
        </p:blipFill>
        <p:spPr bwMode="auto">
          <a:xfrm>
            <a:off x="669151" y="1587817"/>
            <a:ext cx="1601726" cy="1142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2" name="Picture 8" descr="nit rourkela campus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812" y="2794613"/>
            <a:ext cx="1598706" cy="1143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34" name="Picture 10" descr="nit rourkela campus à´à´¨àµà´¨à´¤à´¿à´¨àµà´³àµà´³ à´à´¿à´¤àµà´°à´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812" y="4025276"/>
            <a:ext cx="1598706" cy="1155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Minus 8"/>
          <p:cNvSpPr/>
          <p:nvPr/>
        </p:nvSpPr>
        <p:spPr>
          <a:xfrm>
            <a:off x="3566314" y="6310458"/>
            <a:ext cx="6758165" cy="152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822" tIns="44411" rIns="88822" bIns="44411" rtlCol="0" anchor="ctr"/>
          <a:lstStyle/>
          <a:p>
            <a:pPr algn="ctr" defTabSz="888222"/>
            <a:endParaRPr lang="en-US" sz="1666" dirty="0">
              <a:solidFill>
                <a:prstClr val="white"/>
              </a:solidFill>
            </a:endParaRPr>
          </a:p>
        </p:txBody>
      </p:sp>
      <p:pic>
        <p:nvPicPr>
          <p:cNvPr id="1036" name="Picture 12" descr="à´¬à´¨àµà´§à´ªàµà´ªàµà´àµà´ à´à´¿à´¤àµà´°à´"/>
          <p:cNvPicPr>
            <a:picLocks noChangeAspect="1" noChangeArrowheads="1"/>
          </p:cNvPicPr>
          <p:nvPr/>
        </p:nvPicPr>
        <p:blipFill>
          <a:blip r:embed="rId8" cstate="print">
            <a:lum bright="-10000"/>
          </a:blip>
          <a:srcRect/>
          <a:stretch>
            <a:fillRect/>
          </a:stretch>
        </p:blipFill>
        <p:spPr bwMode="auto">
          <a:xfrm>
            <a:off x="655812" y="439599"/>
            <a:ext cx="1598706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568"/>
            <a:ext cx="10972800" cy="1143000"/>
          </a:xfrm>
        </p:spPr>
        <p:txBody>
          <a:bodyPr/>
          <a:lstStyle/>
          <a:p>
            <a:r>
              <a:rPr lang="en-US" b="1" dirty="0" smtClean="0"/>
              <a:t>Multi-Point Configuration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95600" y="1124744"/>
            <a:ext cx="67902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Also known as </a:t>
            </a:r>
            <a:r>
              <a:rPr lang="en-US" sz="3200" b="1" dirty="0" err="1" smtClean="0"/>
              <a:t>multidrop</a:t>
            </a:r>
            <a:r>
              <a:rPr lang="en-US" sz="3200" b="1" dirty="0" smtClean="0"/>
              <a:t> configuration</a:t>
            </a:r>
          </a:p>
          <a:p>
            <a:r>
              <a:rPr lang="en-US" sz="3200" b="1" dirty="0" smtClean="0"/>
              <a:t>Two or More devices share the link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0" y="2420888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There are two kinds of Multipoint Connections :</a:t>
            </a:r>
          </a:p>
          <a:p>
            <a:endParaRPr lang="en-US" sz="3200" b="1" dirty="0"/>
          </a:p>
          <a:p>
            <a:r>
              <a:rPr lang="en-US" sz="3200" b="1" dirty="0" smtClean="0"/>
              <a:t>	If </a:t>
            </a:r>
            <a:r>
              <a:rPr lang="en-US" sz="3200" b="1" dirty="0"/>
              <a:t>the links are used simultaneously between many devices, then </a:t>
            </a:r>
            <a:r>
              <a:rPr lang="en-US" sz="3200" b="1" dirty="0" smtClean="0"/>
              <a:t>	it </a:t>
            </a:r>
            <a:r>
              <a:rPr lang="en-US" sz="3200" b="1" dirty="0"/>
              <a:t>is spatially shared line configuration</a:t>
            </a:r>
            <a:r>
              <a:rPr lang="en-US" sz="3200" b="1" dirty="0" smtClean="0"/>
              <a:t>.</a:t>
            </a:r>
          </a:p>
          <a:p>
            <a:endParaRPr lang="en-US" sz="3200" b="1" dirty="0"/>
          </a:p>
          <a:p>
            <a:r>
              <a:rPr lang="en-US" sz="3200" b="1" dirty="0" smtClean="0"/>
              <a:t>	If </a:t>
            </a:r>
            <a:r>
              <a:rPr lang="en-US" sz="3200" b="1" dirty="0"/>
              <a:t>user takes turns while using the link, then it is time shared </a:t>
            </a:r>
            <a:r>
              <a:rPr lang="en-US" sz="3200" b="1" dirty="0" smtClean="0"/>
              <a:t>	(</a:t>
            </a:r>
            <a:r>
              <a:rPr lang="en-US" sz="3200" b="1" dirty="0"/>
              <a:t>temporal) line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21517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37512"/>
              </p:ext>
            </p:extLst>
          </p:nvPr>
        </p:nvGraphicFramePr>
        <p:xfrm>
          <a:off x="-24680" y="564748"/>
          <a:ext cx="12097344" cy="5057006"/>
        </p:xfrm>
        <a:graphic>
          <a:graphicData uri="http://schemas.openxmlformats.org/drawingml/2006/table">
            <a:tbl>
              <a:tblPr/>
              <a:tblGrid>
                <a:gridCol w="3672408"/>
                <a:gridCol w="2376264"/>
                <a:gridCol w="2232248"/>
                <a:gridCol w="3816424"/>
              </a:tblGrid>
              <a:tr h="1855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dirty="0">
                          <a:effectLst/>
                        </a:rPr>
                        <a:t>Band Name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Frequency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Wavelength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>
                          <a:effectLst/>
                        </a:rPr>
                        <a:t>Applications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1212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Extremely Low Frequency (ELF)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30 Hz to 300 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10,000 to 1,000 KM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Power line frequencies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2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Voice Frequency (VF)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000" b="1" dirty="0">
                          <a:effectLst/>
                        </a:rPr>
                        <a:t>300 Hz to 3 KHz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1,000 to 100 KM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Telephone Communications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20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Very Low Frequency (VLF)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000" b="1" dirty="0">
                          <a:effectLst/>
                        </a:rPr>
                        <a:t>3 KHz to 30 KHz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100 to 10 KM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Marine Communications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20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Low Frequency (LF)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000" b="1">
                          <a:effectLst/>
                        </a:rPr>
                        <a:t>30 KHz to 300 KHz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10 to 1 KM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Marine Communications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2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Medium Frequency (MF)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000" b="1">
                          <a:effectLst/>
                        </a:rPr>
                        <a:t>300 KHz to 3 MHz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1000 to 100 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AM Broadcasting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59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High Frequency (HF)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000" b="1">
                          <a:effectLst/>
                        </a:rPr>
                        <a:t>3 MHz to 30 MHz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100 to 10 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Long distance aircraft/ship </a:t>
                      </a:r>
                      <a:r>
                        <a:rPr lang="en-US" sz="2000" b="1" dirty="0" err="1" smtClean="0">
                          <a:effectLst/>
                        </a:rPr>
                        <a:t>Comns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20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Very High Frequency(VHF)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000" b="1">
                          <a:effectLst/>
                        </a:rPr>
                        <a:t>30 MHz to 300 MHz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10 to 1 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FM Broadcasting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20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Ultra High Frequency (UHF)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300 MHz to 3 GHz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100 to 10 cm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Cellular Telephone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896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Super High Frequency (SHF)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3 GHz to 30 GHz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10 to 1 cm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smtClean="0">
                          <a:effectLst/>
                        </a:rPr>
                        <a:t>Satellite/Microwave </a:t>
                      </a:r>
                      <a:r>
                        <a:rPr lang="en-US" sz="2000" b="1" dirty="0">
                          <a:effectLst/>
                        </a:rPr>
                        <a:t>links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318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Extremely High Frequency (EHF)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30 GHz to 300 GHz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10 to 1 mm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Wireless local loop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20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Infrared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300 GHz to 400 THz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000" b="1">
                          <a:effectLst/>
                        </a:rPr>
                        <a:t>1 mm to 770 nm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Consumer Electronics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120"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Visible Light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>
                          <a:effectLst/>
                        </a:rPr>
                        <a:t>400 THz to 900 THz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2000" b="1">
                          <a:effectLst/>
                        </a:rPr>
                        <a:t>770 nm to 330 nm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Optical Communications</a:t>
                      </a:r>
                    </a:p>
                  </a:txBody>
                  <a:tcPr marL="27801" marR="27801" marT="27801" marB="2780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27648" y="23994"/>
            <a:ext cx="585128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Frequency Bands and their Uses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05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77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476672"/>
            <a:ext cx="12072664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43672" y="74236"/>
            <a:ext cx="5418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Commercially Exploited Bands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2372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 descr="Types of Frequencies and Wavelengths in the Radio Frequency Spect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" y="-675456"/>
            <a:ext cx="12179816" cy="840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213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0784" y="-34632"/>
            <a:ext cx="14287500" cy="875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71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568"/>
            <a:ext cx="10972800" cy="619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Transmission </a:t>
            </a:r>
            <a:r>
              <a:rPr lang="en-US" b="1" dirty="0"/>
              <a:t>Limitations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7368" y="532426"/>
            <a:ext cx="10585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Four types of limitations that affect electromagnetic wave transmissions are −</a:t>
            </a:r>
          </a:p>
        </p:txBody>
      </p:sp>
      <p:sp>
        <p:nvSpPr>
          <p:cNvPr id="7" name="Rectangle 6"/>
          <p:cNvSpPr/>
          <p:nvPr/>
        </p:nvSpPr>
        <p:spPr>
          <a:xfrm>
            <a:off x="-29184" y="994091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			Attenuation,  Distortion, Dispersion and Noise</a:t>
            </a:r>
          </a:p>
          <a:p>
            <a:r>
              <a:rPr lang="en-US" sz="2800" b="1" dirty="0" smtClean="0"/>
              <a:t>Attenuation</a:t>
            </a:r>
            <a:r>
              <a:rPr lang="en-US" sz="2800" b="1" dirty="0"/>
              <a:t>: The </a:t>
            </a:r>
            <a:r>
              <a:rPr lang="en-US" sz="2800" b="1" dirty="0" smtClean="0"/>
              <a:t>process of decreasing in </a:t>
            </a:r>
            <a:r>
              <a:rPr lang="en-US" sz="2800" b="1" dirty="0"/>
              <a:t>the quality and the strength of the </a:t>
            </a:r>
            <a:r>
              <a:rPr lang="en-US" sz="2800" b="1" dirty="0" smtClean="0"/>
              <a:t>			signal      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Signal strength reduces over distance                  </a:t>
            </a:r>
          </a:p>
          <a:p>
            <a:r>
              <a:rPr lang="en-US" sz="2800" b="1" dirty="0" smtClean="0"/>
              <a:t>		The </a:t>
            </a:r>
            <a:r>
              <a:rPr lang="en-US" sz="2800" b="1" dirty="0"/>
              <a:t>extent of attenuation </a:t>
            </a:r>
            <a:r>
              <a:rPr lang="en-US" sz="2800" b="1" dirty="0" smtClean="0"/>
              <a:t>= F(d, tm, f) Where 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d = distance, tm = transmission-medium &amp; f = frequency </a:t>
            </a:r>
            <a:r>
              <a:rPr lang="en-US" sz="2800" b="1" dirty="0"/>
              <a:t>of the </a:t>
            </a:r>
            <a:r>
              <a:rPr lang="en-US" sz="2800" b="1" dirty="0" smtClean="0"/>
              <a:t>									underlying transmission</a:t>
            </a:r>
          </a:p>
          <a:p>
            <a:r>
              <a:rPr lang="en-US" sz="2800" b="1" dirty="0" smtClean="0"/>
              <a:t>		Occurs in free space even if no other transmission impairments 			because the signal spreads over larger area</a:t>
            </a:r>
          </a:p>
          <a:p>
            <a:r>
              <a:rPr lang="en-US" sz="2800" b="1" dirty="0" smtClean="0"/>
              <a:t>		The </a:t>
            </a:r>
            <a:r>
              <a:rPr lang="en-US" sz="2800" b="1" dirty="0"/>
              <a:t>units of attenuation are typically decibels.</a:t>
            </a:r>
          </a:p>
          <a:p>
            <a:r>
              <a:rPr lang="en-US" sz="2800" b="1" dirty="0" smtClean="0"/>
              <a:t>		They </a:t>
            </a:r>
            <a:r>
              <a:rPr lang="en-US" sz="2800" b="1" dirty="0"/>
              <a:t>are a logarithmic representation of the ratio between output </a:t>
            </a:r>
            <a:r>
              <a:rPr lang="en-US" sz="2800" b="1" dirty="0" smtClean="0"/>
              <a:t>			and </a:t>
            </a:r>
            <a:r>
              <a:rPr lang="en-US" sz="2800" b="1" dirty="0"/>
              <a:t>input.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7648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34838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Different </a:t>
            </a:r>
            <a:r>
              <a:rPr lang="en-US" sz="2400" b="1" dirty="0" smtClean="0"/>
              <a:t>Types: There </a:t>
            </a:r>
            <a:r>
              <a:rPr lang="en-US" sz="2400" b="1" dirty="0"/>
              <a:t>are different types of attenuations which include deliberate, automatic, and environmental.</a:t>
            </a:r>
          </a:p>
          <a:p>
            <a:endParaRPr lang="en-US" sz="2400" b="1" dirty="0"/>
          </a:p>
          <a:p>
            <a:r>
              <a:rPr lang="en-US" sz="2400" b="1" dirty="0" smtClean="0"/>
              <a:t>Deliberate: This </a:t>
            </a:r>
            <a:r>
              <a:rPr lang="en-US" sz="2400" b="1" dirty="0"/>
              <a:t>kind of attenuation can happen wherever a volume control can be used to reduce the level of sound over consumer electronics.</a:t>
            </a:r>
          </a:p>
          <a:p>
            <a:endParaRPr lang="en-US" sz="2400" b="1" dirty="0"/>
          </a:p>
          <a:p>
            <a:r>
              <a:rPr lang="en-US" sz="2400" b="1" dirty="0" smtClean="0"/>
              <a:t>Automatic: This </a:t>
            </a:r>
            <a:r>
              <a:rPr lang="en-US" sz="2400" b="1" dirty="0"/>
              <a:t>kind of attenuation is used to stop the distortion of sound in audio equipment and TVs by detecting automatic level to activate attenuation circuits.</a:t>
            </a:r>
          </a:p>
          <a:p>
            <a:endParaRPr lang="en-US" sz="2400" b="1" dirty="0"/>
          </a:p>
          <a:p>
            <a:r>
              <a:rPr lang="en-US" sz="2400" b="1" dirty="0" smtClean="0"/>
              <a:t>Environmental: This </a:t>
            </a:r>
            <a:r>
              <a:rPr lang="en-US" sz="2400" b="1" dirty="0"/>
              <a:t>kind of attenuation relates to loss of signal power because of the transmission medium, whether that can be connected to copper wire, fiber optic or wireless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 err="1" smtClean="0"/>
              <a:t>Ap</a:t>
            </a:r>
            <a:r>
              <a:rPr lang="en-US" sz="2400" b="1" dirty="0" smtClean="0"/>
              <a:t> </a:t>
            </a:r>
            <a:r>
              <a:rPr lang="en-US" sz="2400" b="1" dirty="0"/>
              <a:t>= 10 log10 * (Ps/</a:t>
            </a:r>
            <a:r>
              <a:rPr lang="en-US" sz="2400" b="1" dirty="0" err="1"/>
              <a:t>Pd</a:t>
            </a:r>
            <a:r>
              <a:rPr lang="en-US" sz="2400" b="1" dirty="0" smtClean="0"/>
              <a:t>)  Where Ps = Signal Power at Source &amp; </a:t>
            </a:r>
            <a:r>
              <a:rPr lang="en-US" sz="2400" b="1" dirty="0" err="1" smtClean="0"/>
              <a:t>Pd</a:t>
            </a:r>
            <a:r>
              <a:rPr lang="en-US" sz="2400" b="1" dirty="0" smtClean="0"/>
              <a:t> = Signal Power at Destination</a:t>
            </a:r>
          </a:p>
          <a:p>
            <a:endParaRPr lang="en-US" sz="2400" b="1" dirty="0" smtClean="0"/>
          </a:p>
          <a:p>
            <a:r>
              <a:rPr lang="en-US" sz="2400" b="1" dirty="0"/>
              <a:t>Av = 20 log10 * (Vs/</a:t>
            </a:r>
            <a:r>
              <a:rPr lang="en-US" sz="2400" b="1" dirty="0" err="1"/>
              <a:t>Vd</a:t>
            </a:r>
            <a:r>
              <a:rPr lang="en-US" sz="2400" b="1" dirty="0"/>
              <a:t>) Where </a:t>
            </a:r>
            <a:r>
              <a:rPr lang="en-US" sz="2400" b="1" dirty="0" smtClean="0"/>
              <a:t>Vs </a:t>
            </a:r>
            <a:r>
              <a:rPr lang="en-US" sz="2400" b="1" dirty="0"/>
              <a:t>= Signal </a:t>
            </a:r>
            <a:r>
              <a:rPr lang="en-US" sz="2400" b="1" dirty="0" smtClean="0"/>
              <a:t>Voltage at </a:t>
            </a:r>
            <a:r>
              <a:rPr lang="en-US" sz="2400" b="1" dirty="0"/>
              <a:t>Source &amp; </a:t>
            </a:r>
            <a:r>
              <a:rPr lang="en-US" sz="2400" b="1" dirty="0" err="1" smtClean="0"/>
              <a:t>Vd</a:t>
            </a:r>
            <a:r>
              <a:rPr lang="en-US" sz="2400" b="1" dirty="0" smtClean="0"/>
              <a:t> </a:t>
            </a:r>
            <a:r>
              <a:rPr lang="en-US" sz="2400" b="1" dirty="0"/>
              <a:t>= Signal </a:t>
            </a:r>
            <a:r>
              <a:rPr lang="en-US" sz="2400" b="1" dirty="0" smtClean="0"/>
              <a:t>Voltage at </a:t>
            </a:r>
            <a:r>
              <a:rPr lang="en-US" sz="2400" b="1" dirty="0"/>
              <a:t>Destin</a:t>
            </a:r>
          </a:p>
          <a:p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6359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0"/>
            <a:ext cx="10972800" cy="5486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Causes of Attenuation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48680"/>
            <a:ext cx="120726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Can </a:t>
            </a:r>
            <a:r>
              <a:rPr lang="en-US" sz="2800" b="1" dirty="0"/>
              <a:t>be occurred in wired as well as wireless transmissions due to signaling </a:t>
            </a:r>
            <a:r>
              <a:rPr lang="en-US" sz="2800" b="1" dirty="0" smtClean="0"/>
              <a:t>issues</a:t>
            </a:r>
          </a:p>
          <a:p>
            <a:endParaRPr lang="en-US" sz="2800" b="1" dirty="0"/>
          </a:p>
          <a:p>
            <a:r>
              <a:rPr lang="en-US" sz="2800" b="1" dirty="0" smtClean="0"/>
              <a:t>Transmission Medium</a:t>
            </a:r>
          </a:p>
          <a:p>
            <a:r>
              <a:rPr lang="en-US" sz="2800" b="1" dirty="0" smtClean="0"/>
              <a:t>Crosstalk</a:t>
            </a:r>
          </a:p>
          <a:p>
            <a:r>
              <a:rPr lang="en-US" sz="2800" b="1" dirty="0" smtClean="0"/>
              <a:t>Connectors and Conductors</a:t>
            </a:r>
          </a:p>
          <a:p>
            <a:r>
              <a:rPr lang="en-US" sz="2800" b="1" dirty="0" smtClean="0"/>
              <a:t>Noise</a:t>
            </a:r>
          </a:p>
          <a:p>
            <a:r>
              <a:rPr lang="en-US" sz="2800" b="1" dirty="0" smtClean="0"/>
              <a:t>Physical environment</a:t>
            </a:r>
          </a:p>
          <a:p>
            <a:r>
              <a:rPr lang="en-US" sz="2800" b="1" dirty="0" smtClean="0"/>
              <a:t>Travel Distance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smtClean="0"/>
              <a:t>Solution To Reduce Attenuation:  Using Repeaters/Relay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79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568"/>
            <a:ext cx="10972800" cy="619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Transmission </a:t>
            </a:r>
            <a:r>
              <a:rPr lang="en-US" b="1" dirty="0"/>
              <a:t>Limitations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62684" y="620688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Distortion</a:t>
            </a:r>
            <a:r>
              <a:rPr lang="en-US" sz="2800" b="1" dirty="0"/>
              <a:t>: </a:t>
            </a:r>
            <a:r>
              <a:rPr lang="en-US" sz="2800" b="1" dirty="0" smtClean="0"/>
              <a:t>Any </a:t>
            </a:r>
            <a:r>
              <a:rPr lang="en-US" sz="2800" b="1" dirty="0"/>
              <a:t>change that alters the basic relation between the frequency </a:t>
            </a:r>
            <a:r>
              <a:rPr lang="en-US" sz="2800" b="1" dirty="0" smtClean="0"/>
              <a:t>			components </a:t>
            </a:r>
            <a:r>
              <a:rPr lang="en-US" sz="2800" b="1" dirty="0"/>
              <a:t>of a signal or the amplitude levels of a signal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smtClean="0"/>
              <a:t>		Causes </a:t>
            </a:r>
            <a:r>
              <a:rPr lang="en-US" sz="2800" b="1" dirty="0"/>
              <a:t>disturbance to the properties of signal, adding some </a:t>
            </a:r>
            <a:r>
              <a:rPr lang="en-US" sz="2800" b="1" dirty="0" smtClean="0"/>
              <a:t>				unwanted </a:t>
            </a:r>
            <a:r>
              <a:rPr lang="en-US" sz="2800" b="1" dirty="0"/>
              <a:t>components, which affects the quality of the signal. </a:t>
            </a:r>
            <a:endParaRPr lang="en-US" sz="2800" b="1" dirty="0" smtClean="0"/>
          </a:p>
          <a:p>
            <a:r>
              <a:rPr lang="en-US" sz="2800" b="1" dirty="0" smtClean="0"/>
              <a:t>		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This </a:t>
            </a:r>
            <a:r>
              <a:rPr lang="en-US" sz="2800" b="1" dirty="0"/>
              <a:t>is usually in FM receiver, where the received signal, sometimes </a:t>
            </a:r>
            <a:r>
              <a:rPr lang="en-US" sz="2800" b="1" dirty="0" smtClean="0"/>
              <a:t>			gets </a:t>
            </a:r>
            <a:r>
              <a:rPr lang="en-US" sz="2800" b="1" dirty="0"/>
              <a:t>completely disturbed giving a buzzing sound as the output</a:t>
            </a:r>
            <a:r>
              <a:rPr lang="en-US" sz="2800" b="1" dirty="0" smtClean="0"/>
              <a:t>.</a:t>
            </a:r>
          </a:p>
          <a:p>
            <a:endParaRPr lang="en-US" sz="2800" b="1" dirty="0"/>
          </a:p>
          <a:p>
            <a:r>
              <a:rPr lang="en-US" sz="2800" b="1" dirty="0" smtClean="0"/>
              <a:t>		Distortions </a:t>
            </a:r>
            <a:r>
              <a:rPr lang="en-US" sz="2800" b="1" dirty="0"/>
              <a:t>are almost always represented as ratios of signal to </a:t>
            </a:r>
            <a:r>
              <a:rPr lang="en-US" sz="2800" b="1" dirty="0" smtClean="0"/>
              <a:t>			distortion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		Results </a:t>
            </a:r>
            <a:r>
              <a:rPr lang="en-US" sz="2800" b="1" dirty="0"/>
              <a:t>are typically expressed as a percentage (%) or in decibels </a:t>
            </a:r>
            <a:r>
              <a:rPr lang="en-US" sz="2800" b="1" dirty="0" smtClean="0"/>
              <a:t>			(</a:t>
            </a:r>
            <a:r>
              <a:rPr lang="en-US" sz="2800" b="1" dirty="0"/>
              <a:t>dB). </a:t>
            </a:r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37418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9865096" cy="69269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Basic Performance Parameters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352" y="1772816"/>
            <a:ext cx="11233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" y="43896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cap="all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352" y="910461"/>
            <a:ext cx="1144927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(a) Transit Time: The amount of time for a message to travel from sender to receiver device</a:t>
            </a:r>
          </a:p>
          <a:p>
            <a:r>
              <a:rPr lang="en-US" sz="2800" b="1" dirty="0" smtClean="0"/>
              <a:t>(b) Response Time: Elapsed time  between an enquiry and a response</a:t>
            </a:r>
          </a:p>
          <a:p>
            <a:r>
              <a:rPr lang="en-US" sz="2800" b="1" dirty="0" smtClean="0"/>
              <a:t>(c) Reliability: f(frequency of failure, Recovery time of a system after failure, Catastrophe)</a:t>
            </a:r>
          </a:p>
          <a:p>
            <a:r>
              <a:rPr lang="en-US" sz="2800" b="1" dirty="0" smtClean="0"/>
              <a:t>(d) Security: Unauthorized access, virus </a:t>
            </a:r>
            <a:r>
              <a:rPr lang="en-US" sz="2800" b="1" dirty="0" err="1" smtClean="0"/>
              <a:t>etc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The performance parameters depend on the following factors:</a:t>
            </a:r>
          </a:p>
          <a:p>
            <a:endParaRPr lang="en-US" sz="2800" b="1" dirty="0"/>
          </a:p>
          <a:p>
            <a:r>
              <a:rPr lang="en-US" sz="2800" b="1" dirty="0" smtClean="0"/>
              <a:t>	- Number of users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- Type of transmission medium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- Hardware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- Software</a:t>
            </a:r>
          </a:p>
          <a:p>
            <a:r>
              <a:rPr lang="en-US" sz="2800" b="1" dirty="0"/>
              <a:t>	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190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568"/>
            <a:ext cx="10972800" cy="619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Transmission </a:t>
            </a:r>
            <a:r>
              <a:rPr lang="en-US" b="1" dirty="0"/>
              <a:t>Limitations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62684" y="620688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Dispersion</a:t>
            </a:r>
            <a:r>
              <a:rPr lang="en-US" sz="2800" b="1" dirty="0"/>
              <a:t>: </a:t>
            </a:r>
            <a:r>
              <a:rPr lang="en-US" sz="2800" b="1" dirty="0" smtClean="0"/>
              <a:t> is </a:t>
            </a:r>
            <a:r>
              <a:rPr lang="en-US" sz="2800" b="1" dirty="0"/>
              <a:t>the phenomenon, in which the velocity of propagation of an </a:t>
            </a:r>
            <a:r>
              <a:rPr lang="en-US" sz="2800" b="1" dirty="0" smtClean="0"/>
              <a:t>			Electromagnetic </a:t>
            </a:r>
            <a:r>
              <a:rPr lang="en-US" sz="2800" b="1" dirty="0"/>
              <a:t>wave is wavelength dependent</a:t>
            </a:r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	The </a:t>
            </a:r>
            <a:r>
              <a:rPr lang="en-US" sz="2800" b="1" dirty="0"/>
              <a:t>phenomenon of spreading of a burst of electromagnetic energy </a:t>
            </a:r>
            <a:r>
              <a:rPr lang="en-US" sz="2800" b="1" dirty="0" smtClean="0"/>
              <a:t>			during </a:t>
            </a:r>
            <a:r>
              <a:rPr lang="en-US" sz="2800" b="1" dirty="0"/>
              <a:t>propagation. </a:t>
            </a:r>
            <a:endParaRPr lang="en-US" sz="2800" b="1" dirty="0" smtClean="0"/>
          </a:p>
          <a:p>
            <a:r>
              <a:rPr lang="en-US" sz="2800" b="1" dirty="0"/>
              <a:t>	</a:t>
            </a:r>
            <a:r>
              <a:rPr lang="en-US" sz="2800" b="1" dirty="0" smtClean="0"/>
              <a:t>It </a:t>
            </a:r>
            <a:r>
              <a:rPr lang="en-US" sz="2800" b="1" dirty="0"/>
              <a:t>is especially prevalent in wireline transmissions such as an optical </a:t>
            </a:r>
            <a:r>
              <a:rPr lang="en-US" sz="2800" b="1" dirty="0" smtClean="0"/>
              <a:t>	fiber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r>
              <a:rPr lang="en-US" sz="2800" b="1" dirty="0"/>
              <a:t>	</a:t>
            </a:r>
            <a:r>
              <a:rPr lang="en-US" sz="2800" b="1" dirty="0" smtClean="0"/>
              <a:t>Bursts </a:t>
            </a:r>
            <a:r>
              <a:rPr lang="en-US" sz="2800" b="1" dirty="0"/>
              <a:t>of data sent in rapid succession tend to merge due </a:t>
            </a:r>
            <a:r>
              <a:rPr lang="en-US" sz="2800" b="1" dirty="0" smtClean="0"/>
              <a:t>to dispersion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r>
              <a:rPr lang="en-US" sz="2800" b="1" dirty="0"/>
              <a:t>	</a:t>
            </a:r>
            <a:r>
              <a:rPr lang="en-US" sz="2800" b="1" dirty="0" smtClean="0"/>
              <a:t>The </a:t>
            </a:r>
            <a:r>
              <a:rPr lang="en-US" sz="2800" b="1" dirty="0"/>
              <a:t>longer the length of the wire, the more severe is the effect of </a:t>
            </a:r>
            <a:r>
              <a:rPr lang="en-US" sz="2800" b="1" dirty="0" smtClean="0"/>
              <a:t>	dispersion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r>
              <a:rPr lang="en-US" sz="2800" b="1" dirty="0"/>
              <a:t>	</a:t>
            </a:r>
            <a:r>
              <a:rPr lang="en-US" sz="2800" b="1" dirty="0" smtClean="0"/>
              <a:t>The </a:t>
            </a:r>
            <a:r>
              <a:rPr lang="en-US" sz="2800" b="1" dirty="0"/>
              <a:t>effect of dispersion is to limit the product of R and L. Where ‘R’ </a:t>
            </a:r>
            <a:r>
              <a:rPr lang="en-US" sz="2800" b="1" dirty="0" smtClean="0"/>
              <a:t>			is </a:t>
            </a:r>
            <a:r>
              <a:rPr lang="en-US" sz="2800" b="1" dirty="0"/>
              <a:t>the data rate and ‘L’ is distance</a:t>
            </a:r>
            <a:r>
              <a:rPr lang="en-US" sz="2800" b="1" dirty="0" smtClean="0"/>
              <a:t>.</a:t>
            </a:r>
          </a:p>
          <a:p>
            <a:endParaRPr lang="en-US" sz="2800" b="1" dirty="0"/>
          </a:p>
          <a:p>
            <a:r>
              <a:rPr lang="en-US" sz="2800" b="1" dirty="0" smtClean="0"/>
              <a:t>	Dispersion </a:t>
            </a:r>
            <a:r>
              <a:rPr lang="en-US" sz="2800" b="1" dirty="0"/>
              <a:t>can be calculated using various measures like mean, standard </a:t>
            </a:r>
            <a:r>
              <a:rPr lang="en-US" sz="2800" b="1" dirty="0" smtClean="0"/>
              <a:t>	deviation</a:t>
            </a:r>
            <a:r>
              <a:rPr lang="en-US" sz="2800" b="1" dirty="0"/>
              <a:t>, variance, </a:t>
            </a:r>
            <a:r>
              <a:rPr lang="en-US" sz="2800" b="1" dirty="0" err="1" smtClean="0"/>
              <a:t>etc</a:t>
            </a:r>
            <a:r>
              <a:rPr lang="en-US" sz="2800" b="1" dirty="0" smtClean="0"/>
              <a:t>  on amount pf energy spent during propagation.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67318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40" y="53752"/>
            <a:ext cx="10972800" cy="63894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Noise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0688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Noise:</a:t>
            </a:r>
            <a:r>
              <a:rPr lang="en-US" sz="3200" b="1" dirty="0"/>
              <a:t> Any unwanted form of energy tending to interfere with the </a:t>
            </a:r>
            <a:r>
              <a:rPr lang="en-US" sz="3200" b="1" dirty="0" smtClean="0"/>
              <a:t>	proper </a:t>
            </a:r>
            <a:r>
              <a:rPr lang="en-US" sz="3200" b="1" dirty="0"/>
              <a:t>and </a:t>
            </a:r>
            <a:r>
              <a:rPr lang="en-US" sz="3200" b="1" dirty="0" smtClean="0"/>
              <a:t>easy </a:t>
            </a:r>
            <a:r>
              <a:rPr lang="en-US" sz="3200" b="1" dirty="0"/>
              <a:t>reception and reproduction of wanted signals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	The </a:t>
            </a:r>
            <a:r>
              <a:rPr lang="en-US" sz="3200" b="1" dirty="0"/>
              <a:t>most pervasive form of noise is thermal noise. </a:t>
            </a:r>
            <a:endParaRPr lang="en-US" sz="3200" b="1" dirty="0" smtClean="0"/>
          </a:p>
          <a:p>
            <a:endParaRPr lang="en-US" sz="3200" b="1" dirty="0" smtClean="0"/>
          </a:p>
          <a:p>
            <a:r>
              <a:rPr lang="en-US" sz="3200" b="1" dirty="0" smtClean="0"/>
              <a:t>	Often </a:t>
            </a:r>
            <a:r>
              <a:rPr lang="en-US" sz="3200" b="1" dirty="0"/>
              <a:t>modeled using an additive Gaussian model. </a:t>
            </a:r>
            <a:endParaRPr lang="en-US" sz="3200" b="1" dirty="0" smtClean="0"/>
          </a:p>
          <a:p>
            <a:endParaRPr lang="en-US" sz="3200" b="1" dirty="0"/>
          </a:p>
          <a:p>
            <a:r>
              <a:rPr lang="en-US" sz="3200" b="1" dirty="0" smtClean="0"/>
              <a:t>	Usually measured in Decibel (dB) </a:t>
            </a:r>
          </a:p>
          <a:p>
            <a:endParaRPr lang="en-US" sz="3200" b="1" dirty="0"/>
          </a:p>
          <a:p>
            <a:endParaRPr lang="en-US" sz="32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b="1" i="1" dirty="0" smtClean="0">
                <a:solidFill>
                  <a:srgbClr val="FF0000"/>
                </a:solidFill>
              </a:rPr>
              <a:t>dB was named after the inventor of telephone “</a:t>
            </a:r>
            <a:r>
              <a:rPr lang="en-US" sz="3200" b="1" i="1" dirty="0" err="1" smtClean="0">
                <a:solidFill>
                  <a:srgbClr val="FF0000"/>
                </a:solidFill>
              </a:rPr>
              <a:t>Grahambell</a:t>
            </a:r>
            <a:r>
              <a:rPr lang="en-US" sz="3200" b="1" i="1" dirty="0" smtClean="0">
                <a:solidFill>
                  <a:srgbClr val="FF0000"/>
                </a:solidFill>
              </a:rPr>
              <a:t>”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i="1" dirty="0" smtClean="0">
                <a:solidFill>
                  <a:srgbClr val="FF0000"/>
                </a:solidFill>
              </a:rPr>
              <a:t>dB is a logarithmic scale to accommodate a large range of values</a:t>
            </a:r>
          </a:p>
          <a:p>
            <a:endParaRPr lang="en-US" sz="3200" i="1" dirty="0" smtClean="0">
              <a:solidFill>
                <a:srgbClr val="FF0000"/>
              </a:solidFill>
            </a:endParaRPr>
          </a:p>
          <a:p>
            <a:r>
              <a:rPr lang="en-US" sz="3200" dirty="0" smtClean="0"/>
              <a:t>	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245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60960"/>
            <a:ext cx="10972800" cy="6389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Types of Noise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76672"/>
            <a:ext cx="12192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Thermal noise</a:t>
            </a:r>
            <a:r>
              <a:rPr lang="en-US" sz="3200" dirty="0" smtClean="0"/>
              <a:t>:  </a:t>
            </a:r>
            <a:r>
              <a:rPr lang="en-US" sz="3200" dirty="0"/>
              <a:t>is due to the thermal agitation of electrons and is </a:t>
            </a:r>
            <a:r>
              <a:rPr lang="en-US" sz="3200" dirty="0" smtClean="0"/>
              <a:t>uniformly </a:t>
            </a:r>
            <a:r>
              <a:rPr lang="en-US" sz="3200" dirty="0"/>
              <a:t>distributed across the frequency spectrum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Inter </a:t>
            </a:r>
            <a:r>
              <a:rPr lang="en-US" sz="3200" b="1" dirty="0">
                <a:solidFill>
                  <a:srgbClr val="FF0000"/>
                </a:solidFill>
              </a:rPr>
              <a:t>modulation noise </a:t>
            </a:r>
            <a:r>
              <a:rPr lang="en-US" sz="3200" b="1" dirty="0"/>
              <a:t>− </a:t>
            </a:r>
            <a:r>
              <a:rPr lang="en-US" sz="3200" dirty="0"/>
              <a:t>Caused by signals produced at </a:t>
            </a:r>
            <a:r>
              <a:rPr lang="en-US" sz="3200" dirty="0" smtClean="0"/>
              <a:t>frequencies </a:t>
            </a:r>
            <a:r>
              <a:rPr lang="en-US" sz="3200" dirty="0"/>
              <a:t>that are sums or differences of </a:t>
            </a:r>
            <a:r>
              <a:rPr lang="en-US" sz="3200" dirty="0" smtClean="0"/>
              <a:t>carrier </a:t>
            </a:r>
            <a:r>
              <a:rPr lang="en-US" sz="3200" dirty="0"/>
              <a:t>frequencies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Induced Noise </a:t>
            </a:r>
            <a:r>
              <a:rPr lang="en-US" sz="3200" b="1" dirty="0">
                <a:solidFill>
                  <a:srgbClr val="FF0000"/>
                </a:solidFill>
              </a:rPr>
              <a:t>- </a:t>
            </a:r>
            <a:r>
              <a:rPr lang="en-US" sz="3200" b="1" dirty="0"/>
              <a:t>Induced noise is the noise generated in a circuit by a varying magnetic or electrostatic field produced by another circuit. Induced noise, just like any other electrical noise, degrades the useful signal and may lead to equipment errors, shutdown, or malfunction.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Crosstalk </a:t>
            </a:r>
            <a:r>
              <a:rPr lang="en-US" sz="3200" b="1" dirty="0">
                <a:solidFill>
                  <a:srgbClr val="FF0000"/>
                </a:solidFill>
              </a:rPr>
              <a:t>−</a:t>
            </a:r>
            <a:r>
              <a:rPr lang="en-US" sz="3200" dirty="0"/>
              <a:t> Interference between two signals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Impulse </a:t>
            </a:r>
            <a:r>
              <a:rPr lang="en-US" sz="3200" b="1" dirty="0">
                <a:solidFill>
                  <a:srgbClr val="FF0000"/>
                </a:solidFill>
              </a:rPr>
              <a:t>noise − </a:t>
            </a:r>
            <a:r>
              <a:rPr lang="en-US" sz="3200" dirty="0"/>
              <a:t>Irregular pulses of high energy caused by external </a:t>
            </a:r>
            <a:r>
              <a:rPr lang="en-US" sz="3200" dirty="0" smtClean="0"/>
              <a:t>electromagnetic </a:t>
            </a:r>
            <a:r>
              <a:rPr lang="en-US" sz="3200" dirty="0"/>
              <a:t>disturbances. An </a:t>
            </a:r>
            <a:r>
              <a:rPr lang="en-US" sz="3200" dirty="0" smtClean="0"/>
              <a:t>impulse </a:t>
            </a:r>
            <a:r>
              <a:rPr lang="en-US" sz="3200" dirty="0"/>
              <a:t>noise may not have a </a:t>
            </a:r>
            <a:r>
              <a:rPr lang="en-US" sz="3200" dirty="0" smtClean="0"/>
              <a:t>significant </a:t>
            </a:r>
            <a:r>
              <a:rPr lang="en-US" sz="3200" dirty="0"/>
              <a:t>impact on analog data. However, it has a noticeable </a:t>
            </a:r>
            <a:r>
              <a:rPr lang="en-US" sz="3200" dirty="0" smtClean="0"/>
              <a:t>effect </a:t>
            </a:r>
            <a:r>
              <a:rPr lang="en-US" sz="3200" dirty="0"/>
              <a:t>on </a:t>
            </a:r>
            <a:r>
              <a:rPr lang="en-US" sz="3200" dirty="0" smtClean="0"/>
              <a:t>digital </a:t>
            </a:r>
            <a:r>
              <a:rPr lang="en-US" sz="3200" dirty="0"/>
              <a:t>data, causing burst errors.</a:t>
            </a:r>
          </a:p>
        </p:txBody>
      </p:sp>
    </p:spTree>
    <p:extLst>
      <p:ext uri="{BB962C8B-B14F-4D97-AF65-F5344CB8AC3E}">
        <p14:creationId xmlns:p14="http://schemas.microsoft.com/office/powerpoint/2010/main" val="484097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1384" y="332656"/>
            <a:ext cx="10369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References: https</a:t>
            </a:r>
            <a:r>
              <a:rPr lang="en-US" b="1" dirty="0"/>
              <a:t>://www.tutorialspoint.com/antenna_theory/antenna_theory_types_of_propagation.htm</a:t>
            </a:r>
          </a:p>
        </p:txBody>
      </p:sp>
    </p:spTree>
    <p:extLst>
      <p:ext uri="{BB962C8B-B14F-4D97-AF65-F5344CB8AC3E}">
        <p14:creationId xmlns:p14="http://schemas.microsoft.com/office/powerpoint/2010/main" val="3296300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NIT Rourkela Post Offic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6"/>
          <a:stretch/>
        </p:blipFill>
        <p:spPr bwMode="auto">
          <a:xfrm>
            <a:off x="2135560" y="857251"/>
            <a:ext cx="8064896" cy="47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02548" y="692696"/>
            <a:ext cx="3977172" cy="2570338"/>
          </a:xfrm>
          <a:prstGeom prst="rect">
            <a:avLst/>
          </a:prstGeom>
          <a:noFill/>
        </p:spPr>
        <p:txBody>
          <a:bodyPr wrap="square" lIns="76597" tIns="38300" rIns="76597" bIns="38300" rtlCol="0">
            <a:spAutoFit/>
          </a:bodyPr>
          <a:lstStyle/>
          <a:p>
            <a:pPr defTabSz="765966"/>
            <a:r>
              <a:rPr lang="en-US" sz="8100" dirty="0">
                <a:solidFill>
                  <a:prstClr val="white"/>
                </a:solidFill>
                <a:latin typeface="Algerian" pitchFamily="82" charset="0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0"/>
            <a:ext cx="8208912" cy="69269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Applications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7368" y="764704"/>
            <a:ext cx="110172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</a:rPr>
              <a:t>Marketing &amp; Sales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</a:rPr>
              <a:t>Financial Services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</a:rPr>
              <a:t>Manufacturing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</a:rPr>
              <a:t>Electronic Messaging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</a:rPr>
              <a:t>Directory Services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</a:rPr>
              <a:t>Information Services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</a:rPr>
              <a:t>Electronic Data Interchange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</a:rPr>
              <a:t>Teleconferencing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</a:rPr>
              <a:t>Cellular Telephone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</a:rPr>
              <a:t>Cable Television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2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0"/>
            <a:ext cx="8208912" cy="69269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Protocols &amp; Standards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92696"/>
            <a:ext cx="1219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Protocol: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Two entities (Sender/Receiver) must agree on set of rules to communicate each other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 set of rules that govern the data communication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Defines: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What is communicated? How it is communicated?	When it is communicated?</a:t>
            </a:r>
          </a:p>
          <a:p>
            <a:r>
              <a:rPr lang="en-US" sz="2800" b="1" dirty="0" smtClean="0">
                <a:solidFill>
                  <a:schemeClr val="tx2"/>
                </a:solidFill>
              </a:rPr>
              <a:t>Key elements of a protocol: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3829"/>
              </p:ext>
            </p:extLst>
          </p:nvPr>
        </p:nvGraphicFramePr>
        <p:xfrm>
          <a:off x="67093" y="3212976"/>
          <a:ext cx="12057816" cy="320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87"/>
                <a:gridCol w="4032448"/>
                <a:gridCol w="2880320"/>
                <a:gridCol w="3796661"/>
              </a:tblGrid>
              <a:tr h="4562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Timing</a:t>
                      </a:r>
                      <a:endParaRPr lang="en-US" dirty="0"/>
                    </a:p>
                  </a:txBody>
                  <a:tcPr/>
                </a:tc>
              </a:tr>
              <a:tr h="101182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Meaning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Structure/format of the data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Interpretation of meaning of bit patterns in the data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When &amp; How fast the data can be transmitted</a:t>
                      </a:r>
                      <a:endParaRPr lang="en-US" sz="2400" b="1" dirty="0"/>
                    </a:p>
                  </a:txBody>
                  <a:tcPr/>
                </a:tc>
              </a:tr>
              <a:tr h="155622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Example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First Byte: Sender Address</a:t>
                      </a:r>
                    </a:p>
                    <a:p>
                      <a:r>
                        <a:rPr lang="en-US" sz="2400" b="1" dirty="0" smtClean="0"/>
                        <a:t>Second Byte: Receiver Address</a:t>
                      </a:r>
                    </a:p>
                    <a:p>
                      <a:r>
                        <a:rPr lang="en-US" sz="2400" b="1" dirty="0" smtClean="0"/>
                        <a:t>Other Bytes: Actual message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Does an address identify the route or destination of a data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If sender Data rate  exceeds the receiver data rate, the data</a:t>
                      </a:r>
                      <a:r>
                        <a:rPr lang="en-US" sz="2400" b="1" baseline="0" dirty="0" smtClean="0"/>
                        <a:t> may be lost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30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0"/>
            <a:ext cx="8208912" cy="69269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Standards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344" y="908720"/>
            <a:ext cx="113772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Ensures compatibility of products of different manufacturers</a:t>
            </a:r>
          </a:p>
          <a:p>
            <a:r>
              <a:rPr lang="en-US" sz="2400" b="1" dirty="0" smtClean="0"/>
              <a:t>To maintain independency among manufacturers</a:t>
            </a:r>
          </a:p>
          <a:p>
            <a:r>
              <a:rPr lang="en-US" sz="2400" b="1" dirty="0" smtClean="0"/>
              <a:t>To maintain an open and competitive market</a:t>
            </a:r>
          </a:p>
          <a:p>
            <a:r>
              <a:rPr lang="en-US" sz="2400" b="1" dirty="0" smtClean="0"/>
              <a:t>To guarantee international interoperability of the product</a:t>
            </a:r>
          </a:p>
          <a:p>
            <a:r>
              <a:rPr lang="en-US" sz="2400" b="1" dirty="0" smtClean="0"/>
              <a:t>Provides guidelines for vendors, agencies, </a:t>
            </a:r>
            <a:r>
              <a:rPr lang="en-US" sz="2400" b="1" dirty="0" err="1" smtClean="0"/>
              <a:t>govnt</a:t>
            </a:r>
            <a:r>
              <a:rPr lang="en-US" sz="2400" b="1" dirty="0" smtClean="0"/>
              <a:t> services &amp; other service providers</a:t>
            </a:r>
          </a:p>
          <a:p>
            <a:r>
              <a:rPr lang="en-US" sz="2400" b="1" dirty="0" smtClean="0"/>
              <a:t>Help in improving technical standards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Categories of Standards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40318"/>
              </p:ext>
            </p:extLst>
          </p:nvPr>
        </p:nvGraphicFramePr>
        <p:xfrm>
          <a:off x="191344" y="4115048"/>
          <a:ext cx="11881320" cy="238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5102"/>
                <a:gridCol w="4526218"/>
              </a:tblGrid>
              <a:tr h="399766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Defacto</a:t>
                      </a:r>
                      <a:r>
                        <a:rPr lang="en-US" sz="2400" dirty="0" smtClean="0"/>
                        <a:t> (By fact)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De-Jure (By Law)</a:t>
                      </a:r>
                      <a:endParaRPr lang="en-US" sz="2400" dirty="0"/>
                    </a:p>
                  </a:txBody>
                  <a:tcPr/>
                </a:tc>
              </a:tr>
              <a:tr h="32425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Adopted due to widespread use but approval is yet to be done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Legislated by an officially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recognized body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646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Proprietary (Closed)                             Non-Proprietary (Open)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Defined originally</a:t>
                      </a:r>
                      <a:r>
                        <a:rPr lang="en-US" baseline="0" dirty="0" smtClean="0"/>
                        <a:t> by manufacturers</a:t>
                      </a:r>
                      <a:endParaRPr lang="en-US" dirty="0"/>
                    </a:p>
                  </a:txBody>
                  <a:tcPr/>
                </a:tc>
              </a:tr>
              <a:tr h="32425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Invented by an organization                    Developed by committees/Groups 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995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They close off communication                They open communications among</a:t>
                      </a:r>
                      <a:r>
                        <a:rPr lang="en-US" b="1" baseline="0" dirty="0" smtClean="0"/>
                        <a:t> </a:t>
                      </a:r>
                    </a:p>
                    <a:p>
                      <a:r>
                        <a:rPr lang="en-US" b="1" baseline="0" dirty="0" smtClean="0"/>
                        <a:t> among vendors                                                                     different systems</a:t>
                      </a:r>
                      <a:r>
                        <a:rPr lang="en-US" b="1" dirty="0" smtClean="0"/>
                        <a:t>   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3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568"/>
            <a:ext cx="10972800" cy="69112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Standards Organizations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7368" y="620688"/>
            <a:ext cx="114492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Standards are created by cooperation among standards creation committees, forums &amp; </a:t>
            </a:r>
            <a:r>
              <a:rPr lang="en-US" sz="2400" b="1" dirty="0" err="1" smtClean="0"/>
              <a:t>govnt</a:t>
            </a:r>
            <a:r>
              <a:rPr lang="en-US" sz="2400" b="1" dirty="0" smtClean="0"/>
              <a:t>. regulating agencies </a:t>
            </a:r>
          </a:p>
          <a:p>
            <a:endParaRPr lang="en-US" sz="2400" b="1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Standards Creation Committees :</a:t>
            </a:r>
          </a:p>
          <a:p>
            <a:r>
              <a:rPr lang="en-US" sz="2400" b="1" dirty="0" smtClean="0"/>
              <a:t>	ISO, </a:t>
            </a:r>
            <a:r>
              <a:rPr lang="en-US" sz="2400" b="1" dirty="0"/>
              <a:t>	</a:t>
            </a:r>
            <a:r>
              <a:rPr lang="en-US" sz="2400" b="1" dirty="0" smtClean="0"/>
              <a:t>ITU-T, </a:t>
            </a:r>
            <a:r>
              <a:rPr lang="en-US" sz="2400" b="1" dirty="0"/>
              <a:t>	</a:t>
            </a:r>
            <a:r>
              <a:rPr lang="en-US" sz="2400" b="1" dirty="0" smtClean="0"/>
              <a:t>ANSI, </a:t>
            </a:r>
            <a:r>
              <a:rPr lang="en-US" sz="2400" b="1" dirty="0"/>
              <a:t>	</a:t>
            </a:r>
            <a:r>
              <a:rPr lang="en-US" sz="2400" b="1" dirty="0" smtClean="0"/>
              <a:t>IEEE, </a:t>
            </a:r>
            <a:r>
              <a:rPr lang="en-US" sz="2400" b="1" dirty="0"/>
              <a:t>	</a:t>
            </a:r>
            <a:r>
              <a:rPr lang="en-US" sz="2400" b="1" dirty="0" smtClean="0"/>
              <a:t>EIA, </a:t>
            </a:r>
            <a:r>
              <a:rPr lang="en-US" sz="2400" b="1" dirty="0"/>
              <a:t>	</a:t>
            </a:r>
            <a:r>
              <a:rPr lang="en-US" sz="2400" b="1" dirty="0" err="1" smtClean="0"/>
              <a:t>Telcodia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Forum: </a:t>
            </a:r>
            <a:r>
              <a:rPr lang="en-US" sz="2400" b="1" dirty="0" smtClean="0"/>
              <a:t>Usually collaborate with universities to speed up the acceptance of the technology</a:t>
            </a:r>
          </a:p>
          <a:p>
            <a:r>
              <a:rPr lang="en-US" sz="2400" b="1" dirty="0" smtClean="0"/>
              <a:t>	Frame Relay Forum, ATM Forum, ATM Consortium, ISOC, IETF, 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Regulating Agencies: </a:t>
            </a:r>
            <a:r>
              <a:rPr lang="en-US" sz="2400" b="1" dirty="0" smtClean="0"/>
              <a:t>Authority from </a:t>
            </a:r>
            <a:r>
              <a:rPr lang="en-US" sz="2400" b="1" dirty="0" err="1" smtClean="0"/>
              <a:t>govnt</a:t>
            </a:r>
            <a:r>
              <a:rPr lang="en-US" sz="2400" b="1" dirty="0" smtClean="0"/>
              <a:t> to distribute the spectrum and review the technical specifications</a:t>
            </a:r>
          </a:p>
          <a:p>
            <a:endParaRPr lang="en-US" sz="2400" b="1" dirty="0"/>
          </a:p>
          <a:p>
            <a:r>
              <a:rPr lang="en-US" sz="2400" b="1" dirty="0" smtClean="0"/>
              <a:t>FCC: Federal Communication Commission (USA)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386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Standardization Process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1424" y="1772815"/>
            <a:ext cx="105131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Planning Phase</a:t>
            </a:r>
          </a:p>
          <a:p>
            <a:r>
              <a:rPr lang="en-US" sz="2800" b="1" dirty="0" smtClean="0"/>
              <a:t>	Submission of Proposals by Vendors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Checked whether the proposal is acceptable or not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If need is found, the project is assigned to a </a:t>
            </a:r>
            <a:r>
              <a:rPr lang="en-US" sz="2800" b="1" dirty="0" err="1" smtClean="0"/>
              <a:t>govnt</a:t>
            </a:r>
            <a:r>
              <a:rPr lang="en-US" sz="2800" b="1" dirty="0" smtClean="0"/>
              <a:t>. </a:t>
            </a:r>
            <a:r>
              <a:rPr lang="en-US" sz="2800" b="1" dirty="0" err="1" smtClean="0"/>
              <a:t>commitees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Development Phase</a:t>
            </a:r>
          </a:p>
          <a:p>
            <a:r>
              <a:rPr lang="en-US" sz="2800" b="1" dirty="0" smtClean="0"/>
              <a:t>	Scope of the project work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Liaison with </a:t>
            </a:r>
            <a:r>
              <a:rPr lang="en-US" sz="2800" b="1" dirty="0" err="1" smtClean="0"/>
              <a:t>othewr</a:t>
            </a:r>
            <a:r>
              <a:rPr lang="en-US" sz="2800" b="1" dirty="0" smtClean="0"/>
              <a:t> standard groups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8403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61380"/>
            <a:ext cx="10972800" cy="865624"/>
          </a:xfrm>
        </p:spPr>
        <p:txBody>
          <a:bodyPr/>
          <a:lstStyle/>
          <a:p>
            <a:r>
              <a:rPr lang="en-US" b="1" dirty="0" smtClean="0"/>
              <a:t>Basic Concepts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8056" y="1124744"/>
            <a:ext cx="104045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Line Configurations: The way to connect networking components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Types </a:t>
            </a:r>
            <a:r>
              <a:rPr lang="en-US" sz="2400" b="1" dirty="0"/>
              <a:t>of Line Configurations</a:t>
            </a:r>
          </a:p>
          <a:p>
            <a:r>
              <a:rPr lang="en-US" sz="2400" b="1" dirty="0" smtClean="0"/>
              <a:t>	Point </a:t>
            </a:r>
            <a:r>
              <a:rPr lang="en-US" sz="2400" b="1" dirty="0"/>
              <a:t>to Point connection.</a:t>
            </a:r>
          </a:p>
          <a:p>
            <a:r>
              <a:rPr lang="en-US" sz="2400" b="1" dirty="0" smtClean="0"/>
              <a:t>	Multipoint </a:t>
            </a:r>
            <a:r>
              <a:rPr lang="en-US" sz="2400" b="1" dirty="0"/>
              <a:t>connection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3645024"/>
            <a:ext cx="61912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56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0"/>
            <a:ext cx="10972800" cy="836712"/>
          </a:xfrm>
        </p:spPr>
        <p:txBody>
          <a:bodyPr/>
          <a:lstStyle/>
          <a:p>
            <a:r>
              <a:rPr lang="en-US" b="1" dirty="0" smtClean="0"/>
              <a:t>Point to Point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7F-4A29-4FFF-B3F4-2E61FE91817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806575"/>
            <a:ext cx="8856984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221088"/>
            <a:ext cx="495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A Computer connected with Satellite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5070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7B67B723D4014AA9E2D3E4312E1B13" ma:contentTypeVersion="4" ma:contentTypeDescription="Create a new document." ma:contentTypeScope="" ma:versionID="ed7cbea23a25cc28409fdab0422cc885">
  <xsd:schema xmlns:xsd="http://www.w3.org/2001/XMLSchema" xmlns:xs="http://www.w3.org/2001/XMLSchema" xmlns:p="http://schemas.microsoft.com/office/2006/metadata/properties" xmlns:ns2="bcb74e4c-47f7-4a7e-8b12-4ea764281ab7" targetNamespace="http://schemas.microsoft.com/office/2006/metadata/properties" ma:root="true" ma:fieldsID="1b116e199f0ce7c4d5bdc22925316501" ns2:_="">
    <xsd:import namespace="bcb74e4c-47f7-4a7e-8b12-4ea764281a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4e4c-47f7-4a7e-8b12-4ea764281a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7F0522-4743-477E-9C86-4AB56E0B3E23}"/>
</file>

<file path=customXml/itemProps2.xml><?xml version="1.0" encoding="utf-8"?>
<ds:datastoreItem xmlns:ds="http://schemas.openxmlformats.org/officeDocument/2006/customXml" ds:itemID="{8DC1678F-0DCB-445A-BEA8-280C9BA94AD0}"/>
</file>

<file path=customXml/itemProps3.xml><?xml version="1.0" encoding="utf-8"?>
<ds:datastoreItem xmlns:ds="http://schemas.openxmlformats.org/officeDocument/2006/customXml" ds:itemID="{A13625A9-8B4C-4FCA-9C57-DCBEBC44F6C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3771</TotalTime>
  <Words>1014</Words>
  <Application>Microsoft Office PowerPoint</Application>
  <PresentationFormat>Custom</PresentationFormat>
  <Paragraphs>274</Paragraphs>
  <Slides>24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5_Executive</vt:lpstr>
      <vt:lpstr> DATA COMMUNICATION (CS 3001)</vt:lpstr>
      <vt:lpstr>Basic Performance Parameters</vt:lpstr>
      <vt:lpstr>Applications</vt:lpstr>
      <vt:lpstr>Protocols &amp; Standards</vt:lpstr>
      <vt:lpstr>Standards</vt:lpstr>
      <vt:lpstr>Standards Organizations</vt:lpstr>
      <vt:lpstr>Standardization Process</vt:lpstr>
      <vt:lpstr>Basic Concepts</vt:lpstr>
      <vt:lpstr>Point to Point</vt:lpstr>
      <vt:lpstr>Multi-Point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Transmission Limitations </vt:lpstr>
      <vt:lpstr>PowerPoint Presentation</vt:lpstr>
      <vt:lpstr>Causes of Attenuation</vt:lpstr>
      <vt:lpstr> Transmission Limitations </vt:lpstr>
      <vt:lpstr> Transmission Limitations </vt:lpstr>
      <vt:lpstr>Noise</vt:lpstr>
      <vt:lpstr>Types of Noise: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Review Meeting NIT Rourkela</dc:title>
  <dc:creator>nit</dc:creator>
  <cp:lastModifiedBy>admin</cp:lastModifiedBy>
  <cp:revision>526</cp:revision>
  <dcterms:created xsi:type="dcterms:W3CDTF">2019-01-10T06:45:03Z</dcterms:created>
  <dcterms:modified xsi:type="dcterms:W3CDTF">2021-09-09T17:06:53Z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0x010100117B67B723D4014AA9E2D3E4312E1B13</vt:lpwstr>
  </property>
</Properties>
</file>