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30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4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5.xml" ContentType="application/vnd.openxmlformats-officedocument.presentationml.slide+xml"/>
  <Override PartName="/ppt/slides/slide17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6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84" r:id="rId2"/>
  </p:sldMasterIdLst>
  <p:notesMasterIdLst>
    <p:notesMasterId r:id="rId33"/>
  </p:notesMasterIdLst>
  <p:sldIdLst>
    <p:sldId id="361" r:id="rId3"/>
    <p:sldId id="429" r:id="rId4"/>
    <p:sldId id="430" r:id="rId5"/>
    <p:sldId id="431" r:id="rId6"/>
    <p:sldId id="434" r:id="rId7"/>
    <p:sldId id="432" r:id="rId8"/>
    <p:sldId id="433" r:id="rId9"/>
    <p:sldId id="435" r:id="rId10"/>
    <p:sldId id="437" r:id="rId11"/>
    <p:sldId id="438" r:id="rId12"/>
    <p:sldId id="443" r:id="rId13"/>
    <p:sldId id="439" r:id="rId14"/>
    <p:sldId id="441" r:id="rId15"/>
    <p:sldId id="440" r:id="rId16"/>
    <p:sldId id="448" r:id="rId17"/>
    <p:sldId id="442" r:id="rId18"/>
    <p:sldId id="445" r:id="rId19"/>
    <p:sldId id="455" r:id="rId20"/>
    <p:sldId id="453" r:id="rId21"/>
    <p:sldId id="452" r:id="rId22"/>
    <p:sldId id="450" r:id="rId23"/>
    <p:sldId id="456" r:id="rId24"/>
    <p:sldId id="454" r:id="rId25"/>
    <p:sldId id="449" r:id="rId26"/>
    <p:sldId id="444" r:id="rId27"/>
    <p:sldId id="446" r:id="rId28"/>
    <p:sldId id="451" r:id="rId29"/>
    <p:sldId id="447" r:id="rId30"/>
    <p:sldId id="436" r:id="rId31"/>
    <p:sldId id="35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D9B538-567E-481C-8B0D-82E615E4FAD8}">
          <p14:sldIdLst>
            <p14:sldId id="361"/>
            <p14:sldId id="429"/>
            <p14:sldId id="430"/>
            <p14:sldId id="431"/>
            <p14:sldId id="434"/>
            <p14:sldId id="432"/>
            <p14:sldId id="433"/>
            <p14:sldId id="435"/>
            <p14:sldId id="437"/>
            <p14:sldId id="438"/>
            <p14:sldId id="443"/>
            <p14:sldId id="439"/>
            <p14:sldId id="441"/>
            <p14:sldId id="440"/>
            <p14:sldId id="448"/>
            <p14:sldId id="442"/>
            <p14:sldId id="445"/>
            <p14:sldId id="455"/>
            <p14:sldId id="453"/>
            <p14:sldId id="452"/>
            <p14:sldId id="450"/>
            <p14:sldId id="456"/>
            <p14:sldId id="454"/>
            <p14:sldId id="449"/>
            <p14:sldId id="444"/>
            <p14:sldId id="446"/>
            <p14:sldId id="451"/>
            <p14:sldId id="447"/>
            <p14:sldId id="436"/>
          </p14:sldIdLst>
        </p14:section>
        <p14:section name="Untitled Section" id="{941FACA5-B66E-425E-97CD-0AE7C1F7430C}">
          <p14:sldIdLst>
            <p14:sldId id="35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3274" autoAdjust="0"/>
  </p:normalViewPr>
  <p:slideViewPr>
    <p:cSldViewPr>
      <p:cViewPr varScale="1">
        <p:scale>
          <a:sx n="61" d="100"/>
          <a:sy n="61" d="100"/>
        </p:scale>
        <p:origin x="-564" y="-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ustomXml" Target="../customXml/item2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customXml" Target="../customXml/item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E8318-D80C-4EFB-B39E-9D474572FA99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133B1-75F0-4C20-A551-1B2EE1E00F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4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C904-0B70-40CF-9C16-FE3D11630CE9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252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133B1-75F0-4C20-A551-1B2EE1E00F5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89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133B1-75F0-4C20-A551-1B2EE1E00F5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34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133B1-75F0-4C20-A551-1B2EE1E00F5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61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133B1-75F0-4C20-A551-1B2EE1E00F5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52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133B1-75F0-4C20-A551-1B2EE1E00F5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95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E8BB-BD3E-4DF9-8D06-5B9E12F935E3}" type="datetime1">
              <a:rPr lang="en-US" smtClean="0"/>
              <a:pPr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04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F135-CB48-4704-8057-87438CEC1F38}" type="datetime1">
              <a:rPr lang="en-US" smtClean="0"/>
              <a:pPr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47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31428-C74E-4709-A566-3E90BF6A076D}" type="datetime1">
              <a:rPr lang="en-US" smtClean="0"/>
              <a:pPr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28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9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25" y="4953009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3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6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9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32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15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98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813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64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4B88C-297F-41CB-A73E-7BDD7CF87831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9/1/2021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96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"/>
            <a:ext cx="10972800" cy="1220755"/>
          </a:xfrm>
        </p:spPr>
        <p:txBody>
          <a:bodyPr/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2778"/>
            <a:ext cx="10972800" cy="4713388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0C23-5ABA-49E7-A891-3519F5B7549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9/1/2021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050" name="Picture 2" descr="http://www.govtjobs.allindiajobs.in/wp-content/uploads/2016/04/nit-rourkela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9718" y="41564"/>
            <a:ext cx="939337" cy="90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143352" y="6405331"/>
            <a:ext cx="117133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939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1371628"/>
            <a:ext cx="10363200" cy="2505075"/>
          </a:xfrm>
        </p:spPr>
        <p:txBody>
          <a:bodyPr anchor="b"/>
          <a:lstStyle>
            <a:lvl1pPr algn="ctr" defTabSz="766113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4068793"/>
            <a:ext cx="10363200" cy="1131887"/>
          </a:xfrm>
        </p:spPr>
        <p:txBody>
          <a:bodyPr anchor="t"/>
          <a:lstStyle>
            <a:lvl1pPr marL="0" indent="0" algn="ctr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8305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61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4916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322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152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29833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68139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06445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E3DC-A366-4015-BAA4-CE6C3D3FF3F7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9/1/2021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994400" y="3924301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607" tIns="38305" rIns="76607" bIns="38305" rtlCol="0" anchor="ctr"/>
          <a:lstStyle/>
          <a:p>
            <a:pPr algn="ctr" defTabSz="766113">
              <a:defRPr/>
            </a:pPr>
            <a:endParaRPr lang="en-US" sz="1500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261100" y="3924301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607" tIns="38305" rIns="76607" bIns="38305" rtlCol="0" anchor="ctr"/>
          <a:lstStyle/>
          <a:p>
            <a:pPr algn="ctr" defTabSz="766113">
              <a:defRPr/>
            </a:pPr>
            <a:endParaRPr lang="en-US" sz="1500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728971" y="3924301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607" tIns="38305" rIns="76607" bIns="38305" rtlCol="0" anchor="ctr"/>
          <a:lstStyle/>
          <a:p>
            <a:pPr algn="ctr" defTabSz="766113">
              <a:defRPr/>
            </a:pPr>
            <a:endParaRPr lang="en-US" sz="15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34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29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8B24-ED3E-47C9-983A-1C76C69F9023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9/1/2021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1" y="1600200"/>
            <a:ext cx="5388864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0955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383057" indent="0">
              <a:buNone/>
              <a:defRPr sz="1700" b="1"/>
            </a:lvl2pPr>
            <a:lvl3pPr marL="766113" indent="0">
              <a:buNone/>
              <a:defRPr sz="1500" b="1"/>
            </a:lvl3pPr>
            <a:lvl4pPr marL="1149169" indent="0">
              <a:buNone/>
              <a:defRPr sz="1400" b="1"/>
            </a:lvl4pPr>
            <a:lvl5pPr marL="1532226" indent="0">
              <a:buNone/>
              <a:defRPr sz="1400" b="1"/>
            </a:lvl5pPr>
            <a:lvl6pPr marL="1915280" indent="0">
              <a:buNone/>
              <a:defRPr sz="1400" b="1"/>
            </a:lvl6pPr>
            <a:lvl7pPr marL="2298337" indent="0">
              <a:buNone/>
              <a:defRPr sz="1400" b="1"/>
            </a:lvl7pPr>
            <a:lvl8pPr marL="2681395" indent="0">
              <a:buNone/>
              <a:defRPr sz="1400" b="1"/>
            </a:lvl8pPr>
            <a:lvl9pPr marL="3064453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37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383057" indent="0">
              <a:buNone/>
              <a:defRPr sz="1700" b="1"/>
            </a:lvl2pPr>
            <a:lvl3pPr marL="766113" indent="0">
              <a:buNone/>
              <a:defRPr sz="1500" b="1"/>
            </a:lvl3pPr>
            <a:lvl4pPr marL="1149169" indent="0">
              <a:buNone/>
              <a:defRPr sz="1400" b="1"/>
            </a:lvl4pPr>
            <a:lvl5pPr marL="1532226" indent="0">
              <a:buNone/>
              <a:defRPr sz="1400" b="1"/>
            </a:lvl5pPr>
            <a:lvl6pPr marL="1915280" indent="0">
              <a:buNone/>
              <a:defRPr sz="1400" b="1"/>
            </a:lvl6pPr>
            <a:lvl7pPr marL="2298337" indent="0">
              <a:buNone/>
              <a:defRPr sz="1400" b="1"/>
            </a:lvl7pPr>
            <a:lvl8pPr marL="2681395" indent="0">
              <a:buNone/>
              <a:defRPr sz="1400" b="1"/>
            </a:lvl8pPr>
            <a:lvl9pPr marL="3064453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150D-D5A0-45BA-9D4F-2C3009DCCFA0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9/1/2021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1" y="2212855"/>
            <a:ext cx="5388864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50"/>
            <a:ext cx="5388864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974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0201-E604-4066-9E18-9333EF904FF8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9/1/2021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4898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E2AE-EFBB-4C6A-9C5B-1E829A666B24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9/1/2021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3153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51" y="266701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3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86" y="273054"/>
            <a:ext cx="6661151" cy="585311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51" y="2438428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400"/>
            </a:lvl1pPr>
            <a:lvl2pPr marL="383057" indent="0">
              <a:buNone/>
              <a:defRPr sz="1000"/>
            </a:lvl2pPr>
            <a:lvl3pPr marL="766113" indent="0">
              <a:buNone/>
              <a:defRPr sz="900"/>
            </a:lvl3pPr>
            <a:lvl4pPr marL="1149169" indent="0">
              <a:buNone/>
              <a:defRPr sz="700"/>
            </a:lvl4pPr>
            <a:lvl5pPr marL="1532226" indent="0">
              <a:buNone/>
              <a:defRPr sz="700"/>
            </a:lvl5pPr>
            <a:lvl6pPr marL="1915280" indent="0">
              <a:buNone/>
              <a:defRPr sz="700"/>
            </a:lvl6pPr>
            <a:lvl7pPr marL="2298337" indent="0">
              <a:buNone/>
              <a:defRPr sz="700"/>
            </a:lvl7pPr>
            <a:lvl8pPr marL="2681395" indent="0">
              <a:buNone/>
              <a:defRPr sz="700"/>
            </a:lvl8pPr>
            <a:lvl9pPr marL="3064453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8B67-3BB5-43D1-B319-87F1E1FB2341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9/1/2021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156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44C0-2974-4A82-AEE5-18CB3EBCA31E}" type="datetime1">
              <a:rPr lang="en-US" smtClean="0"/>
              <a:pPr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717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43" y="228605"/>
            <a:ext cx="7615764" cy="895351"/>
          </a:xfrm>
        </p:spPr>
        <p:txBody>
          <a:bodyPr anchor="b"/>
          <a:lstStyle>
            <a:lvl1pPr algn="ctr">
              <a:lnSpc>
                <a:spcPct val="100000"/>
              </a:lnSpc>
              <a:defRPr sz="23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1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2700"/>
            </a:lvl1pPr>
            <a:lvl2pPr marL="383057" indent="0">
              <a:buNone/>
              <a:defRPr sz="2300"/>
            </a:lvl2pPr>
            <a:lvl3pPr marL="766113" indent="0">
              <a:buNone/>
              <a:defRPr sz="2000"/>
            </a:lvl3pPr>
            <a:lvl4pPr marL="1149169" indent="0">
              <a:buNone/>
              <a:defRPr sz="1700"/>
            </a:lvl4pPr>
            <a:lvl5pPr marL="1532226" indent="0">
              <a:buNone/>
              <a:defRPr sz="1700"/>
            </a:lvl5pPr>
            <a:lvl6pPr marL="1915280" indent="0">
              <a:buNone/>
              <a:defRPr sz="1700"/>
            </a:lvl6pPr>
            <a:lvl7pPr marL="2298337" indent="0">
              <a:buNone/>
              <a:defRPr sz="1700"/>
            </a:lvl7pPr>
            <a:lvl8pPr marL="2681395" indent="0">
              <a:buNone/>
              <a:defRPr sz="1700"/>
            </a:lvl8pPr>
            <a:lvl9pPr marL="3064453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43" y="5810254"/>
            <a:ext cx="7615764" cy="53340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383057" indent="0">
              <a:buNone/>
              <a:defRPr sz="1000"/>
            </a:lvl2pPr>
            <a:lvl3pPr marL="766113" indent="0">
              <a:buNone/>
              <a:defRPr sz="900"/>
            </a:lvl3pPr>
            <a:lvl4pPr marL="1149169" indent="0">
              <a:buNone/>
              <a:defRPr sz="700"/>
            </a:lvl4pPr>
            <a:lvl5pPr marL="1532226" indent="0">
              <a:buNone/>
              <a:defRPr sz="700"/>
            </a:lvl5pPr>
            <a:lvl6pPr marL="1915280" indent="0">
              <a:buNone/>
              <a:defRPr sz="700"/>
            </a:lvl6pPr>
            <a:lvl7pPr marL="2298337" indent="0">
              <a:buNone/>
              <a:defRPr sz="700"/>
            </a:lvl7pPr>
            <a:lvl8pPr marL="2681395" indent="0">
              <a:buNone/>
              <a:defRPr sz="700"/>
            </a:lvl8pPr>
            <a:lvl9pPr marL="3064453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4144-446A-41E8-855C-9A21102DDC95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9/1/2021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6292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3576-7D82-46B4-8978-BCBDAC6FA464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9/1/2021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2355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67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3" y="274667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103F-9C0D-4EF1-B29C-7CF99AD1EE8B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9/1/2021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22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055C-96B2-43C9-B8D8-2CD7DEFC9F3A}" type="datetime1">
              <a:rPr lang="en-US" smtClean="0"/>
              <a:pPr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7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8FA8-6E9A-4DBB-8861-A9BFF42E2ABE}" type="datetime1">
              <a:rPr lang="en-US" smtClean="0"/>
              <a:pPr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F529-D023-4E8C-9410-A9A8F936249E}" type="datetime1">
              <a:rPr lang="en-US" smtClean="0"/>
              <a:pPr/>
              <a:t>9/1/2021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66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A557-FD46-4E96-BE8D-DC104D8B5E84}" type="datetime1">
              <a:rPr lang="en-US" smtClean="0"/>
              <a:pPr/>
              <a:t>9/1/2021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30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1CBE-955E-4A63-93DA-A6329D21FA82}" type="datetime1">
              <a:rPr lang="en-US" smtClean="0"/>
              <a:pPr/>
              <a:t>9/1/2021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5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1FA3F-DE0F-49CB-A01E-C4373EB8A08A}" type="datetime1">
              <a:rPr lang="en-US" smtClean="0"/>
              <a:pPr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82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C0813-F264-427E-8F4F-F22D887B25F0}" type="datetime1">
              <a:rPr lang="en-US" smtClean="0"/>
              <a:pPr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59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C448C-D88A-4A95-AC44-C60BF455215C}" type="datetime1">
              <a:rPr lang="en-US" smtClean="0"/>
              <a:pPr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69D7F-4A29-4FFF-B3F4-2E61FE9181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76607" tIns="38305" rIns="76607" bIns="38305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29"/>
            <a:ext cx="10972800" cy="4525963"/>
          </a:xfrm>
          <a:prstGeom prst="rect">
            <a:avLst/>
          </a:prstGeom>
        </p:spPr>
        <p:txBody>
          <a:bodyPr vert="horz" lIns="76607" tIns="38305" rIns="76607" bIns="3830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98" y="6356379"/>
            <a:ext cx="2781300" cy="365125"/>
          </a:xfrm>
          <a:prstGeom prst="rect">
            <a:avLst/>
          </a:prstGeom>
        </p:spPr>
        <p:txBody>
          <a:bodyPr vert="horz" lIns="76607" tIns="38305" rIns="38305" bIns="38305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defTabSz="766067"/>
            <a:fld id="{F0F012C4-EE33-4D56-AC4D-8339812DE9F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 defTabSz="766067"/>
              <a:t>9/1/2021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923" y="6356379"/>
            <a:ext cx="3797300" cy="365125"/>
          </a:xfrm>
          <a:prstGeom prst="rect">
            <a:avLst/>
          </a:prstGeom>
        </p:spPr>
        <p:txBody>
          <a:bodyPr vert="horz" lIns="38305" tIns="38305" rIns="76607" bIns="38305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defTabSz="766067"/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46" y="6356379"/>
            <a:ext cx="749300" cy="365125"/>
          </a:xfrm>
          <a:prstGeom prst="rect">
            <a:avLst/>
          </a:prstGeom>
        </p:spPr>
        <p:txBody>
          <a:bodyPr vert="horz" lIns="22983" tIns="38305" rIns="38305" bIns="38305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defTabSz="766067"/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 defTabSz="766067"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1277014" y="6499385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607" tIns="38305" rIns="76607" bIns="38305" rtlCol="0" anchor="ctr"/>
          <a:lstStyle/>
          <a:p>
            <a:pPr algn="ctr" defTabSz="766113">
              <a:defRPr/>
            </a:pPr>
            <a:endParaRPr lang="en-US" sz="1500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5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607" tIns="38305" rIns="76607" bIns="38305" rtlCol="0" anchor="ctr"/>
          <a:lstStyle/>
          <a:p>
            <a:pPr algn="ctr" defTabSz="766113">
              <a:defRPr/>
            </a:pPr>
            <a:endParaRPr lang="en-US" sz="15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262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766113" rtl="0" eaLnBrk="1" latinLnBrk="0" hangingPunct="1">
        <a:lnSpc>
          <a:spcPts val="4867"/>
        </a:lnSpc>
        <a:spcBef>
          <a:spcPct val="0"/>
        </a:spcBef>
        <a:buNone/>
        <a:defRPr sz="46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287294" indent="-287294" algn="l" defTabSz="76611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622466" indent="-239409" algn="l" defTabSz="766113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957629" indent="-191528" algn="l" defTabSz="766113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340697" indent="-191528" algn="l" defTabSz="766113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1723753" indent="-191528" algn="l" defTabSz="766113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106810" indent="-191528" algn="l" defTabSz="766113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489868" indent="-191528" algn="l" defTabSz="766113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2872920" indent="-191528" algn="l" defTabSz="766113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255979" indent="-191528" algn="l" defTabSz="766113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76611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3057" algn="l" defTabSz="76611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6113" algn="l" defTabSz="76611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9169" algn="l" defTabSz="76611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32226" algn="l" defTabSz="76611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15280" algn="l" defTabSz="76611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98337" algn="l" defTabSz="76611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81395" algn="l" defTabSz="76611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64453" algn="l" defTabSz="76611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onicshub.org/wireless-communication-introduction-types-applications/" TargetMode="External"/><Relationship Id="rId2" Type="http://schemas.openxmlformats.org/officeDocument/2006/relationships/hyperlink" Target="https://newsmoor.com/communication-elements-9-components-of-basic-communication-process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slidetodoc.com/internet-networking-local-area-network-wide-area-network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1624" y="260648"/>
            <a:ext cx="8808539" cy="1245751"/>
          </a:xfrm>
        </p:spPr>
        <p:txBody>
          <a:bodyPr>
            <a:normAutofit/>
          </a:bodyPr>
          <a:lstStyle/>
          <a:p>
            <a:r>
              <a:rPr lang="en-US" sz="1944" dirty="0"/>
              <a:t/>
            </a:r>
            <a:br>
              <a:rPr lang="en-US" sz="1944" dirty="0"/>
            </a:br>
            <a:r>
              <a:rPr lang="en-US" sz="4000" b="1" dirty="0" smtClean="0"/>
              <a:t>DATA COMMUNICATION (CS 3001)</a:t>
            </a:r>
            <a:endParaRPr lang="en-US" sz="4000" b="1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80172" y="5262077"/>
            <a:ext cx="8607039" cy="63941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National Institute of Technology Rourkela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nit rourkela logo à´à´¨àµà´¨à´¤à´¿à´¨àµà´³àµà´³ à´à´¿à´¤àµà´°à´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51984" y="3260200"/>
            <a:ext cx="1844758" cy="1665104"/>
          </a:xfrm>
          <a:prstGeom prst="rect">
            <a:avLst/>
          </a:prstGeom>
          <a:noFill/>
        </p:spPr>
      </p:pic>
      <p:pic>
        <p:nvPicPr>
          <p:cNvPr id="1028" name="Picture 4" descr="nit rourkela campus à´à´¨àµà´¨à´¤à´¿à´¨àµà´³àµà´³ à´à´¿à´¤àµà´°à´"/>
          <p:cNvPicPr>
            <a:picLocks noChangeAspect="1" noChangeArrowheads="1"/>
          </p:cNvPicPr>
          <p:nvPr/>
        </p:nvPicPr>
        <p:blipFill>
          <a:blip r:embed="rId4" cstate="print">
            <a:lum bright="-10000"/>
          </a:blip>
          <a:srcRect/>
          <a:stretch>
            <a:fillRect/>
          </a:stretch>
        </p:blipFill>
        <p:spPr bwMode="auto">
          <a:xfrm>
            <a:off x="669152" y="5262077"/>
            <a:ext cx="1612520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30" name="Picture 6" descr="nit rourkela campus à´à´¨àµà´¨à´¤à´¿à´¨àµà´³àµà´³ à´à´¿à´¤àµà´°à´"/>
          <p:cNvPicPr>
            <a:picLocks noChangeAspect="1" noChangeArrowheads="1"/>
          </p:cNvPicPr>
          <p:nvPr/>
        </p:nvPicPr>
        <p:blipFill>
          <a:blip r:embed="rId5" cstate="print">
            <a:lum bright="-10000"/>
          </a:blip>
          <a:srcRect/>
          <a:stretch>
            <a:fillRect/>
          </a:stretch>
        </p:blipFill>
        <p:spPr bwMode="auto">
          <a:xfrm>
            <a:off x="669151" y="1587817"/>
            <a:ext cx="1601726" cy="1142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32" name="Picture 8" descr="nit rourkela campus à´à´¨àµà´¨à´¤à´¿à´¨àµà´³àµà´³ à´à´¿à´¤àµà´°à´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812" y="2794613"/>
            <a:ext cx="1598706" cy="1143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034" name="Picture 10" descr="nit rourkela campus à´à´¨àµà´¨à´¤à´¿à´¨àµà´³àµà´³ à´à´¿à´¤àµà´°à´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5812" y="4025276"/>
            <a:ext cx="1598706" cy="1155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9" name="Minus 8"/>
          <p:cNvSpPr/>
          <p:nvPr/>
        </p:nvSpPr>
        <p:spPr>
          <a:xfrm>
            <a:off x="3566314" y="6310458"/>
            <a:ext cx="6758165" cy="1524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822" tIns="44411" rIns="88822" bIns="44411" rtlCol="0" anchor="ctr"/>
          <a:lstStyle/>
          <a:p>
            <a:pPr algn="ctr" defTabSz="888222"/>
            <a:endParaRPr lang="en-US" sz="1666" dirty="0">
              <a:solidFill>
                <a:prstClr val="white"/>
              </a:solidFill>
            </a:endParaRPr>
          </a:p>
        </p:txBody>
      </p:sp>
      <p:pic>
        <p:nvPicPr>
          <p:cNvPr id="1036" name="Picture 12" descr="à´¬à´¨àµà´§à´ªàµà´ªàµà´àµà´ à´à´¿à´¤àµà´°à´"/>
          <p:cNvPicPr>
            <a:picLocks noChangeAspect="1" noChangeArrowheads="1"/>
          </p:cNvPicPr>
          <p:nvPr/>
        </p:nvPicPr>
        <p:blipFill>
          <a:blip r:embed="rId8" cstate="print">
            <a:lum bright="-10000"/>
          </a:blip>
          <a:srcRect/>
          <a:stretch>
            <a:fillRect/>
          </a:stretch>
        </p:blipFill>
        <p:spPr bwMode="auto">
          <a:xfrm>
            <a:off x="655812" y="439599"/>
            <a:ext cx="1598706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256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2675"/>
            <a:ext cx="10972800" cy="53600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Wireless Communication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764704"/>
            <a:ext cx="1185664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Advantages: Cost, Mobility, Ease of installation, Reliability, Disaster Recovery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r>
              <a:rPr lang="en-US" sz="2800" b="1" dirty="0" smtClean="0"/>
              <a:t>Disadvantages: Interference, Security, Health Concerns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r>
              <a:rPr lang="en-US" sz="2800" b="1" dirty="0" smtClean="0"/>
              <a:t>Basic Elements: Transmission Path, Reception Path &amp; The Channel</a:t>
            </a:r>
          </a:p>
          <a:p>
            <a:endParaRPr lang="en-US" sz="2800" b="1" dirty="0"/>
          </a:p>
          <a:p>
            <a:r>
              <a:rPr lang="en-US" sz="2800" b="1" dirty="0" smtClean="0"/>
              <a:t>Types of Wireless Communication Systems: TV &amp; Radio Broadcasting, </a:t>
            </a:r>
            <a:r>
              <a:rPr lang="en-US" sz="2800" b="1" dirty="0" err="1" smtClean="0"/>
              <a:t>Satelite</a:t>
            </a:r>
            <a:r>
              <a:rPr lang="en-US" sz="2800" b="1" dirty="0" smtClean="0"/>
              <a:t> Communication System, Mobile Telephone, GPS, Bluetooth, Infrared, UV rays, WLAN, WWAN, WSN, VANET, MANET etc.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53408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188640"/>
            <a:ext cx="11737303" cy="6552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1442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0"/>
            <a:ext cx="10972800" cy="62068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Transmission Modes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83432" y="980728"/>
            <a:ext cx="1000911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b="1" dirty="0" smtClean="0"/>
              <a:t>Simplex: Communication occurs in one direction only</a:t>
            </a:r>
          </a:p>
          <a:p>
            <a:pPr marL="742950" lvl="1" indent="-285750">
              <a:buFontTx/>
              <a:buChar char="-"/>
            </a:pPr>
            <a:r>
              <a:rPr lang="en-US" sz="2800" b="1" dirty="0" smtClean="0"/>
              <a:t>Microphone to Speaker (Unidirectional)</a:t>
            </a:r>
            <a:endParaRPr lang="en-US" sz="2800" b="1" dirty="0"/>
          </a:p>
          <a:p>
            <a:pPr marL="285750" indent="-285750">
              <a:buFontTx/>
              <a:buChar char="-"/>
            </a:pPr>
            <a:endParaRPr lang="en-US" sz="2800" b="1" dirty="0" smtClean="0"/>
          </a:p>
          <a:p>
            <a:pPr marL="285750" indent="-285750">
              <a:buFontTx/>
              <a:buChar char="-"/>
            </a:pPr>
            <a:endParaRPr lang="en-US" sz="2800" b="1" dirty="0" smtClean="0"/>
          </a:p>
          <a:p>
            <a:pPr marL="285750" indent="-285750">
              <a:buFontTx/>
              <a:buChar char="-"/>
            </a:pPr>
            <a:r>
              <a:rPr lang="en-US" sz="2800" b="1" dirty="0" smtClean="0"/>
              <a:t>Half Duplex: in both directions but not at the same time</a:t>
            </a:r>
          </a:p>
          <a:p>
            <a:pPr marL="1200150" lvl="2" indent="-285750">
              <a:buFontTx/>
              <a:buChar char="-"/>
            </a:pPr>
            <a:r>
              <a:rPr lang="en-US" sz="2800" b="1" dirty="0" smtClean="0"/>
              <a:t>Police Car Radio Phones (Bidirectional)</a:t>
            </a:r>
            <a:endParaRPr lang="en-US" sz="2800" b="1" dirty="0"/>
          </a:p>
          <a:p>
            <a:pPr marL="285750" indent="-285750">
              <a:buFontTx/>
              <a:buChar char="-"/>
            </a:pPr>
            <a:endParaRPr lang="en-US" sz="2800" b="1" dirty="0" smtClean="0"/>
          </a:p>
          <a:p>
            <a:pPr marL="285750" indent="-285750">
              <a:buFontTx/>
              <a:buChar char="-"/>
            </a:pPr>
            <a:endParaRPr lang="en-US" sz="2800" b="1" dirty="0" smtClean="0"/>
          </a:p>
          <a:p>
            <a:pPr marL="285750" indent="-285750">
              <a:buFontTx/>
              <a:buChar char="-"/>
            </a:pPr>
            <a:endParaRPr lang="en-US" sz="2800" b="1" dirty="0" smtClean="0"/>
          </a:p>
          <a:p>
            <a:pPr marL="285750" indent="-285750">
              <a:buFontTx/>
              <a:buChar char="-"/>
            </a:pPr>
            <a:r>
              <a:rPr lang="en-US" sz="2800" b="1" dirty="0" smtClean="0"/>
              <a:t>Full Duplex: occurs in both directions but at the same time</a:t>
            </a:r>
          </a:p>
          <a:p>
            <a:pPr marL="742950" lvl="1" indent="-285750">
              <a:buFontTx/>
              <a:buChar char="-"/>
            </a:pPr>
            <a:r>
              <a:rPr lang="en-US" sz="2800" b="1" dirty="0" smtClean="0"/>
              <a:t>Telephone IP Service (Bidirectional)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84677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604" y="10446"/>
            <a:ext cx="10972800" cy="1143000"/>
          </a:xfrm>
        </p:spPr>
        <p:txBody>
          <a:bodyPr/>
          <a:lstStyle/>
          <a:p>
            <a:r>
              <a:rPr lang="en-US" b="1" dirty="0"/>
              <a:t>Transmission Modes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908720"/>
            <a:ext cx="11809312" cy="5703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8712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0"/>
            <a:ext cx="10972800" cy="54868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Transmission Modes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680"/>
            <a:ext cx="12192000" cy="630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6356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07266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7615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116632"/>
            <a:ext cx="11665296" cy="6552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2341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672403"/>
            <a:ext cx="11593288" cy="5636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87688" y="42719"/>
            <a:ext cx="6030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Asynchronous Communication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872508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Asynchronous Data Transmission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83432" y="1905506"/>
            <a:ext cx="986509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Data </a:t>
            </a:r>
            <a:r>
              <a:rPr lang="en-US" sz="2800" b="1" dirty="0"/>
              <a:t>is sent in form of byte or character. </a:t>
            </a:r>
            <a:endParaRPr lang="en-US" sz="2800" b="1" dirty="0" smtClean="0"/>
          </a:p>
          <a:p>
            <a:endParaRPr lang="en-US" sz="2800" b="1" dirty="0" smtClean="0"/>
          </a:p>
          <a:p>
            <a:r>
              <a:rPr lang="en-US" sz="2800" b="1" dirty="0" smtClean="0"/>
              <a:t>Half </a:t>
            </a:r>
            <a:r>
              <a:rPr lang="en-US" sz="2800" b="1" dirty="0"/>
              <a:t>duplex type transmission. </a:t>
            </a:r>
            <a:endParaRPr lang="en-US" sz="2800" b="1" dirty="0" smtClean="0"/>
          </a:p>
          <a:p>
            <a:endParaRPr lang="en-US" sz="2800" b="1" dirty="0" smtClean="0"/>
          </a:p>
          <a:p>
            <a:r>
              <a:rPr lang="en-US" sz="2800" b="1" dirty="0" smtClean="0"/>
              <a:t>Start </a:t>
            </a:r>
            <a:r>
              <a:rPr lang="en-US" sz="2800" b="1" dirty="0"/>
              <a:t>bits and stop bits are added with data</a:t>
            </a:r>
            <a:r>
              <a:rPr lang="en-US" sz="2800" b="1" dirty="0" smtClean="0"/>
              <a:t>.</a:t>
            </a:r>
          </a:p>
          <a:p>
            <a:r>
              <a:rPr lang="en-US" sz="2800" b="1" dirty="0" smtClean="0"/>
              <a:t> </a:t>
            </a:r>
          </a:p>
          <a:p>
            <a:r>
              <a:rPr lang="en-US" sz="2800" b="1" dirty="0" smtClean="0"/>
              <a:t>Does </a:t>
            </a:r>
            <a:r>
              <a:rPr lang="en-US" sz="2800" b="1" dirty="0"/>
              <a:t>not require synchronization.</a:t>
            </a:r>
          </a:p>
        </p:txBody>
      </p:sp>
    </p:spTree>
    <p:extLst>
      <p:ext uri="{BB962C8B-B14F-4D97-AF65-F5344CB8AC3E}">
        <p14:creationId xmlns:p14="http://schemas.microsoft.com/office/powerpoint/2010/main" val="4115251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6" y="741116"/>
            <a:ext cx="11233248" cy="1823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534025" y="33657"/>
            <a:ext cx="64038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Synchronous </a:t>
            </a:r>
            <a:r>
              <a:rPr lang="en-US" sz="4000" b="1" dirty="0"/>
              <a:t>Communication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9336" y="2708920"/>
            <a:ext cx="113772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SYN: Special Synchronized Character</a:t>
            </a:r>
          </a:p>
          <a:p>
            <a:r>
              <a:rPr lang="en-US" sz="2000" b="1" dirty="0" smtClean="0"/>
              <a:t>SOH: Start of Header</a:t>
            </a:r>
          </a:p>
          <a:p>
            <a:r>
              <a:rPr lang="en-US" sz="2000" b="1" dirty="0" smtClean="0"/>
              <a:t>STX: Start of Text</a:t>
            </a:r>
          </a:p>
          <a:p>
            <a:r>
              <a:rPr lang="en-US" sz="2000" b="1" dirty="0" smtClean="0"/>
              <a:t>ETX: End of Text</a:t>
            </a:r>
          </a:p>
          <a:p>
            <a:r>
              <a:rPr lang="en-US" sz="2000" b="1" dirty="0" smtClean="0"/>
              <a:t>CRC: Cyclic Redundancy Check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551384" y="4306163"/>
            <a:ext cx="115212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Data </a:t>
            </a:r>
            <a:r>
              <a:rPr lang="en-US" sz="2400" b="1" dirty="0"/>
              <a:t>is sent in form of blocks or frames. </a:t>
            </a:r>
            <a:endParaRPr lang="en-US" sz="2400" b="1" dirty="0" smtClean="0"/>
          </a:p>
          <a:p>
            <a:r>
              <a:rPr lang="en-US" sz="2400" b="1" dirty="0" smtClean="0"/>
              <a:t>Full </a:t>
            </a:r>
            <a:r>
              <a:rPr lang="en-US" sz="2400" b="1" dirty="0"/>
              <a:t>duplex type. </a:t>
            </a:r>
            <a:endParaRPr lang="en-US" sz="2400" b="1" dirty="0" smtClean="0"/>
          </a:p>
          <a:p>
            <a:r>
              <a:rPr lang="en-US" sz="2400" b="1" dirty="0" smtClean="0"/>
              <a:t>Synchronization </a:t>
            </a:r>
            <a:r>
              <a:rPr lang="en-US" sz="2400" b="1" dirty="0"/>
              <a:t>is </a:t>
            </a:r>
            <a:r>
              <a:rPr lang="en-US" sz="2400" b="1" dirty="0" smtClean="0"/>
              <a:t>compulsory b/n Sender and Receiver. </a:t>
            </a:r>
          </a:p>
          <a:p>
            <a:r>
              <a:rPr lang="en-US" sz="2400" b="1" dirty="0" smtClean="0"/>
              <a:t>No </a:t>
            </a:r>
            <a:r>
              <a:rPr lang="en-US" sz="2400" b="1" dirty="0"/>
              <a:t>gap present between data. </a:t>
            </a:r>
            <a:endParaRPr lang="en-US" sz="2400" b="1" dirty="0" smtClean="0"/>
          </a:p>
          <a:p>
            <a:r>
              <a:rPr lang="en-US" sz="2400" b="1" dirty="0" smtClean="0"/>
              <a:t>More </a:t>
            </a:r>
            <a:r>
              <a:rPr lang="en-US" sz="2400" b="1" dirty="0"/>
              <a:t>efficient and more reliable than asynchronous transmission to transfer the large amount of data.</a:t>
            </a:r>
          </a:p>
        </p:txBody>
      </p:sp>
    </p:spTree>
    <p:extLst>
      <p:ext uri="{BB962C8B-B14F-4D97-AF65-F5344CB8AC3E}">
        <p14:creationId xmlns:p14="http://schemas.microsoft.com/office/powerpoint/2010/main" val="2074675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99456" y="0"/>
            <a:ext cx="9865096" cy="692696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What is Data Communication ?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352" y="1772816"/>
            <a:ext cx="112332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" y="43896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cap="all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425" y="3246438"/>
            <a:ext cx="38655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" y="620688"/>
            <a:ext cx="12192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Communication refers to the exchange of information/data between two devices using a communication link and </a:t>
            </a:r>
          </a:p>
          <a:p>
            <a:r>
              <a:rPr lang="en-US" b="1" dirty="0" smtClean="0"/>
              <a:t>based on some protocols and standards.</a:t>
            </a:r>
          </a:p>
          <a:p>
            <a:endParaRPr lang="en-US" b="1" dirty="0" smtClean="0"/>
          </a:p>
          <a:p>
            <a:r>
              <a:rPr lang="en-US" b="1" dirty="0" smtClean="0"/>
              <a:t>		Information or Data: message </a:t>
            </a:r>
          </a:p>
          <a:p>
            <a:r>
              <a:rPr lang="en-US" b="1" dirty="0"/>
              <a:t>	</a:t>
            </a:r>
            <a:r>
              <a:rPr lang="en-US" b="1" dirty="0" smtClean="0"/>
              <a:t>	Communication Link: Wired or wireless medium</a:t>
            </a:r>
          </a:p>
          <a:p>
            <a:endParaRPr lang="en-US" b="1" dirty="0"/>
          </a:p>
          <a:p>
            <a:r>
              <a:rPr lang="en-US" b="1" dirty="0" smtClean="0"/>
              <a:t>The Communication system:</a:t>
            </a:r>
          </a:p>
          <a:p>
            <a:r>
              <a:rPr lang="en-US" b="1" dirty="0"/>
              <a:t>	</a:t>
            </a:r>
            <a:r>
              <a:rPr lang="en-US" b="1" dirty="0" smtClean="0"/>
              <a:t>	Constitute both hardware and software</a:t>
            </a:r>
          </a:p>
          <a:p>
            <a:r>
              <a:rPr lang="en-US" b="1" dirty="0"/>
              <a:t>	</a:t>
            </a:r>
            <a:r>
              <a:rPr lang="en-US" b="1" dirty="0" smtClean="0"/>
              <a:t>	Should be both effective and efficient</a:t>
            </a:r>
          </a:p>
          <a:p>
            <a:endParaRPr lang="en-US" b="1" dirty="0"/>
          </a:p>
          <a:p>
            <a:r>
              <a:rPr lang="en-US" b="1" dirty="0" smtClean="0"/>
              <a:t>Characteristics of DC system:</a:t>
            </a:r>
          </a:p>
          <a:p>
            <a:r>
              <a:rPr lang="en-US" b="1" dirty="0" smtClean="0"/>
              <a:t>		- Delivery: Data must be delivered to the correct destination in correct order.</a:t>
            </a:r>
          </a:p>
          <a:p>
            <a:r>
              <a:rPr lang="en-US" b="1" dirty="0"/>
              <a:t>	</a:t>
            </a:r>
            <a:r>
              <a:rPr lang="en-US" b="1" dirty="0" smtClean="0"/>
              <a:t>	- Accuracy: Error free data at the receiver end/Malfunctioned data remain unusable</a:t>
            </a:r>
          </a:p>
          <a:p>
            <a:r>
              <a:rPr lang="en-US" b="1" dirty="0"/>
              <a:t>	</a:t>
            </a:r>
            <a:r>
              <a:rPr lang="en-US" b="1" dirty="0" smtClean="0"/>
              <a:t>	- Timeliness: Arrival of data at the right time </a:t>
            </a:r>
          </a:p>
          <a:p>
            <a:r>
              <a:rPr lang="en-US" b="1" dirty="0"/>
              <a:t>	</a:t>
            </a:r>
            <a:r>
              <a:rPr lang="en-US" b="1" dirty="0" smtClean="0"/>
              <a:t>	- Jitter : Delay in sending the data (Its impact on audio and video quality) </a:t>
            </a:r>
          </a:p>
          <a:p>
            <a:r>
              <a:rPr lang="en-US" b="1" dirty="0"/>
              <a:t>	</a:t>
            </a:r>
            <a:r>
              <a:rPr lang="en-US" b="1" dirty="0" smtClean="0"/>
              <a:t>		Caused due to either congestion or route change (Standard duration is 15 to 20 </a:t>
            </a:r>
            <a:r>
              <a:rPr lang="en-US" b="1" dirty="0" err="1" smtClean="0"/>
              <a:t>ms</a:t>
            </a:r>
            <a:r>
              <a:rPr lang="en-US" b="1" dirty="0" smtClean="0"/>
              <a:t>)</a:t>
            </a:r>
          </a:p>
          <a:p>
            <a:r>
              <a:rPr lang="en-US" b="1" dirty="0"/>
              <a:t>	</a:t>
            </a:r>
            <a:r>
              <a:rPr lang="en-US" b="1" dirty="0" smtClean="0"/>
              <a:t>		High jitter may lead to data loss (What is acceptable jitter  in different applications)</a:t>
            </a:r>
          </a:p>
          <a:p>
            <a:r>
              <a:rPr lang="en-US" b="1" dirty="0"/>
              <a:t>	</a:t>
            </a:r>
            <a:r>
              <a:rPr lang="en-US" b="1" dirty="0" smtClean="0"/>
              <a:t>		Good jitter: (According to CISCO) </a:t>
            </a:r>
          </a:p>
          <a:p>
            <a:r>
              <a:rPr lang="en-US" b="1" dirty="0"/>
              <a:t>	</a:t>
            </a:r>
            <a:r>
              <a:rPr lang="en-US" b="1" dirty="0" smtClean="0"/>
              <a:t>			- Below 30 </a:t>
            </a:r>
            <a:r>
              <a:rPr lang="en-US" b="1" dirty="0" err="1" smtClean="0"/>
              <a:t>ms</a:t>
            </a:r>
            <a:r>
              <a:rPr lang="en-US" b="1" dirty="0" smtClean="0"/>
              <a:t>, </a:t>
            </a:r>
          </a:p>
          <a:p>
            <a:r>
              <a:rPr lang="en-US" b="1" dirty="0"/>
              <a:t>	</a:t>
            </a:r>
            <a:r>
              <a:rPr lang="en-US" b="1" dirty="0" smtClean="0"/>
              <a:t>			- Data loss needs to be &lt; 1%</a:t>
            </a:r>
          </a:p>
          <a:p>
            <a:r>
              <a:rPr lang="en-US" b="1" dirty="0"/>
              <a:t>	</a:t>
            </a:r>
            <a:r>
              <a:rPr lang="en-US" b="1" dirty="0" smtClean="0"/>
              <a:t>			- Latency (RTT) &lt; 300 </a:t>
            </a:r>
            <a:r>
              <a:rPr lang="en-US" b="1" dirty="0" err="1" smtClean="0"/>
              <a:t>ms</a:t>
            </a:r>
            <a:endParaRPr lang="en-US" b="1" dirty="0" smtClean="0"/>
          </a:p>
          <a:p>
            <a:r>
              <a:rPr lang="en-US" b="1" i="1" dirty="0" smtClean="0">
                <a:solidFill>
                  <a:srgbClr val="FF0000"/>
                </a:solidFill>
              </a:rPr>
              <a:t>Effectiveness &amp; efficiency of data transfer depends on above  4 characteristics.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07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116632"/>
            <a:ext cx="11305255" cy="674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1731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32"/>
            <a:ext cx="12191999" cy="674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4497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30132" y="10771"/>
            <a:ext cx="12192000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                  Synchronous </a:t>
            </a:r>
            <a:r>
              <a:rPr lang="en-US" sz="2400" b="1" dirty="0"/>
              <a:t>Transmission	</a:t>
            </a:r>
            <a:r>
              <a:rPr lang="en-US" sz="2400" b="1" dirty="0" smtClean="0"/>
              <a:t>                       	Asynchronous Transmission</a:t>
            </a:r>
          </a:p>
          <a:p>
            <a:endParaRPr lang="en-US" sz="2400" b="1" dirty="0"/>
          </a:p>
          <a:p>
            <a:r>
              <a:rPr lang="en-US" sz="2000" b="1" dirty="0"/>
              <a:t>1.	</a:t>
            </a:r>
            <a:r>
              <a:rPr lang="en-US" sz="2000" b="1" dirty="0" smtClean="0"/>
              <a:t>Data </a:t>
            </a:r>
            <a:r>
              <a:rPr lang="en-US" sz="2000" b="1" dirty="0"/>
              <a:t>is sent in form of blocks or frames.	</a:t>
            </a:r>
            <a:r>
              <a:rPr lang="en-US" sz="2000" b="1" dirty="0" smtClean="0"/>
              <a:t>                Data </a:t>
            </a:r>
            <a:r>
              <a:rPr lang="en-US" sz="2000" b="1" dirty="0"/>
              <a:t>is sent in form of byte or character.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2</a:t>
            </a:r>
            <a:r>
              <a:rPr lang="en-US" sz="2000" b="1" dirty="0"/>
              <a:t>.	</a:t>
            </a:r>
            <a:r>
              <a:rPr lang="en-US" sz="2000" b="1" dirty="0" smtClean="0"/>
              <a:t>Fast</a:t>
            </a:r>
            <a:r>
              <a:rPr lang="en-US" sz="2000" b="1" dirty="0"/>
              <a:t>.	</a:t>
            </a:r>
            <a:r>
              <a:rPr lang="en-US" sz="2000" b="1" dirty="0" smtClean="0"/>
              <a:t>                            				Slow</a:t>
            </a:r>
            <a:r>
              <a:rPr lang="en-US" sz="2000" b="1" dirty="0"/>
              <a:t>.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3</a:t>
            </a:r>
            <a:r>
              <a:rPr lang="en-US" sz="2000" b="1" dirty="0"/>
              <a:t>.	</a:t>
            </a:r>
            <a:r>
              <a:rPr lang="en-US" sz="2000" b="1" dirty="0" smtClean="0"/>
              <a:t>Costly</a:t>
            </a:r>
            <a:r>
              <a:rPr lang="en-US" sz="2000" b="1" dirty="0"/>
              <a:t>.	</a:t>
            </a:r>
            <a:r>
              <a:rPr lang="en-US" sz="2000" b="1" dirty="0" smtClean="0"/>
              <a:t>					Economical</a:t>
            </a:r>
            <a:r>
              <a:rPr lang="en-US" sz="2000" b="1" dirty="0"/>
              <a:t>.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4</a:t>
            </a:r>
            <a:r>
              <a:rPr lang="en-US" sz="2000" b="1" dirty="0"/>
              <a:t>.	</a:t>
            </a:r>
            <a:r>
              <a:rPr lang="en-US" sz="2000" b="1" dirty="0" smtClean="0"/>
              <a:t>Time </a:t>
            </a:r>
            <a:r>
              <a:rPr lang="en-US" sz="2000" b="1" dirty="0"/>
              <a:t>interval of transmission is constant.	</a:t>
            </a:r>
            <a:r>
              <a:rPr lang="en-US" sz="2000" b="1" dirty="0" smtClean="0"/>
              <a:t>Time </a:t>
            </a:r>
            <a:r>
              <a:rPr lang="en-US" sz="2000" b="1" dirty="0"/>
              <a:t>interval of transmission is not constant, it is random.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5</a:t>
            </a:r>
            <a:r>
              <a:rPr lang="en-US" sz="2000" b="1" dirty="0"/>
              <a:t>.	</a:t>
            </a:r>
            <a:r>
              <a:rPr lang="en-US" sz="2000" b="1" dirty="0" smtClean="0"/>
              <a:t>No </a:t>
            </a:r>
            <a:r>
              <a:rPr lang="en-US" sz="2000" b="1" dirty="0"/>
              <a:t>gap present between data.	</a:t>
            </a:r>
            <a:r>
              <a:rPr lang="en-US" sz="2000" b="1" dirty="0" smtClean="0"/>
              <a:t>    		       Gap </a:t>
            </a:r>
            <a:r>
              <a:rPr lang="en-US" sz="2000" b="1" dirty="0"/>
              <a:t>between data.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6</a:t>
            </a:r>
            <a:r>
              <a:rPr lang="en-US" sz="2000" b="1" dirty="0"/>
              <a:t>.	Efficient use of transmission line </a:t>
            </a:r>
            <a:r>
              <a:rPr lang="en-US" sz="2000" b="1" dirty="0" smtClean="0"/>
              <a:t>  Transmission </a:t>
            </a:r>
            <a:r>
              <a:rPr lang="en-US" sz="2000" b="1" dirty="0"/>
              <a:t>line remains empty during gap in character transmission.</a:t>
            </a:r>
          </a:p>
          <a:p>
            <a:endParaRPr lang="en-US" sz="2000" b="1" dirty="0" smtClean="0"/>
          </a:p>
          <a:p>
            <a:pPr marL="342900" indent="-342900">
              <a:buAutoNum type="arabicPeriod" startAt="7"/>
            </a:pPr>
            <a:r>
              <a:rPr lang="en-US" sz="2000" b="1" dirty="0" smtClean="0"/>
              <a:t>Needs </a:t>
            </a:r>
            <a:r>
              <a:rPr lang="en-US" sz="2000" b="1" dirty="0"/>
              <a:t>precisely synchronized clocks for the information of new bytes.	</a:t>
            </a:r>
            <a:r>
              <a:rPr lang="en-US" sz="2000" b="1" dirty="0" smtClean="0"/>
              <a:t>No </a:t>
            </a:r>
            <a:r>
              <a:rPr lang="en-US" sz="2000" b="1" dirty="0"/>
              <a:t>need of synchronized clocks as parity bit is used in this transmission for information of new bytes</a:t>
            </a:r>
            <a:r>
              <a:rPr lang="en-US" sz="2000" b="1" dirty="0" smtClean="0"/>
              <a:t>.</a:t>
            </a:r>
          </a:p>
          <a:p>
            <a:pPr marL="342900" indent="-342900">
              <a:buAutoNum type="arabicPeriod" startAt="7"/>
            </a:pPr>
            <a:endParaRPr lang="en-US" sz="2000" b="1" dirty="0"/>
          </a:p>
          <a:p>
            <a:pPr marL="342900" indent="-342900">
              <a:buAutoNum type="arabicPeriod" startAt="7"/>
            </a:pPr>
            <a:endParaRPr lang="en-US" dirty="0" smtClean="0"/>
          </a:p>
          <a:p>
            <a:pPr marL="342900" indent="-342900">
              <a:buAutoNum type="arabicPeriod" startAt="7"/>
            </a:pPr>
            <a:endParaRPr lang="en-US" dirty="0"/>
          </a:p>
          <a:p>
            <a:pPr marL="342900" indent="-342900">
              <a:buAutoNum type="arabicPeriod" startAt="7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30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28173"/>
            <a:ext cx="10972800" cy="880547"/>
          </a:xfrm>
        </p:spPr>
        <p:txBody>
          <a:bodyPr/>
          <a:lstStyle/>
          <a:p>
            <a:r>
              <a:rPr lang="en-US" b="1" dirty="0" smtClean="0"/>
              <a:t>Example Scenario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3352" y="1268760"/>
            <a:ext cx="116652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Assume three Processes A, B &amp; C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A &amp; B wants to send data to C</a:t>
            </a:r>
          </a:p>
          <a:p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Synchronous communication:   </a:t>
            </a:r>
            <a:r>
              <a:rPr lang="en-US" sz="2000" b="1" dirty="0" smtClean="0"/>
              <a:t>C regularly </a:t>
            </a:r>
            <a:r>
              <a:rPr lang="en-US" sz="2000" b="1" dirty="0"/>
              <a:t>polls </a:t>
            </a:r>
            <a:r>
              <a:rPr lang="en-US" sz="2000" b="1" dirty="0" smtClean="0"/>
              <a:t> A </a:t>
            </a:r>
            <a:r>
              <a:rPr lang="en-US" sz="2000" b="1" dirty="0"/>
              <a:t>and </a:t>
            </a:r>
            <a:r>
              <a:rPr lang="en-US" sz="2000" b="1" dirty="0" smtClean="0"/>
              <a:t>B, </a:t>
            </a:r>
            <a:r>
              <a:rPr lang="en-US" sz="2000" b="1" dirty="0"/>
              <a:t>requesting an input measurement. In effect,  </a:t>
            </a:r>
            <a:r>
              <a:rPr lang="en-US" sz="2000" b="1" dirty="0" smtClean="0"/>
              <a:t>C sends </a:t>
            </a:r>
            <a:r>
              <a:rPr lang="en-US" sz="2000" b="1" dirty="0"/>
              <a:t>a message to  </a:t>
            </a:r>
            <a:r>
              <a:rPr lang="en-US" sz="2000" b="1" dirty="0" smtClean="0"/>
              <a:t>A asking </a:t>
            </a:r>
            <a:r>
              <a:rPr lang="en-US" sz="2000" b="1" dirty="0"/>
              <a:t>for the next input, and must then wait until  </a:t>
            </a:r>
            <a:r>
              <a:rPr lang="en-US" sz="2000" b="1" dirty="0" smtClean="0"/>
              <a:t>A has </a:t>
            </a:r>
            <a:r>
              <a:rPr lang="en-US" sz="2000" b="1" dirty="0"/>
              <a:t>replied, before requesting input from </a:t>
            </a:r>
            <a:r>
              <a:rPr lang="en-US" sz="2000" b="1" dirty="0" smtClean="0"/>
              <a:t>B. </a:t>
            </a:r>
            <a:r>
              <a:rPr lang="en-US" sz="2000" b="1" dirty="0"/>
              <a:t>Roughly speaking, </a:t>
            </a:r>
            <a:r>
              <a:rPr lang="en-US" sz="2000" b="1" dirty="0" smtClean="0"/>
              <a:t> C </a:t>
            </a:r>
            <a:r>
              <a:rPr lang="en-US" sz="2000" b="1" dirty="0"/>
              <a:t>can do no useful work while waiting for  </a:t>
            </a:r>
            <a:r>
              <a:rPr lang="en-US" sz="2000" b="1" dirty="0" smtClean="0"/>
              <a:t>A or B, </a:t>
            </a:r>
            <a:r>
              <a:rPr lang="en-US" sz="2000" b="1" dirty="0"/>
              <a:t>and only one processor tends to be active at a time</a:t>
            </a:r>
            <a:r>
              <a:rPr lang="en-US" sz="2000" b="1" dirty="0" smtClean="0"/>
              <a:t>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 smtClean="0">
                <a:solidFill>
                  <a:srgbClr val="FF0000"/>
                </a:solidFill>
              </a:rPr>
              <a:t>Asynchronous communication:  </a:t>
            </a:r>
            <a:r>
              <a:rPr lang="en-US" sz="2000" dirty="0" smtClean="0">
                <a:solidFill>
                  <a:srgbClr val="FF0000"/>
                </a:solidFill>
              </a:rPr>
              <a:t>A  </a:t>
            </a:r>
            <a:r>
              <a:rPr lang="en-US" sz="2000" dirty="0">
                <a:solidFill>
                  <a:srgbClr val="FF0000"/>
                </a:solidFill>
              </a:rPr>
              <a:t>sends a message to  </a:t>
            </a:r>
            <a:r>
              <a:rPr lang="en-US" sz="2000" dirty="0" smtClean="0">
                <a:solidFill>
                  <a:srgbClr val="FF0000"/>
                </a:solidFill>
              </a:rPr>
              <a:t>C whenever </a:t>
            </a:r>
            <a:r>
              <a:rPr lang="en-US" sz="2000" dirty="0">
                <a:solidFill>
                  <a:srgbClr val="FF0000"/>
                </a:solidFill>
              </a:rPr>
              <a:t>it is ready, typically interrupting any processing done by </a:t>
            </a:r>
            <a:r>
              <a:rPr lang="en-US" sz="2000" dirty="0" smtClean="0">
                <a:solidFill>
                  <a:srgbClr val="FF0000"/>
                </a:solidFill>
              </a:rPr>
              <a:t> C.  A may </a:t>
            </a:r>
            <a:r>
              <a:rPr lang="en-US" sz="2000" dirty="0">
                <a:solidFill>
                  <a:srgbClr val="FF0000"/>
                </a:solidFill>
              </a:rPr>
              <a:t>either send messages autonomously or because of a previous request from </a:t>
            </a:r>
            <a:r>
              <a:rPr lang="en-US" sz="2000" dirty="0" smtClean="0">
                <a:solidFill>
                  <a:srgbClr val="FF0000"/>
                </a:solidFill>
              </a:rPr>
              <a:t> C. </a:t>
            </a:r>
            <a:r>
              <a:rPr lang="en-US" sz="2000" dirty="0">
                <a:solidFill>
                  <a:srgbClr val="FF0000"/>
                </a:solidFill>
              </a:rPr>
              <a:t>Either way, when the message from </a:t>
            </a:r>
            <a:r>
              <a:rPr lang="en-US" sz="2000" dirty="0" smtClean="0">
                <a:solidFill>
                  <a:srgbClr val="FF0000"/>
                </a:solidFill>
              </a:rPr>
              <a:t> A </a:t>
            </a:r>
            <a:r>
              <a:rPr lang="en-US" sz="2000" dirty="0">
                <a:solidFill>
                  <a:srgbClr val="FF0000"/>
                </a:solidFill>
              </a:rPr>
              <a:t>arrives,  </a:t>
            </a:r>
            <a:r>
              <a:rPr lang="en-US" sz="2000" dirty="0" smtClean="0">
                <a:solidFill>
                  <a:srgbClr val="FF0000"/>
                </a:solidFill>
              </a:rPr>
              <a:t>C is </a:t>
            </a:r>
            <a:r>
              <a:rPr lang="en-US" sz="2000" dirty="0">
                <a:solidFill>
                  <a:srgbClr val="FF0000"/>
                </a:solidFill>
              </a:rPr>
              <a:t>probably occupied on urgent business of its own and won’t be ready to deal with it. Typically, the message from  </a:t>
            </a:r>
            <a:r>
              <a:rPr lang="en-US" sz="2000" dirty="0" smtClean="0">
                <a:solidFill>
                  <a:srgbClr val="FF0000"/>
                </a:solidFill>
              </a:rPr>
              <a:t>A will </a:t>
            </a:r>
            <a:r>
              <a:rPr lang="en-US" sz="2000" dirty="0">
                <a:solidFill>
                  <a:srgbClr val="FF0000"/>
                </a:solidFill>
              </a:rPr>
              <a:t>cause an interrupt, invoking a procedure within  </a:t>
            </a:r>
            <a:r>
              <a:rPr lang="en-US" sz="2000" dirty="0" smtClean="0">
                <a:solidFill>
                  <a:srgbClr val="FF0000"/>
                </a:solidFill>
              </a:rPr>
              <a:t>C that </a:t>
            </a:r>
            <a:r>
              <a:rPr lang="en-US" sz="2000" dirty="0">
                <a:solidFill>
                  <a:srgbClr val="FF0000"/>
                </a:solidFill>
              </a:rPr>
              <a:t>temporarily seizes control.</a:t>
            </a:r>
          </a:p>
        </p:txBody>
      </p:sp>
    </p:spTree>
    <p:extLst>
      <p:ext uri="{BB962C8B-B14F-4D97-AF65-F5344CB8AC3E}">
        <p14:creationId xmlns:p14="http://schemas.microsoft.com/office/powerpoint/2010/main" val="874228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072664" cy="6597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2580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0"/>
            <a:ext cx="11377264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1201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188640"/>
            <a:ext cx="11737304" cy="640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93507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188640"/>
            <a:ext cx="11305256" cy="640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32428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116632"/>
            <a:ext cx="11809311" cy="6480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92430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1424" y="1556792"/>
            <a:ext cx="105131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://newsmoor.com/communication-elements-9-components-of-basic-communication-process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>
                <a:hlinkClick r:id="rId3"/>
              </a:rPr>
              <a:t>https://www.electronicshub.org/wireless-communication-introduction-types-applications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4"/>
              </a:rPr>
              <a:t>https://slidetodoc.com/internet-networking-local-area-network-wide-area-network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/>
              <a:t>https://fiberbit.com.tw/defining-simplex-half-duplex-and-duplex/</a:t>
            </a:r>
          </a:p>
        </p:txBody>
      </p:sp>
    </p:spTree>
    <p:extLst>
      <p:ext uri="{BB962C8B-B14F-4D97-AF65-F5344CB8AC3E}">
        <p14:creationId xmlns:p14="http://schemas.microsoft.com/office/powerpoint/2010/main" val="2421808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0"/>
            <a:ext cx="8208912" cy="69269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Jitter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692696"/>
            <a:ext cx="11377264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08241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NIT Rourkela Post Offic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46"/>
          <a:stretch/>
        </p:blipFill>
        <p:spPr bwMode="auto">
          <a:xfrm>
            <a:off x="2135560" y="857251"/>
            <a:ext cx="8064896" cy="473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602548" y="692696"/>
            <a:ext cx="3977172" cy="2570338"/>
          </a:xfrm>
          <a:prstGeom prst="rect">
            <a:avLst/>
          </a:prstGeom>
          <a:noFill/>
        </p:spPr>
        <p:txBody>
          <a:bodyPr wrap="square" lIns="76597" tIns="38300" rIns="76597" bIns="38300" rtlCol="0">
            <a:spAutoFit/>
          </a:bodyPr>
          <a:lstStyle/>
          <a:p>
            <a:pPr defTabSz="765966"/>
            <a:r>
              <a:rPr lang="en-US" sz="8100" dirty="0">
                <a:solidFill>
                  <a:prstClr val="white"/>
                </a:solidFill>
                <a:latin typeface="Algerian" pitchFamily="82" charset="0"/>
              </a:rPr>
              <a:t>Thank You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90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0"/>
            <a:ext cx="8208912" cy="69269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Components of DC System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2479" y="908720"/>
            <a:ext cx="1065718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Message: Data or information to be exchanged (Ex. Voice, text, video, images, numbers </a:t>
            </a:r>
            <a:r>
              <a:rPr lang="en-US" sz="2800" b="1" dirty="0" err="1" smtClean="0"/>
              <a:t>etc</a:t>
            </a:r>
            <a:r>
              <a:rPr lang="en-US" sz="2800" b="1" dirty="0" smtClean="0"/>
              <a:t>,)</a:t>
            </a:r>
          </a:p>
          <a:p>
            <a:endParaRPr lang="en-US" sz="2800" b="1" dirty="0"/>
          </a:p>
          <a:p>
            <a:r>
              <a:rPr lang="en-US" sz="2800" b="1" dirty="0" smtClean="0"/>
              <a:t>Sender : The device that sends data (Ex, PC, Mobile, Camera </a:t>
            </a:r>
            <a:r>
              <a:rPr lang="en-US" sz="2800" b="1" dirty="0" err="1" smtClean="0"/>
              <a:t>etc</a:t>
            </a:r>
            <a:r>
              <a:rPr lang="en-US" sz="2800" b="1" dirty="0" smtClean="0"/>
              <a:t>,.)</a:t>
            </a:r>
          </a:p>
          <a:p>
            <a:endParaRPr lang="en-US" sz="2800" b="1" dirty="0"/>
          </a:p>
          <a:p>
            <a:r>
              <a:rPr lang="en-US" sz="2800" b="1" dirty="0" smtClean="0"/>
              <a:t>Receiver: The device that receives the data (Ex. Printer, Plotter, Computer, Mobile Phone etc.)</a:t>
            </a:r>
          </a:p>
          <a:p>
            <a:endParaRPr lang="en-US" sz="2800" b="1" dirty="0"/>
          </a:p>
          <a:p>
            <a:r>
              <a:rPr lang="en-US" sz="2800" b="1" dirty="0" smtClean="0"/>
              <a:t>Protocol:  A set of rules and regulations to allow the exchange of data between two communicating devices</a:t>
            </a:r>
          </a:p>
          <a:p>
            <a:endParaRPr lang="en-US" sz="2800" b="1" dirty="0"/>
          </a:p>
          <a:p>
            <a:r>
              <a:rPr lang="en-US" sz="2800" b="1" dirty="0" smtClean="0"/>
              <a:t>Transmission Medium:  The Physical path to transmit the data b/n sender and receiver (Ex. Twisted pair cable, Optical </a:t>
            </a:r>
            <a:r>
              <a:rPr lang="en-US" sz="2800" b="1" dirty="0" err="1" smtClean="0"/>
              <a:t>fibre</a:t>
            </a:r>
            <a:r>
              <a:rPr lang="en-US" sz="2800" b="1" dirty="0" smtClean="0"/>
              <a:t>, wireless etc.)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57308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347" y="26207"/>
            <a:ext cx="10972800" cy="66648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Components of DC System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AutoShape 4" descr="Data Communication - What is Data Communication? - Computer Not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 Communication - What is Data Communication? - Computer Note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12191999" cy="6165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8241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0"/>
            <a:ext cx="8208912" cy="69269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Data Communication System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692696"/>
            <a:ext cx="9793088" cy="6048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731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816" y="28173"/>
            <a:ext cx="10972800" cy="808539"/>
          </a:xfrm>
        </p:spPr>
        <p:txBody>
          <a:bodyPr/>
          <a:lstStyle/>
          <a:p>
            <a:r>
              <a:rPr lang="en-US" b="1" dirty="0" smtClean="0"/>
              <a:t>A Simple Data Communication System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1412777"/>
            <a:ext cx="11161240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3869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155" y="0"/>
            <a:ext cx="10972800" cy="1143000"/>
          </a:xfrm>
        </p:spPr>
        <p:txBody>
          <a:bodyPr/>
          <a:lstStyle/>
          <a:p>
            <a:r>
              <a:rPr lang="en-US" b="1" dirty="0" smtClean="0"/>
              <a:t>9 Elements of Entire Communication Process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1052736"/>
            <a:ext cx="11089232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9899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596" y="117073"/>
            <a:ext cx="10972800" cy="1143000"/>
          </a:xfrm>
        </p:spPr>
        <p:txBody>
          <a:bodyPr/>
          <a:lstStyle/>
          <a:p>
            <a:r>
              <a:rPr lang="en-US" dirty="0" smtClean="0"/>
              <a:t>Elements of Wireless Communication System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1231900"/>
            <a:ext cx="11305256" cy="5509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120568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7B67B723D4014AA9E2D3E4312E1B13" ma:contentTypeVersion="4" ma:contentTypeDescription="Create a new document." ma:contentTypeScope="" ma:versionID="ed7cbea23a25cc28409fdab0422cc885">
  <xsd:schema xmlns:xsd="http://www.w3.org/2001/XMLSchema" xmlns:xs="http://www.w3.org/2001/XMLSchema" xmlns:p="http://schemas.microsoft.com/office/2006/metadata/properties" xmlns:ns2="bcb74e4c-47f7-4a7e-8b12-4ea764281ab7" targetNamespace="http://schemas.microsoft.com/office/2006/metadata/properties" ma:root="true" ma:fieldsID="1b116e199f0ce7c4d5bdc22925316501" ns2:_="">
    <xsd:import namespace="bcb74e4c-47f7-4a7e-8b12-4ea764281a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b74e4c-47f7-4a7e-8b12-4ea764281a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A964FDA-3831-44F8-89E4-83662268B05D}"/>
</file>

<file path=customXml/itemProps2.xml><?xml version="1.0" encoding="utf-8"?>
<ds:datastoreItem xmlns:ds="http://schemas.openxmlformats.org/officeDocument/2006/customXml" ds:itemID="{EFADF0AC-8281-4D47-8891-41C94D9F24B2}"/>
</file>

<file path=customXml/itemProps3.xml><?xml version="1.0" encoding="utf-8"?>
<ds:datastoreItem xmlns:ds="http://schemas.openxmlformats.org/officeDocument/2006/customXml" ds:itemID="{7B7CA1B8-9AF8-4D11-B6D2-F606A23FD90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3761</TotalTime>
  <Words>639</Words>
  <Application>Microsoft Office PowerPoint</Application>
  <PresentationFormat>Custom</PresentationFormat>
  <Paragraphs>157</Paragraphs>
  <Slides>30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Office Theme</vt:lpstr>
      <vt:lpstr>5_Executive</vt:lpstr>
      <vt:lpstr> DATA COMMUNICATION (CS 3001)</vt:lpstr>
      <vt:lpstr>What is Data Communication ?</vt:lpstr>
      <vt:lpstr>Jitter</vt:lpstr>
      <vt:lpstr>Components of DC System</vt:lpstr>
      <vt:lpstr>Components of DC System</vt:lpstr>
      <vt:lpstr>Data Communication System</vt:lpstr>
      <vt:lpstr>A Simple Data Communication System</vt:lpstr>
      <vt:lpstr>9 Elements of Entire Communication Process</vt:lpstr>
      <vt:lpstr>Elements of Wireless Communication System</vt:lpstr>
      <vt:lpstr>Wireless Communication</vt:lpstr>
      <vt:lpstr>PowerPoint Presentation</vt:lpstr>
      <vt:lpstr>Transmission Modes</vt:lpstr>
      <vt:lpstr>Transmission Modes</vt:lpstr>
      <vt:lpstr>Transmission Modes</vt:lpstr>
      <vt:lpstr>PowerPoint Presentation</vt:lpstr>
      <vt:lpstr>PowerPoint Presentation</vt:lpstr>
      <vt:lpstr>PowerPoint Presentation</vt:lpstr>
      <vt:lpstr>Asynchronous Data Transmission</vt:lpstr>
      <vt:lpstr>PowerPoint Presentation</vt:lpstr>
      <vt:lpstr>PowerPoint Presentation</vt:lpstr>
      <vt:lpstr>PowerPoint Presentation</vt:lpstr>
      <vt:lpstr>PowerPoint Presentation</vt:lpstr>
      <vt:lpstr>Example Scenario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Curriculum Review Meeting NIT Rourkela</dc:title>
  <dc:creator>nit</dc:creator>
  <cp:lastModifiedBy>admin</cp:lastModifiedBy>
  <cp:revision>516</cp:revision>
  <dcterms:created xsi:type="dcterms:W3CDTF">2019-01-10T06:45:03Z</dcterms:created>
  <dcterms:modified xsi:type="dcterms:W3CDTF">2021-09-02T01:58:44Z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0x010100117B67B723D4014AA9E2D3E4312E1B13</vt:lpwstr>
  </property>
</Properties>
</file>