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4"/>
    <p:sldMasterId id="2147483684" r:id="rId5"/>
  </p:sldMasterIdLst>
  <p:notesMasterIdLst>
    <p:notesMasterId r:id="rId32"/>
  </p:notesMasterIdLst>
  <p:sldIdLst>
    <p:sldId id="361" r:id="rId6"/>
    <p:sldId id="429" r:id="rId7"/>
    <p:sldId id="430" r:id="rId8"/>
    <p:sldId id="431" r:id="rId9"/>
    <p:sldId id="432" r:id="rId10"/>
    <p:sldId id="433" r:id="rId11"/>
    <p:sldId id="434" r:id="rId12"/>
    <p:sldId id="435" r:id="rId13"/>
    <p:sldId id="436" r:id="rId14"/>
    <p:sldId id="452" r:id="rId15"/>
    <p:sldId id="437" r:id="rId16"/>
    <p:sldId id="453" r:id="rId17"/>
    <p:sldId id="438" r:id="rId18"/>
    <p:sldId id="446" r:id="rId19"/>
    <p:sldId id="445" r:id="rId20"/>
    <p:sldId id="448" r:id="rId21"/>
    <p:sldId id="449" r:id="rId22"/>
    <p:sldId id="439" r:id="rId23"/>
    <p:sldId id="450" r:id="rId24"/>
    <p:sldId id="451" r:id="rId25"/>
    <p:sldId id="441" r:id="rId26"/>
    <p:sldId id="442" r:id="rId27"/>
    <p:sldId id="440" r:id="rId28"/>
    <p:sldId id="443" r:id="rId29"/>
    <p:sldId id="444" r:id="rId30"/>
    <p:sldId id="35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D9B538-567E-481C-8B0D-82E615E4FAD8}">
          <p14:sldIdLst>
            <p14:sldId id="361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52"/>
            <p14:sldId id="437"/>
            <p14:sldId id="453"/>
            <p14:sldId id="438"/>
            <p14:sldId id="446"/>
            <p14:sldId id="445"/>
            <p14:sldId id="448"/>
            <p14:sldId id="449"/>
            <p14:sldId id="439"/>
            <p14:sldId id="450"/>
            <p14:sldId id="451"/>
            <p14:sldId id="441"/>
            <p14:sldId id="442"/>
            <p14:sldId id="440"/>
            <p14:sldId id="443"/>
            <p14:sldId id="444"/>
          </p14:sldIdLst>
        </p14:section>
        <p14:section name="Untitled Section" id="{941FACA5-B66E-425E-97CD-0AE7C1F7430C}">
          <p14:sldIdLst>
            <p14:sldId id="3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3E9942-1857-4416-90DC-1B1F1F0350D6}" v="1" dt="2021-09-23T04:58:59.128"/>
    <p1510:client id="{796F143E-8E92-4F5A-BFC5-BCA2CEACC1CD}" v="1" dt="2021-10-15T05:29:32.879"/>
    <p1510:client id="{E3E624DC-6A62-41BB-AAE4-A34C841E44C0}" v="1" dt="2021-10-14T04:32:50.0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GADISH DIGAL" userId="S::119cs0525@nitrkl.ac.in::115297e3-89e8-4f2f-9714-09d1f071340e" providerId="AD" clId="Web-{6B3E9942-1857-4416-90DC-1B1F1F0350D6}"/>
    <pc:docChg chg="addSld modSection">
      <pc:chgData name="JAGADISH DIGAL" userId="S::119cs0525@nitrkl.ac.in::115297e3-89e8-4f2f-9714-09d1f071340e" providerId="AD" clId="Web-{6B3E9942-1857-4416-90DC-1B1F1F0350D6}" dt="2021-09-23T04:58:59.128" v="0"/>
      <pc:docMkLst>
        <pc:docMk/>
      </pc:docMkLst>
      <pc:sldChg chg="new">
        <pc:chgData name="JAGADISH DIGAL" userId="S::119cs0525@nitrkl.ac.in::115297e3-89e8-4f2f-9714-09d1f071340e" providerId="AD" clId="Web-{6B3E9942-1857-4416-90DC-1B1F1F0350D6}" dt="2021-09-23T04:58:59.128" v="0"/>
        <pc:sldMkLst>
          <pc:docMk/>
          <pc:sldMk cId="2019489581" sldId="454"/>
        </pc:sldMkLst>
      </pc:sldChg>
    </pc:docChg>
  </pc:docChgLst>
  <pc:docChgLst>
    <pc:chgData name="AYMAN MOHAMMED SHAFI SAYED" userId="S::119cs0561@nitrkl.ac.in::63d5eb42-f925-4d7a-b7c1-b9ebaa9cd4e4" providerId="AD" clId="Web-{796F143E-8E92-4F5A-BFC5-BCA2CEACC1CD}"/>
    <pc:docChg chg="delSld modSection">
      <pc:chgData name="AYMAN MOHAMMED SHAFI SAYED" userId="S::119cs0561@nitrkl.ac.in::63d5eb42-f925-4d7a-b7c1-b9ebaa9cd4e4" providerId="AD" clId="Web-{796F143E-8E92-4F5A-BFC5-BCA2CEACC1CD}" dt="2021-10-15T05:29:32.879" v="0"/>
      <pc:docMkLst>
        <pc:docMk/>
      </pc:docMkLst>
      <pc:sldChg chg="del">
        <pc:chgData name="AYMAN MOHAMMED SHAFI SAYED" userId="S::119cs0561@nitrkl.ac.in::63d5eb42-f925-4d7a-b7c1-b9ebaa9cd4e4" providerId="AD" clId="Web-{796F143E-8E92-4F5A-BFC5-BCA2CEACC1CD}" dt="2021-10-15T05:29:32.879" v="0"/>
        <pc:sldMkLst>
          <pc:docMk/>
          <pc:sldMk cId="2019489581" sldId="454"/>
        </pc:sldMkLst>
      </pc:sldChg>
    </pc:docChg>
  </pc:docChgLst>
  <pc:docChgLst>
    <pc:chgData name="LEO RAPHAEL RODRIGUES" userId="S::119cs0787@nitrkl.ac.in::3c665012-26c6-4cc4-8502-2749e3df072a" providerId="AD" clId="Web-{E3E624DC-6A62-41BB-AAE4-A34C841E44C0}"/>
    <pc:docChg chg="modSld">
      <pc:chgData name="LEO RAPHAEL RODRIGUES" userId="S::119cs0787@nitrkl.ac.in::3c665012-26c6-4cc4-8502-2749e3df072a" providerId="AD" clId="Web-{E3E624DC-6A62-41BB-AAE4-A34C841E44C0}" dt="2021-10-14T04:32:50.006" v="0" actId="1076"/>
      <pc:docMkLst>
        <pc:docMk/>
      </pc:docMkLst>
      <pc:sldChg chg="modSp">
        <pc:chgData name="LEO RAPHAEL RODRIGUES" userId="S::119cs0787@nitrkl.ac.in::3c665012-26c6-4cc4-8502-2749e3df072a" providerId="AD" clId="Web-{E3E624DC-6A62-41BB-AAE4-A34C841E44C0}" dt="2021-10-14T04:32:50.006" v="0" actId="1076"/>
        <pc:sldMkLst>
          <pc:docMk/>
          <pc:sldMk cId="2123720674" sldId="445"/>
        </pc:sldMkLst>
        <pc:picChg chg="mod">
          <ac:chgData name="LEO RAPHAEL RODRIGUES" userId="S::119cs0787@nitrkl.ac.in::3c665012-26c6-4cc4-8502-2749e3df072a" providerId="AD" clId="Web-{E3E624DC-6A62-41BB-AAE4-A34C841E44C0}" dt="2021-10-14T04:32:50.006" v="0" actId="1076"/>
          <ac:picMkLst>
            <pc:docMk/>
            <pc:sldMk cId="2123720674" sldId="445"/>
            <ac:picMk id="102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E8318-D80C-4EFB-B39E-9D474572FA99}" type="datetimeFigureOut">
              <a:rPr lang="en-US" smtClean="0"/>
              <a:pPr/>
              <a:t>10/14/2021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0133B1-75F0-4C20-A551-1B2EE1E00F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4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C904-0B70-40CF-9C16-FE3D11630CE9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252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133B1-75F0-4C20-A551-1B2EE1E00F5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98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133B1-75F0-4C20-A551-1B2EE1E00F5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86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133B1-75F0-4C20-A551-1B2EE1E00F5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133B1-75F0-4C20-A551-1B2EE1E00F5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94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133B1-75F0-4C20-A551-1B2EE1E00F5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62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133B1-75F0-4C20-A551-1B2EE1E00F5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04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133B1-75F0-4C20-A551-1B2EE1E00F5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94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133B1-75F0-4C20-A551-1B2EE1E00F5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94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E8BB-BD3E-4DF9-8D06-5B9E12F935E3}" type="datetime1">
              <a:rPr lang="en-US" smtClean="0"/>
              <a:pPr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04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F135-CB48-4704-8057-87438CEC1F38}" type="datetime1">
              <a:rPr lang="en-US" smtClean="0"/>
              <a:pPr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47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31428-C74E-4709-A566-3E90BF6A076D}" type="datetime1">
              <a:rPr lang="en-US" smtClean="0"/>
              <a:pPr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28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9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7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25" y="4953009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3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6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9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32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15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98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813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64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4B88C-297F-41CB-A73E-7BDD7CF87831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10/14/2021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96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"/>
            <a:ext cx="10972800" cy="1220755"/>
          </a:xfrm>
        </p:spPr>
        <p:txBody>
          <a:bodyPr/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2778"/>
            <a:ext cx="10972800" cy="4713388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0C23-5ABA-49E7-A891-3519F5B7549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10/14/2021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050" name="Picture 2" descr="http://www.govtjobs.allindiajobs.in/wp-content/uploads/2016/04/nit-rourkela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9718" y="41564"/>
            <a:ext cx="939337" cy="90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143352" y="6405331"/>
            <a:ext cx="117133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939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1371628"/>
            <a:ext cx="10363200" cy="2505075"/>
          </a:xfrm>
        </p:spPr>
        <p:txBody>
          <a:bodyPr anchor="b"/>
          <a:lstStyle>
            <a:lvl1pPr algn="ctr" defTabSz="766113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4068793"/>
            <a:ext cx="10363200" cy="1131887"/>
          </a:xfrm>
        </p:spPr>
        <p:txBody>
          <a:bodyPr anchor="t"/>
          <a:lstStyle>
            <a:lvl1pPr marL="0" indent="0" algn="ctr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8305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61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4916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322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152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29833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68139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06445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E3DC-A366-4015-BAA4-CE6C3D3FF3F7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10/14/2021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994400" y="3924301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607" tIns="38305" rIns="76607" bIns="38305" rtlCol="0" anchor="ctr"/>
          <a:lstStyle/>
          <a:p>
            <a:pPr algn="ctr" defTabSz="766113">
              <a:defRPr/>
            </a:pPr>
            <a:endParaRPr lang="en-US" sz="1500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261100" y="3924301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607" tIns="38305" rIns="76607" bIns="38305" rtlCol="0" anchor="ctr"/>
          <a:lstStyle/>
          <a:p>
            <a:pPr algn="ctr" defTabSz="766113">
              <a:defRPr/>
            </a:pPr>
            <a:endParaRPr lang="en-US" sz="1500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728971" y="3924301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607" tIns="38305" rIns="76607" bIns="38305" rtlCol="0" anchor="ctr"/>
          <a:lstStyle/>
          <a:p>
            <a:pPr algn="ctr" defTabSz="766113">
              <a:defRPr/>
            </a:pPr>
            <a:endParaRPr lang="en-US" sz="15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34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29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8B24-ED3E-47C9-983A-1C76C69F9023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10/14/2021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1" y="1600200"/>
            <a:ext cx="5388864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0955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383057" indent="0">
              <a:buNone/>
              <a:defRPr sz="1700" b="1"/>
            </a:lvl2pPr>
            <a:lvl3pPr marL="766113" indent="0">
              <a:buNone/>
              <a:defRPr sz="1500" b="1"/>
            </a:lvl3pPr>
            <a:lvl4pPr marL="1149169" indent="0">
              <a:buNone/>
              <a:defRPr sz="1400" b="1"/>
            </a:lvl4pPr>
            <a:lvl5pPr marL="1532226" indent="0">
              <a:buNone/>
              <a:defRPr sz="1400" b="1"/>
            </a:lvl5pPr>
            <a:lvl6pPr marL="1915280" indent="0">
              <a:buNone/>
              <a:defRPr sz="1400" b="1"/>
            </a:lvl6pPr>
            <a:lvl7pPr marL="2298337" indent="0">
              <a:buNone/>
              <a:defRPr sz="1400" b="1"/>
            </a:lvl7pPr>
            <a:lvl8pPr marL="2681395" indent="0">
              <a:buNone/>
              <a:defRPr sz="1400" b="1"/>
            </a:lvl8pPr>
            <a:lvl9pPr marL="3064453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37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383057" indent="0">
              <a:buNone/>
              <a:defRPr sz="1700" b="1"/>
            </a:lvl2pPr>
            <a:lvl3pPr marL="766113" indent="0">
              <a:buNone/>
              <a:defRPr sz="1500" b="1"/>
            </a:lvl3pPr>
            <a:lvl4pPr marL="1149169" indent="0">
              <a:buNone/>
              <a:defRPr sz="1400" b="1"/>
            </a:lvl4pPr>
            <a:lvl5pPr marL="1532226" indent="0">
              <a:buNone/>
              <a:defRPr sz="1400" b="1"/>
            </a:lvl5pPr>
            <a:lvl6pPr marL="1915280" indent="0">
              <a:buNone/>
              <a:defRPr sz="1400" b="1"/>
            </a:lvl6pPr>
            <a:lvl7pPr marL="2298337" indent="0">
              <a:buNone/>
              <a:defRPr sz="1400" b="1"/>
            </a:lvl7pPr>
            <a:lvl8pPr marL="2681395" indent="0">
              <a:buNone/>
              <a:defRPr sz="1400" b="1"/>
            </a:lvl8pPr>
            <a:lvl9pPr marL="3064453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150D-D5A0-45BA-9D4F-2C3009DCCFA0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10/14/2021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1" y="2212855"/>
            <a:ext cx="5388864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50"/>
            <a:ext cx="5388864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6974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10201-E604-4066-9E18-9333EF904FF8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10/14/2021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4898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E2AE-EFBB-4C6A-9C5B-1E829A666B24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10/14/2021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3153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51" y="266701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3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86" y="273054"/>
            <a:ext cx="6661151" cy="585311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51" y="2438428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400"/>
            </a:lvl1pPr>
            <a:lvl2pPr marL="383057" indent="0">
              <a:buNone/>
              <a:defRPr sz="1000"/>
            </a:lvl2pPr>
            <a:lvl3pPr marL="766113" indent="0">
              <a:buNone/>
              <a:defRPr sz="900"/>
            </a:lvl3pPr>
            <a:lvl4pPr marL="1149169" indent="0">
              <a:buNone/>
              <a:defRPr sz="700"/>
            </a:lvl4pPr>
            <a:lvl5pPr marL="1532226" indent="0">
              <a:buNone/>
              <a:defRPr sz="700"/>
            </a:lvl5pPr>
            <a:lvl6pPr marL="1915280" indent="0">
              <a:buNone/>
              <a:defRPr sz="700"/>
            </a:lvl6pPr>
            <a:lvl7pPr marL="2298337" indent="0">
              <a:buNone/>
              <a:defRPr sz="700"/>
            </a:lvl7pPr>
            <a:lvl8pPr marL="2681395" indent="0">
              <a:buNone/>
              <a:defRPr sz="700"/>
            </a:lvl8pPr>
            <a:lvl9pPr marL="3064453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58B67-3BB5-43D1-B319-87F1E1FB2341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10/14/2021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156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44C0-2974-4A82-AEE5-18CB3EBCA31E}" type="datetime1">
              <a:rPr lang="en-US" smtClean="0"/>
              <a:pPr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717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43" y="228605"/>
            <a:ext cx="7615764" cy="895351"/>
          </a:xfrm>
        </p:spPr>
        <p:txBody>
          <a:bodyPr anchor="b"/>
          <a:lstStyle>
            <a:lvl1pPr algn="ctr">
              <a:lnSpc>
                <a:spcPct val="100000"/>
              </a:lnSpc>
              <a:defRPr sz="23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1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2700"/>
            </a:lvl1pPr>
            <a:lvl2pPr marL="383057" indent="0">
              <a:buNone/>
              <a:defRPr sz="2300"/>
            </a:lvl2pPr>
            <a:lvl3pPr marL="766113" indent="0">
              <a:buNone/>
              <a:defRPr sz="2000"/>
            </a:lvl3pPr>
            <a:lvl4pPr marL="1149169" indent="0">
              <a:buNone/>
              <a:defRPr sz="1700"/>
            </a:lvl4pPr>
            <a:lvl5pPr marL="1532226" indent="0">
              <a:buNone/>
              <a:defRPr sz="1700"/>
            </a:lvl5pPr>
            <a:lvl6pPr marL="1915280" indent="0">
              <a:buNone/>
              <a:defRPr sz="1700"/>
            </a:lvl6pPr>
            <a:lvl7pPr marL="2298337" indent="0">
              <a:buNone/>
              <a:defRPr sz="1700"/>
            </a:lvl7pPr>
            <a:lvl8pPr marL="2681395" indent="0">
              <a:buNone/>
              <a:defRPr sz="1700"/>
            </a:lvl8pPr>
            <a:lvl9pPr marL="3064453" indent="0">
              <a:buNone/>
              <a:defRPr sz="17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43" y="5810254"/>
            <a:ext cx="7615764" cy="53340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383057" indent="0">
              <a:buNone/>
              <a:defRPr sz="1000"/>
            </a:lvl2pPr>
            <a:lvl3pPr marL="766113" indent="0">
              <a:buNone/>
              <a:defRPr sz="900"/>
            </a:lvl3pPr>
            <a:lvl4pPr marL="1149169" indent="0">
              <a:buNone/>
              <a:defRPr sz="700"/>
            </a:lvl4pPr>
            <a:lvl5pPr marL="1532226" indent="0">
              <a:buNone/>
              <a:defRPr sz="700"/>
            </a:lvl5pPr>
            <a:lvl6pPr marL="1915280" indent="0">
              <a:buNone/>
              <a:defRPr sz="700"/>
            </a:lvl6pPr>
            <a:lvl7pPr marL="2298337" indent="0">
              <a:buNone/>
              <a:defRPr sz="700"/>
            </a:lvl7pPr>
            <a:lvl8pPr marL="2681395" indent="0">
              <a:buNone/>
              <a:defRPr sz="700"/>
            </a:lvl8pPr>
            <a:lvl9pPr marL="3064453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4144-446A-41E8-855C-9A21102DDC95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10/14/2021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6292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3576-7D82-46B4-8978-BCBDAC6FA464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10/14/2021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2355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67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3" y="274667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103F-9C0D-4EF1-B29C-7CF99AD1EE8B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10/14/2021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220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4055C-96B2-43C9-B8D8-2CD7DEFC9F3A}" type="datetime1">
              <a:rPr lang="en-US" smtClean="0"/>
              <a:pPr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7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8FA8-6E9A-4DBB-8861-A9BFF42E2ABE}" type="datetime1">
              <a:rPr lang="en-US" smtClean="0"/>
              <a:pPr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3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F529-D023-4E8C-9410-A9A8F936249E}" type="datetime1">
              <a:rPr lang="en-US" smtClean="0"/>
              <a:pPr/>
              <a:t>10/14/2021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66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A557-FD46-4E96-BE8D-DC104D8B5E84}" type="datetime1">
              <a:rPr lang="en-US" smtClean="0"/>
              <a:pPr/>
              <a:t>10/14/2021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30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1CBE-955E-4A63-93DA-A6329D21FA82}" type="datetime1">
              <a:rPr lang="en-US" smtClean="0"/>
              <a:pPr/>
              <a:t>10/14/2021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5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1FA3F-DE0F-49CB-A01E-C4373EB8A08A}" type="datetime1">
              <a:rPr lang="en-US" smtClean="0"/>
              <a:pPr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82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C0813-F264-427E-8F4F-F22D887B25F0}" type="datetime1">
              <a:rPr lang="en-US" smtClean="0"/>
              <a:pPr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59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C448C-D88A-4A95-AC44-C60BF455215C}" type="datetime1">
              <a:rPr lang="en-US" smtClean="0"/>
              <a:pPr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69D7F-4A29-4FFF-B3F4-2E61FE9181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76607" tIns="38305" rIns="76607" bIns="38305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29"/>
            <a:ext cx="10972800" cy="4525963"/>
          </a:xfrm>
          <a:prstGeom prst="rect">
            <a:avLst/>
          </a:prstGeom>
        </p:spPr>
        <p:txBody>
          <a:bodyPr vert="horz" lIns="76607" tIns="38305" rIns="76607" bIns="3830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98" y="6356379"/>
            <a:ext cx="2781300" cy="365125"/>
          </a:xfrm>
          <a:prstGeom prst="rect">
            <a:avLst/>
          </a:prstGeom>
        </p:spPr>
        <p:txBody>
          <a:bodyPr vert="horz" lIns="76607" tIns="38305" rIns="38305" bIns="38305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 defTabSz="766067"/>
            <a:fld id="{F0F012C4-EE33-4D56-AC4D-8339812DE9F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 defTabSz="766067"/>
              <a:t>10/14/2021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923" y="6356379"/>
            <a:ext cx="3797300" cy="365125"/>
          </a:xfrm>
          <a:prstGeom prst="rect">
            <a:avLst/>
          </a:prstGeom>
        </p:spPr>
        <p:txBody>
          <a:bodyPr vert="horz" lIns="38305" tIns="38305" rIns="76607" bIns="38305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 defTabSz="766067"/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46" y="6356379"/>
            <a:ext cx="749300" cy="365125"/>
          </a:xfrm>
          <a:prstGeom prst="rect">
            <a:avLst/>
          </a:prstGeom>
        </p:spPr>
        <p:txBody>
          <a:bodyPr vert="horz" lIns="22983" tIns="38305" rIns="38305" bIns="38305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 defTabSz="766067"/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 defTabSz="766067"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1277014" y="6499385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607" tIns="38305" rIns="76607" bIns="38305" rtlCol="0" anchor="ctr"/>
          <a:lstStyle/>
          <a:p>
            <a:pPr algn="ctr" defTabSz="766113">
              <a:defRPr/>
            </a:pPr>
            <a:endParaRPr lang="en-US" sz="1500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5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607" tIns="38305" rIns="76607" bIns="38305" rtlCol="0" anchor="ctr"/>
          <a:lstStyle/>
          <a:p>
            <a:pPr algn="ctr" defTabSz="766113">
              <a:defRPr/>
            </a:pPr>
            <a:endParaRPr lang="en-US" sz="15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262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766113" rtl="0" eaLnBrk="1" latinLnBrk="0" hangingPunct="1">
        <a:lnSpc>
          <a:spcPts val="4867"/>
        </a:lnSpc>
        <a:spcBef>
          <a:spcPct val="0"/>
        </a:spcBef>
        <a:buNone/>
        <a:defRPr sz="46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287294" indent="-287294" algn="l" defTabSz="76611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622466" indent="-239409" algn="l" defTabSz="766113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957629" indent="-191528" algn="l" defTabSz="766113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340697" indent="-191528" algn="l" defTabSz="766113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1723753" indent="-191528" algn="l" defTabSz="766113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106810" indent="-191528" algn="l" defTabSz="766113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489868" indent="-191528" algn="l" defTabSz="766113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2872920" indent="-191528" algn="l" defTabSz="766113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255979" indent="-191528" algn="l" defTabSz="766113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76611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3057" algn="l" defTabSz="76611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6113" algn="l" defTabSz="76611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9169" algn="l" defTabSz="76611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32226" algn="l" defTabSz="76611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15280" algn="l" defTabSz="76611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98337" algn="l" defTabSz="76611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81395" algn="l" defTabSz="76611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64453" algn="l" defTabSz="76611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1624" y="260648"/>
            <a:ext cx="8808539" cy="1245751"/>
          </a:xfrm>
        </p:spPr>
        <p:txBody>
          <a:bodyPr>
            <a:normAutofit/>
          </a:bodyPr>
          <a:lstStyle/>
          <a:p>
            <a:br>
              <a:rPr lang="en-US" sz="1944"/>
            </a:br>
            <a:r>
              <a:rPr lang="en-US" sz="4000" b="1"/>
              <a:t>DATA COMMUNICATION (CS 3001)</a:t>
            </a:r>
            <a:endParaRPr lang="en-US" sz="4000" b="1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80172" y="5262077"/>
            <a:ext cx="8607039" cy="63941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National Institute of Technology Rourkela</a:t>
            </a:r>
          </a:p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 descr="nit rourkela logo à´à´¨àµà´¨à´¤à´¿à´¨àµà´³àµà´³ à´à´¿à´¤àµà´°à´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51984" y="3260200"/>
            <a:ext cx="1844758" cy="1665104"/>
          </a:xfrm>
          <a:prstGeom prst="rect">
            <a:avLst/>
          </a:prstGeom>
          <a:noFill/>
        </p:spPr>
      </p:pic>
      <p:pic>
        <p:nvPicPr>
          <p:cNvPr id="1028" name="Picture 4" descr="nit rourkela campus à´à´¨àµà´¨à´¤à´¿à´¨àµà´³àµà´³ à´à´¿à´¤àµà´°à´"/>
          <p:cNvPicPr>
            <a:picLocks noChangeAspect="1" noChangeArrowheads="1"/>
          </p:cNvPicPr>
          <p:nvPr/>
        </p:nvPicPr>
        <p:blipFill>
          <a:blip r:embed="rId4" cstate="print">
            <a:lum bright="-10000"/>
          </a:blip>
          <a:srcRect/>
          <a:stretch>
            <a:fillRect/>
          </a:stretch>
        </p:blipFill>
        <p:spPr bwMode="auto">
          <a:xfrm>
            <a:off x="669152" y="5262077"/>
            <a:ext cx="1612520" cy="114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30" name="Picture 6" descr="nit rourkela campus à´à´¨àµà´¨à´¤à´¿à´¨àµà´³àµà´³ à´à´¿à´¤àµà´°à´"/>
          <p:cNvPicPr>
            <a:picLocks noChangeAspect="1" noChangeArrowheads="1"/>
          </p:cNvPicPr>
          <p:nvPr/>
        </p:nvPicPr>
        <p:blipFill>
          <a:blip r:embed="rId5" cstate="print">
            <a:lum bright="-10000"/>
          </a:blip>
          <a:srcRect/>
          <a:stretch>
            <a:fillRect/>
          </a:stretch>
        </p:blipFill>
        <p:spPr bwMode="auto">
          <a:xfrm>
            <a:off x="669151" y="1587817"/>
            <a:ext cx="1601726" cy="1142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32" name="Picture 8" descr="nit rourkela campus à´à´¨àµà´¨à´¤à´¿à´¨àµà´³àµà´³ à´à´¿à´¤àµà´°à´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812" y="2794613"/>
            <a:ext cx="1598706" cy="1143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034" name="Picture 10" descr="nit rourkela campus à´à´¨àµà´¨à´¤à´¿à´¨àµà´³àµà´³ à´à´¿à´¤àµà´°à´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5812" y="4025276"/>
            <a:ext cx="1598706" cy="11553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9" name="Minus 8"/>
          <p:cNvSpPr/>
          <p:nvPr/>
        </p:nvSpPr>
        <p:spPr>
          <a:xfrm>
            <a:off x="3566314" y="6310458"/>
            <a:ext cx="6758165" cy="1524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822" tIns="44411" rIns="88822" bIns="44411" rtlCol="0" anchor="ctr"/>
          <a:lstStyle/>
          <a:p>
            <a:pPr algn="ctr" defTabSz="888222"/>
            <a:endParaRPr lang="en-US" sz="1666">
              <a:solidFill>
                <a:prstClr val="white"/>
              </a:solidFill>
            </a:endParaRPr>
          </a:p>
        </p:txBody>
      </p:sp>
      <p:pic>
        <p:nvPicPr>
          <p:cNvPr id="1036" name="Picture 12" descr="à´¬à´¨àµà´§à´ªàµà´ªàµà´àµà´ à´à´¿à´¤àµà´°à´"/>
          <p:cNvPicPr>
            <a:picLocks noChangeAspect="1" noChangeArrowheads="1"/>
          </p:cNvPicPr>
          <p:nvPr/>
        </p:nvPicPr>
        <p:blipFill>
          <a:blip r:embed="rId8" cstate="print">
            <a:lum bright="-10000"/>
          </a:blip>
          <a:srcRect/>
          <a:stretch>
            <a:fillRect/>
          </a:stretch>
        </p:blipFill>
        <p:spPr bwMode="auto">
          <a:xfrm>
            <a:off x="655812" y="439599"/>
            <a:ext cx="1598706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2567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647728" y="5877272"/>
            <a:ext cx="3860800" cy="797173"/>
          </a:xfrm>
        </p:spPr>
        <p:txBody>
          <a:bodyPr/>
          <a:lstStyle/>
          <a:p>
            <a:r>
              <a:rPr lang="en-US" sz="2400" b="1"/>
              <a:t>Example: Point-to-Point Configuration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404664"/>
            <a:ext cx="11593288" cy="5129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1790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568"/>
            <a:ext cx="10972800" cy="1143000"/>
          </a:xfrm>
        </p:spPr>
        <p:txBody>
          <a:bodyPr/>
          <a:lstStyle/>
          <a:p>
            <a:r>
              <a:rPr lang="en-US" b="1"/>
              <a:t>Multi-Point Configuration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5401" y="1124744"/>
            <a:ext cx="106571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Also known as multidrop configuration</a:t>
            </a:r>
          </a:p>
          <a:p>
            <a:r>
              <a:rPr lang="en-US" sz="3200" b="1"/>
              <a:t>Two or More devices share the link (Temporally or Spatially)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420888"/>
            <a:ext cx="12192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/>
              <a:t>There are two kinds of Multipoint Connections :</a:t>
            </a:r>
          </a:p>
          <a:p>
            <a:endParaRPr lang="en-US" sz="3200" b="1"/>
          </a:p>
          <a:p>
            <a:r>
              <a:rPr lang="en-US" sz="3200" b="1"/>
              <a:t>	If the links are used simultaneously between many devices, then 	it is spatially shared line configuration.</a:t>
            </a:r>
          </a:p>
          <a:p>
            <a:endParaRPr lang="en-US" sz="3200" b="1"/>
          </a:p>
          <a:p>
            <a:r>
              <a:rPr lang="en-US" sz="3200" b="1"/>
              <a:t>	If user takes turns while using the link, then it is time shared 	(temporal) line configuration.</a:t>
            </a:r>
          </a:p>
        </p:txBody>
      </p:sp>
    </p:spTree>
    <p:extLst>
      <p:ext uri="{BB962C8B-B14F-4D97-AF65-F5344CB8AC3E}">
        <p14:creationId xmlns:p14="http://schemas.microsoft.com/office/powerpoint/2010/main" val="2215171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423592" y="5805265"/>
            <a:ext cx="6840760" cy="916212"/>
          </a:xfrm>
        </p:spPr>
        <p:txBody>
          <a:bodyPr/>
          <a:lstStyle/>
          <a:p>
            <a:r>
              <a:rPr lang="en-US" sz="2400" b="1"/>
              <a:t>Example: Multipoint Configurations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2" y="188640"/>
            <a:ext cx="11809311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3228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937512"/>
              </p:ext>
            </p:extLst>
          </p:nvPr>
        </p:nvGraphicFramePr>
        <p:xfrm>
          <a:off x="-24680" y="564748"/>
          <a:ext cx="12097344" cy="5057006"/>
        </p:xfrm>
        <a:graphic>
          <a:graphicData uri="http://schemas.openxmlformats.org/drawingml/2006/table">
            <a:tbl>
              <a:tblPr/>
              <a:tblGrid>
                <a:gridCol w="3672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55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>
                          <a:effectLst/>
                        </a:rPr>
                        <a:t>Band Name</a:t>
                      </a: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>
                          <a:effectLst/>
                        </a:rPr>
                        <a:t>Frequency</a:t>
                      </a: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>
                          <a:effectLst/>
                        </a:rPr>
                        <a:t>Wavelength</a:t>
                      </a: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>
                          <a:effectLst/>
                        </a:rPr>
                        <a:t>Applications</a:t>
                      </a: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120">
                <a:tc>
                  <a:txBody>
                    <a:bodyPr/>
                    <a:lstStyle/>
                    <a:p>
                      <a:pPr fontAlgn="t"/>
                      <a:r>
                        <a:rPr lang="en-US" sz="2000" b="1">
                          <a:effectLst/>
                        </a:rPr>
                        <a:t>Extremely Low Frequency (ELF)</a:t>
                      </a: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>
                          <a:effectLst/>
                        </a:rPr>
                        <a:t>30 Hz to 300 Hz</a:t>
                      </a: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>
                          <a:effectLst/>
                        </a:rPr>
                        <a:t>10,000 to 1,000 KM</a:t>
                      </a: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>
                          <a:effectLst/>
                        </a:rPr>
                        <a:t>Power line frequencies</a:t>
                      </a: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120">
                <a:tc>
                  <a:txBody>
                    <a:bodyPr/>
                    <a:lstStyle/>
                    <a:p>
                      <a:pPr fontAlgn="t"/>
                      <a:r>
                        <a:rPr lang="en-US" sz="2000" b="1">
                          <a:effectLst/>
                        </a:rPr>
                        <a:t>Voice Frequency (VF)</a:t>
                      </a: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sz="2000" b="1">
                          <a:effectLst/>
                        </a:rPr>
                        <a:t>300 Hz to 3 KHz</a:t>
                      </a: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>
                          <a:effectLst/>
                        </a:rPr>
                        <a:t>1,000 to 100 KM</a:t>
                      </a: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>
                          <a:effectLst/>
                        </a:rPr>
                        <a:t>Telephone Communications</a:t>
                      </a: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120">
                <a:tc>
                  <a:txBody>
                    <a:bodyPr/>
                    <a:lstStyle/>
                    <a:p>
                      <a:pPr fontAlgn="t"/>
                      <a:r>
                        <a:rPr lang="en-US" sz="2000" b="1">
                          <a:effectLst/>
                        </a:rPr>
                        <a:t>Very Low Frequency (VLF)</a:t>
                      </a: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sz="2000" b="1">
                          <a:effectLst/>
                        </a:rPr>
                        <a:t>3 KHz to 30 KHz</a:t>
                      </a: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>
                          <a:effectLst/>
                        </a:rPr>
                        <a:t>100 to 10 KM</a:t>
                      </a: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>
                          <a:effectLst/>
                        </a:rPr>
                        <a:t>Marine Communications</a:t>
                      </a: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120">
                <a:tc>
                  <a:txBody>
                    <a:bodyPr/>
                    <a:lstStyle/>
                    <a:p>
                      <a:pPr fontAlgn="t"/>
                      <a:r>
                        <a:rPr lang="en-US" sz="2000" b="1">
                          <a:effectLst/>
                        </a:rPr>
                        <a:t>Low Frequency (LF)</a:t>
                      </a: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sz="2000" b="1">
                          <a:effectLst/>
                        </a:rPr>
                        <a:t>30 KHz to 300 KHz</a:t>
                      </a: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>
                          <a:effectLst/>
                        </a:rPr>
                        <a:t>10 to 1 KM</a:t>
                      </a: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>
                          <a:effectLst/>
                        </a:rPr>
                        <a:t>Marine Communications</a:t>
                      </a: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120">
                <a:tc>
                  <a:txBody>
                    <a:bodyPr/>
                    <a:lstStyle/>
                    <a:p>
                      <a:pPr fontAlgn="t"/>
                      <a:r>
                        <a:rPr lang="en-US" sz="2000" b="1">
                          <a:effectLst/>
                        </a:rPr>
                        <a:t>Medium Frequency (MF)</a:t>
                      </a: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sz="2000" b="1">
                          <a:effectLst/>
                        </a:rPr>
                        <a:t>300 KHz to 3 MHz</a:t>
                      </a: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>
                          <a:effectLst/>
                        </a:rPr>
                        <a:t>1000 to 100 m</a:t>
                      </a: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>
                          <a:effectLst/>
                        </a:rPr>
                        <a:t>AM Broadcasting</a:t>
                      </a: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059">
                <a:tc>
                  <a:txBody>
                    <a:bodyPr/>
                    <a:lstStyle/>
                    <a:p>
                      <a:pPr fontAlgn="t"/>
                      <a:r>
                        <a:rPr lang="en-US" sz="2000" b="1">
                          <a:effectLst/>
                        </a:rPr>
                        <a:t>High Frequency (HF)</a:t>
                      </a: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sz="2000" b="1">
                          <a:effectLst/>
                        </a:rPr>
                        <a:t>3 MHz to 30 MHz</a:t>
                      </a: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>
                          <a:effectLst/>
                        </a:rPr>
                        <a:t>100 to 10 m</a:t>
                      </a: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>
                          <a:effectLst/>
                        </a:rPr>
                        <a:t>Long distance aircraft/ship </a:t>
                      </a:r>
                      <a:r>
                        <a:rPr lang="en-US" sz="2000" b="1" err="1">
                          <a:effectLst/>
                        </a:rPr>
                        <a:t>Comns</a:t>
                      </a:r>
                      <a:endParaRPr lang="en-US" sz="2000" b="1">
                        <a:effectLst/>
                      </a:endParaRP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2120">
                <a:tc>
                  <a:txBody>
                    <a:bodyPr/>
                    <a:lstStyle/>
                    <a:p>
                      <a:pPr fontAlgn="t"/>
                      <a:r>
                        <a:rPr lang="en-US" sz="2000" b="1">
                          <a:effectLst/>
                        </a:rPr>
                        <a:t>Very High Frequency(VHF)</a:t>
                      </a: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sz="2000" b="1">
                          <a:effectLst/>
                        </a:rPr>
                        <a:t>30 MHz to 300 MHz</a:t>
                      </a: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>
                          <a:effectLst/>
                        </a:rPr>
                        <a:t>10 to 1 m</a:t>
                      </a: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>
                          <a:effectLst/>
                        </a:rPr>
                        <a:t>FM Broadcasting</a:t>
                      </a: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2120">
                <a:tc>
                  <a:txBody>
                    <a:bodyPr/>
                    <a:lstStyle/>
                    <a:p>
                      <a:pPr fontAlgn="t"/>
                      <a:r>
                        <a:rPr lang="en-US" sz="2000" b="1">
                          <a:effectLst/>
                        </a:rPr>
                        <a:t>Ultra High Frequency (UHF)</a:t>
                      </a: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>
                          <a:effectLst/>
                        </a:rPr>
                        <a:t>300 MHz to 3 GHz</a:t>
                      </a: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>
                          <a:effectLst/>
                        </a:rPr>
                        <a:t>100 to 10 cm</a:t>
                      </a: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>
                          <a:effectLst/>
                        </a:rPr>
                        <a:t>Cellular Telephone</a:t>
                      </a: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9896">
                <a:tc>
                  <a:txBody>
                    <a:bodyPr/>
                    <a:lstStyle/>
                    <a:p>
                      <a:pPr fontAlgn="t"/>
                      <a:r>
                        <a:rPr lang="en-US" sz="2000" b="1">
                          <a:effectLst/>
                        </a:rPr>
                        <a:t>Super High Frequency (SHF)</a:t>
                      </a: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>
                          <a:effectLst/>
                        </a:rPr>
                        <a:t>3 GHz to 30 GHz</a:t>
                      </a: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>
                          <a:effectLst/>
                        </a:rPr>
                        <a:t>10 to 1 cm</a:t>
                      </a: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>
                          <a:effectLst/>
                        </a:rPr>
                        <a:t>Satellite/Microwave links</a:t>
                      </a: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9318">
                <a:tc>
                  <a:txBody>
                    <a:bodyPr/>
                    <a:lstStyle/>
                    <a:p>
                      <a:pPr fontAlgn="t"/>
                      <a:r>
                        <a:rPr lang="en-US" sz="2000" b="1">
                          <a:effectLst/>
                        </a:rPr>
                        <a:t>Extremely High Frequency (EHF)</a:t>
                      </a: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>
                          <a:effectLst/>
                        </a:rPr>
                        <a:t>30 GHz to 300 GHz</a:t>
                      </a: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>
                          <a:effectLst/>
                        </a:rPr>
                        <a:t>10 to 1 mm</a:t>
                      </a: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>
                          <a:effectLst/>
                        </a:rPr>
                        <a:t>Wireless local loop</a:t>
                      </a: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2120">
                <a:tc>
                  <a:txBody>
                    <a:bodyPr/>
                    <a:lstStyle/>
                    <a:p>
                      <a:pPr fontAlgn="t"/>
                      <a:r>
                        <a:rPr lang="en-US" sz="2000" b="1">
                          <a:effectLst/>
                        </a:rPr>
                        <a:t>Infrared</a:t>
                      </a: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>
                          <a:effectLst/>
                        </a:rPr>
                        <a:t>300 GHz to 400 THz</a:t>
                      </a: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sz="2000" b="1">
                          <a:effectLst/>
                        </a:rPr>
                        <a:t>1 mm to 770 nm</a:t>
                      </a: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>
                          <a:effectLst/>
                        </a:rPr>
                        <a:t>Consumer Electronics</a:t>
                      </a: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2120">
                <a:tc>
                  <a:txBody>
                    <a:bodyPr/>
                    <a:lstStyle/>
                    <a:p>
                      <a:pPr fontAlgn="t"/>
                      <a:r>
                        <a:rPr lang="en-US" sz="2000" b="1">
                          <a:effectLst/>
                        </a:rPr>
                        <a:t>Visible Light</a:t>
                      </a: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>
                          <a:effectLst/>
                        </a:rPr>
                        <a:t>400 THz to 900 THz</a:t>
                      </a: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sz="2000" b="1">
                          <a:effectLst/>
                        </a:rPr>
                        <a:t>770 nm to 330 nm</a:t>
                      </a: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>
                          <a:effectLst/>
                        </a:rPr>
                        <a:t>Optical Communications</a:t>
                      </a: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927648" y="23994"/>
            <a:ext cx="585128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Frequency Bands and their Uses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057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8777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6" y="512958"/>
            <a:ext cx="12072664" cy="619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43672" y="74236"/>
            <a:ext cx="5418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Commercially Exploited Bands </a:t>
            </a:r>
          </a:p>
        </p:txBody>
      </p:sp>
    </p:spTree>
    <p:extLst>
      <p:ext uri="{BB962C8B-B14F-4D97-AF65-F5344CB8AC3E}">
        <p14:creationId xmlns:p14="http://schemas.microsoft.com/office/powerpoint/2010/main" val="2123720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2050" name="Picture 2" descr="Types of Frequencies and Wavelengths in the Radio Frequency Spectr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4" y="-675456"/>
            <a:ext cx="12179816" cy="8403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213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60784" y="-34632"/>
            <a:ext cx="14287500" cy="8753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3718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1568"/>
            <a:ext cx="10972800" cy="619120"/>
          </a:xfrm>
        </p:spPr>
        <p:txBody>
          <a:bodyPr>
            <a:normAutofit fontScale="90000"/>
          </a:bodyPr>
          <a:lstStyle/>
          <a:p>
            <a:br>
              <a:rPr lang="en-US"/>
            </a:br>
            <a:r>
              <a:rPr lang="en-US" b="1"/>
              <a:t>Transmission Limitations</a:t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7368" y="532426"/>
            <a:ext cx="105851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/>
              <a:t>Four types of limitations that affect electromagnetic wave transmissions are −</a:t>
            </a:r>
          </a:p>
        </p:txBody>
      </p:sp>
      <p:sp>
        <p:nvSpPr>
          <p:cNvPr id="7" name="Rectangle 6"/>
          <p:cNvSpPr/>
          <p:nvPr/>
        </p:nvSpPr>
        <p:spPr>
          <a:xfrm>
            <a:off x="-29184" y="994091"/>
            <a:ext cx="12192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/>
              <a:t>			Attenuation,  Distortion, Dispersion and Noise</a:t>
            </a:r>
          </a:p>
          <a:p>
            <a:r>
              <a:rPr lang="en-US" sz="2800" b="1"/>
              <a:t>Attenuation: The process of decreasing in the quality and the strength of the 			signal      </a:t>
            </a:r>
          </a:p>
          <a:p>
            <a:r>
              <a:rPr lang="en-US" sz="2800" b="1"/>
              <a:t>		Signal strength reduces over distance                  </a:t>
            </a:r>
          </a:p>
          <a:p>
            <a:r>
              <a:rPr lang="en-US" sz="2800" b="1"/>
              <a:t>		The extent of attenuation = F(d, tm, f) Where </a:t>
            </a:r>
          </a:p>
          <a:p>
            <a:r>
              <a:rPr lang="en-US" sz="2800" b="1"/>
              <a:t>		d = distance, tm = transmission-medium &amp; f = frequency of the 									underlying transmission</a:t>
            </a:r>
          </a:p>
          <a:p>
            <a:r>
              <a:rPr lang="en-US" sz="2800" b="1"/>
              <a:t>		Occurs in free space even if no other transmission impairments 			because the signal spreads over larger area</a:t>
            </a:r>
          </a:p>
          <a:p>
            <a:r>
              <a:rPr lang="en-US" sz="2800" b="1"/>
              <a:t>		The units of attenuation are typically decibels.</a:t>
            </a:r>
          </a:p>
          <a:p>
            <a:r>
              <a:rPr lang="en-US" sz="2800" b="1"/>
              <a:t>		They are a logarithmic representation of the ratio between output 			and input.</a:t>
            </a:r>
          </a:p>
          <a:p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4076483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34838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/>
              <a:t>Different Types: There are different types of attenuations which include deliberate, automatic, and environmental.</a:t>
            </a:r>
          </a:p>
          <a:p>
            <a:endParaRPr lang="en-US" sz="2400" b="1"/>
          </a:p>
          <a:p>
            <a:r>
              <a:rPr lang="en-US" sz="2400" b="1"/>
              <a:t>Deliberate: This kind of attenuation can happen wherever a volume control can be used to reduce the level of sound over consumer electronics.</a:t>
            </a:r>
          </a:p>
          <a:p>
            <a:endParaRPr lang="en-US" sz="2400" b="1"/>
          </a:p>
          <a:p>
            <a:r>
              <a:rPr lang="en-US" sz="2400" b="1"/>
              <a:t>Automatic: This kind of attenuation is used to stop the distortion of sound in audio equipment and TVs by detecting automatic level to activate attenuation circuits.</a:t>
            </a:r>
          </a:p>
          <a:p>
            <a:endParaRPr lang="en-US" sz="2400" b="1"/>
          </a:p>
          <a:p>
            <a:r>
              <a:rPr lang="en-US" sz="2400" b="1"/>
              <a:t>Environmental: This kind of attenuation relates to loss of signal power because of the transmission medium, whether that can be connected to copper wire, fiber optic or wireless.</a:t>
            </a:r>
          </a:p>
          <a:p>
            <a:endParaRPr lang="en-US" sz="2400" b="1"/>
          </a:p>
          <a:p>
            <a:r>
              <a:rPr lang="en-US" sz="2400" b="1" err="1"/>
              <a:t>Ap</a:t>
            </a:r>
            <a:r>
              <a:rPr lang="en-US" sz="2400" b="1"/>
              <a:t> = 10 log10 * (Ps/</a:t>
            </a:r>
            <a:r>
              <a:rPr lang="en-US" sz="2400" b="1" err="1"/>
              <a:t>Pd</a:t>
            </a:r>
            <a:r>
              <a:rPr lang="en-US" sz="2400" b="1"/>
              <a:t>)  Where Ps = Signal Power at Source &amp; </a:t>
            </a:r>
            <a:r>
              <a:rPr lang="en-US" sz="2400" b="1" err="1"/>
              <a:t>Pd</a:t>
            </a:r>
            <a:r>
              <a:rPr lang="en-US" sz="2400" b="1"/>
              <a:t> = Signal Power at Destination</a:t>
            </a:r>
          </a:p>
          <a:p>
            <a:endParaRPr lang="en-US" sz="2400" b="1"/>
          </a:p>
          <a:p>
            <a:r>
              <a:rPr lang="en-US" sz="2400" b="1"/>
              <a:t>Av = 20 log10 * (Vs/</a:t>
            </a:r>
            <a:r>
              <a:rPr lang="en-US" sz="2400" b="1" err="1"/>
              <a:t>Vd</a:t>
            </a:r>
            <a:r>
              <a:rPr lang="en-US" sz="2400" b="1"/>
              <a:t>) Where Vs = Signal Voltage at Source &amp; </a:t>
            </a:r>
            <a:r>
              <a:rPr lang="en-US" sz="2400" b="1" err="1"/>
              <a:t>Vd</a:t>
            </a:r>
            <a:r>
              <a:rPr lang="en-US" sz="2400" b="1"/>
              <a:t> = Signal Voltage at Destin</a:t>
            </a:r>
          </a:p>
          <a:p>
            <a:endParaRPr lang="en-US" sz="2400" b="1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286359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99456" y="0"/>
            <a:ext cx="9865096" cy="692696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chemeClr val="accent1"/>
                </a:solidFill>
              </a:rPr>
              <a:t>Basic Performance Parameters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263352" y="1772816"/>
            <a:ext cx="112332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/>
          </a:p>
          <a:p>
            <a:endParaRPr lang="en-US" b="1"/>
          </a:p>
          <a:p>
            <a:endParaRPr lang="en-US" b="1"/>
          </a:p>
        </p:txBody>
      </p:sp>
      <p:sp>
        <p:nvSpPr>
          <p:cNvPr id="4" name="Rectangle 3"/>
          <p:cNvSpPr/>
          <p:nvPr/>
        </p:nvSpPr>
        <p:spPr>
          <a:xfrm>
            <a:off x="1" y="43896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cap="all"/>
          </a:p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63352" y="910461"/>
            <a:ext cx="1144927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(a) Transit Time: The amount of time for a message to travel from sender to receiver device</a:t>
            </a:r>
          </a:p>
          <a:p>
            <a:r>
              <a:rPr lang="en-US" sz="2800" b="1"/>
              <a:t>(b) Response Time: Elapsed time  between an enquiry and a response</a:t>
            </a:r>
          </a:p>
          <a:p>
            <a:r>
              <a:rPr lang="en-US" sz="2800" b="1"/>
              <a:t>(c) Reliability: f(frequency of failure, Recovery time of a system after failure, Catastrophe)</a:t>
            </a:r>
          </a:p>
          <a:p>
            <a:r>
              <a:rPr lang="en-US" sz="2800" b="1"/>
              <a:t>(d) Security: Unauthorized access, virus </a:t>
            </a:r>
            <a:r>
              <a:rPr lang="en-US" sz="2800" b="1" err="1"/>
              <a:t>etc</a:t>
            </a:r>
            <a:endParaRPr lang="en-US" sz="2800" b="1"/>
          </a:p>
          <a:p>
            <a:endParaRPr lang="en-US" sz="2800" b="1"/>
          </a:p>
          <a:p>
            <a:r>
              <a:rPr lang="en-US" sz="2800" b="1"/>
              <a:t>The performance parameters depend on the following factors:</a:t>
            </a:r>
          </a:p>
          <a:p>
            <a:endParaRPr lang="en-US" sz="2800" b="1"/>
          </a:p>
          <a:p>
            <a:r>
              <a:rPr lang="en-US" sz="2800" b="1"/>
              <a:t>	- Number of users</a:t>
            </a:r>
          </a:p>
          <a:p>
            <a:r>
              <a:rPr lang="en-US" sz="2800" b="1"/>
              <a:t>	- Type of transmission medium</a:t>
            </a:r>
          </a:p>
          <a:p>
            <a:r>
              <a:rPr lang="en-US" sz="2800" b="1"/>
              <a:t>	- Hardware</a:t>
            </a:r>
          </a:p>
          <a:p>
            <a:r>
              <a:rPr lang="en-US" sz="2800" b="1"/>
              <a:t>	- Software</a:t>
            </a:r>
          </a:p>
          <a:p>
            <a:r>
              <a:rPr lang="en-US" sz="2800" b="1"/>
              <a:t>	</a:t>
            </a:r>
          </a:p>
          <a:p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2419073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0"/>
            <a:ext cx="10972800" cy="548680"/>
          </a:xfrm>
        </p:spPr>
        <p:txBody>
          <a:bodyPr>
            <a:normAutofit fontScale="90000"/>
          </a:bodyPr>
          <a:lstStyle/>
          <a:p>
            <a:r>
              <a:rPr lang="en-US" b="1"/>
              <a:t>Causes of Attenuation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1207266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/>
              <a:t>Can be occurred in wired as well as wireless transmissions due to signaling issues</a:t>
            </a:r>
          </a:p>
          <a:p>
            <a:endParaRPr lang="en-US" sz="2800" b="1"/>
          </a:p>
          <a:p>
            <a:r>
              <a:rPr lang="en-US" sz="2800" b="1"/>
              <a:t>Transmission Medium</a:t>
            </a:r>
          </a:p>
          <a:p>
            <a:r>
              <a:rPr lang="en-US" sz="2800" b="1"/>
              <a:t>Crosstalk</a:t>
            </a:r>
          </a:p>
          <a:p>
            <a:r>
              <a:rPr lang="en-US" sz="2800" b="1"/>
              <a:t>Connectors and Conductors</a:t>
            </a:r>
          </a:p>
          <a:p>
            <a:r>
              <a:rPr lang="en-US" sz="2800" b="1"/>
              <a:t>Noise</a:t>
            </a:r>
          </a:p>
          <a:p>
            <a:r>
              <a:rPr lang="en-US" sz="2800" b="1"/>
              <a:t>Physical environment</a:t>
            </a:r>
          </a:p>
          <a:p>
            <a:r>
              <a:rPr lang="en-US" sz="2800" b="1"/>
              <a:t>Travel Distance</a:t>
            </a:r>
          </a:p>
          <a:p>
            <a:endParaRPr lang="en-US" sz="2800" b="1"/>
          </a:p>
          <a:p>
            <a:endParaRPr lang="en-US" sz="2800" b="1"/>
          </a:p>
          <a:p>
            <a:endParaRPr lang="en-US" sz="2800" b="1"/>
          </a:p>
          <a:p>
            <a:r>
              <a:rPr lang="en-US" sz="2800" b="1"/>
              <a:t>Solution To Reduce Attenuation:  Using Repeaters/Relay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79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1568"/>
            <a:ext cx="10972800" cy="619120"/>
          </a:xfrm>
        </p:spPr>
        <p:txBody>
          <a:bodyPr>
            <a:normAutofit fontScale="90000"/>
          </a:bodyPr>
          <a:lstStyle/>
          <a:p>
            <a:br>
              <a:rPr lang="en-US"/>
            </a:br>
            <a:r>
              <a:rPr lang="en-US" b="1"/>
              <a:t>Transmission Limitations</a:t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62684" y="620688"/>
            <a:ext cx="12192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/>
              <a:t>Distortion: Any change that alters the basic relation between the frequency 			components of a signal or the amplitude levels of a signal</a:t>
            </a:r>
          </a:p>
          <a:p>
            <a:endParaRPr lang="en-US" sz="2800" b="1"/>
          </a:p>
          <a:p>
            <a:r>
              <a:rPr lang="en-US" sz="2800" b="1"/>
              <a:t>		Causes disturbance to the properties of signal, adding some 				unwanted components, which affects the quality of the signal. </a:t>
            </a:r>
          </a:p>
          <a:p>
            <a:r>
              <a:rPr lang="en-US" sz="2800" b="1"/>
              <a:t>		</a:t>
            </a:r>
          </a:p>
          <a:p>
            <a:r>
              <a:rPr lang="en-US" sz="2800" b="1"/>
              <a:t>		This is usually in FM receiver, where the received signal, sometimes 			gets completely disturbed giving a buzzing sound as the output.</a:t>
            </a:r>
          </a:p>
          <a:p>
            <a:endParaRPr lang="en-US" sz="2800" b="1"/>
          </a:p>
          <a:p>
            <a:r>
              <a:rPr lang="en-US" sz="2800" b="1"/>
              <a:t>		Distortions are almost always represented as ratios of signal to 			distortion. </a:t>
            </a:r>
          </a:p>
          <a:p>
            <a:endParaRPr lang="en-US" sz="2800" b="1"/>
          </a:p>
          <a:p>
            <a:r>
              <a:rPr lang="en-US" sz="2800" b="1"/>
              <a:t>		Results are typically expressed as a percentage (%) or in decibels 			(dB). </a:t>
            </a:r>
          </a:p>
          <a:p>
            <a:endParaRPr lang="en-US" sz="2800" b="1"/>
          </a:p>
          <a:p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2374189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1568"/>
            <a:ext cx="10972800" cy="619120"/>
          </a:xfrm>
        </p:spPr>
        <p:txBody>
          <a:bodyPr>
            <a:normAutofit fontScale="90000"/>
          </a:bodyPr>
          <a:lstStyle/>
          <a:p>
            <a:br>
              <a:rPr lang="en-US"/>
            </a:br>
            <a:r>
              <a:rPr lang="en-US" b="1"/>
              <a:t>Transmission Limitations</a:t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62684" y="620688"/>
            <a:ext cx="12192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/>
              <a:t>Dispersion:  is the phenomenon, in which the velocity of propagation of an 			Electromagnetic wave is wavelength dependent.</a:t>
            </a:r>
          </a:p>
          <a:p>
            <a:r>
              <a:rPr lang="en-US" sz="2800" b="1"/>
              <a:t>	The phenomenon of spreading of a burst of electromagnetic energy 			during propagation. </a:t>
            </a:r>
          </a:p>
          <a:p>
            <a:r>
              <a:rPr lang="en-US" sz="2800" b="1"/>
              <a:t>	It is especially prevalent in wireline transmissions such as an optical 	fiber. </a:t>
            </a:r>
          </a:p>
          <a:p>
            <a:r>
              <a:rPr lang="en-US" sz="2800" b="1"/>
              <a:t>	Bursts of data sent in rapid succession tend to merge due to dispersion. </a:t>
            </a:r>
          </a:p>
          <a:p>
            <a:r>
              <a:rPr lang="en-US" sz="2800" b="1"/>
              <a:t>	The longer the length of the wire, the more severe is the effect of 	dispersion. </a:t>
            </a:r>
          </a:p>
          <a:p>
            <a:r>
              <a:rPr lang="en-US" sz="2800" b="1"/>
              <a:t>	The effect of dispersion is to limit the product of R and L</a:t>
            </a:r>
          </a:p>
          <a:p>
            <a:r>
              <a:rPr lang="en-US" sz="2800" b="1"/>
              <a:t>		 Where ‘R’ is the data rate &amp; ‘L’ is distance.</a:t>
            </a:r>
          </a:p>
          <a:p>
            <a:endParaRPr lang="en-US" sz="2800" b="1"/>
          </a:p>
          <a:p>
            <a:r>
              <a:rPr lang="en-US" sz="2800" b="1"/>
              <a:t>	Dispersion can be calculated using various measures like mean, standard 	deviation, variance, </a:t>
            </a:r>
            <a:r>
              <a:rPr lang="en-US" sz="2800" b="1" err="1"/>
              <a:t>etc</a:t>
            </a:r>
            <a:r>
              <a:rPr lang="en-US" sz="2800" b="1"/>
              <a:t>  on amount of energy spent during propagation.</a:t>
            </a:r>
          </a:p>
        </p:txBody>
      </p:sp>
    </p:spTree>
    <p:extLst>
      <p:ext uri="{BB962C8B-B14F-4D97-AF65-F5344CB8AC3E}">
        <p14:creationId xmlns:p14="http://schemas.microsoft.com/office/powerpoint/2010/main" val="667318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440" y="53752"/>
            <a:ext cx="10972800" cy="638944"/>
          </a:xfrm>
        </p:spPr>
        <p:txBody>
          <a:bodyPr>
            <a:normAutofit fontScale="90000"/>
          </a:bodyPr>
          <a:lstStyle/>
          <a:p>
            <a:r>
              <a:rPr lang="en-US" b="1"/>
              <a:t>Noise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20688"/>
            <a:ext cx="12192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</a:rPr>
              <a:t>Noise:</a:t>
            </a:r>
            <a:r>
              <a:rPr lang="en-US" sz="3200" b="1"/>
              <a:t> Any unwanted form of energy tending to interfere with the 	proper and easy reception and reproduction of wanted signals</a:t>
            </a:r>
          </a:p>
          <a:p>
            <a:endParaRPr lang="en-US" sz="3200" b="1"/>
          </a:p>
          <a:p>
            <a:r>
              <a:rPr lang="en-US" sz="3200" b="1"/>
              <a:t>	The most pervasive form of noise is thermal noise. </a:t>
            </a:r>
          </a:p>
          <a:p>
            <a:endParaRPr lang="en-US" sz="3200" b="1"/>
          </a:p>
          <a:p>
            <a:r>
              <a:rPr lang="en-US" sz="3200" b="1"/>
              <a:t>	Often modeled using an additive Gaussian model. </a:t>
            </a:r>
          </a:p>
          <a:p>
            <a:endParaRPr lang="en-US" sz="3200" b="1"/>
          </a:p>
          <a:p>
            <a:r>
              <a:rPr lang="en-US" sz="3200" b="1"/>
              <a:t>	Usually measured in Decibel (dB) </a:t>
            </a:r>
          </a:p>
          <a:p>
            <a:endParaRPr lang="en-US" sz="3200" b="1"/>
          </a:p>
          <a:p>
            <a:endParaRPr lang="en-US" sz="3200" b="1"/>
          </a:p>
          <a:p>
            <a:pPr marL="457200" indent="-457200">
              <a:buFont typeface="Arial" charset="0"/>
              <a:buChar char="•"/>
            </a:pPr>
            <a:r>
              <a:rPr lang="en-US" sz="3200" b="1" i="1">
                <a:solidFill>
                  <a:srgbClr val="FF0000"/>
                </a:solidFill>
              </a:rPr>
              <a:t>dB was named after the inventor of telephone “</a:t>
            </a:r>
            <a:r>
              <a:rPr lang="en-US" sz="3200" b="1" i="1" err="1">
                <a:solidFill>
                  <a:srgbClr val="FF0000"/>
                </a:solidFill>
              </a:rPr>
              <a:t>Grahambell</a:t>
            </a:r>
            <a:r>
              <a:rPr lang="en-US" sz="3200" b="1" i="1">
                <a:solidFill>
                  <a:srgbClr val="FF0000"/>
                </a:solidFill>
              </a:rPr>
              <a:t>” 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b="1" i="1">
                <a:solidFill>
                  <a:srgbClr val="FF0000"/>
                </a:solidFill>
              </a:rPr>
              <a:t>dB is a logarithmic scale to accommodate a large range of values</a:t>
            </a:r>
          </a:p>
          <a:p>
            <a:endParaRPr lang="en-US" sz="3200" i="1">
              <a:solidFill>
                <a:srgbClr val="FF0000"/>
              </a:solidFill>
            </a:endParaRPr>
          </a:p>
          <a:p>
            <a:r>
              <a:rPr lang="en-US" sz="3200"/>
              <a:t>	.</a:t>
            </a:r>
          </a:p>
        </p:txBody>
      </p:sp>
    </p:spTree>
    <p:extLst>
      <p:ext uri="{BB962C8B-B14F-4D97-AF65-F5344CB8AC3E}">
        <p14:creationId xmlns:p14="http://schemas.microsoft.com/office/powerpoint/2010/main" val="2382450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60960"/>
            <a:ext cx="10972800" cy="638944"/>
          </a:xfrm>
        </p:spPr>
        <p:txBody>
          <a:bodyPr>
            <a:normAutofit fontScale="90000"/>
          </a:bodyPr>
          <a:lstStyle/>
          <a:p>
            <a:r>
              <a:rPr lang="en-US" b="1"/>
              <a:t>Types of Noise: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476672"/>
            <a:ext cx="12192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</a:rPr>
              <a:t>Thermal noise</a:t>
            </a:r>
            <a:r>
              <a:rPr lang="en-US" sz="3200"/>
              <a:t>:  is due to the thermal agitation of electrons and is uniformly distributed across the frequency spectrum.</a:t>
            </a:r>
          </a:p>
          <a:p>
            <a:r>
              <a:rPr lang="en-US" sz="3200" b="1">
                <a:solidFill>
                  <a:srgbClr val="FF0000"/>
                </a:solidFill>
              </a:rPr>
              <a:t>Inter modulation noise </a:t>
            </a:r>
            <a:r>
              <a:rPr lang="en-US" sz="3200" b="1"/>
              <a:t>− </a:t>
            </a:r>
            <a:r>
              <a:rPr lang="en-US" sz="3200"/>
              <a:t>Caused by signals produced at frequencies that are sums or differences of carrier frequencies.</a:t>
            </a:r>
          </a:p>
          <a:p>
            <a:r>
              <a:rPr lang="en-US" sz="3200" b="1">
                <a:solidFill>
                  <a:srgbClr val="FF0000"/>
                </a:solidFill>
              </a:rPr>
              <a:t>Induced Noise - </a:t>
            </a:r>
            <a:r>
              <a:rPr lang="en-US" sz="3200" b="1"/>
              <a:t>Induced noise is the noise generated in a circuit by a varying magnetic or electrostatic field produced by another circuit. Induced noise, just like any other electrical noise, degrades the useful signal and may lead to equipment errors, shutdown, or malfunction.</a:t>
            </a:r>
          </a:p>
          <a:p>
            <a:r>
              <a:rPr lang="en-US" sz="3200" b="1">
                <a:solidFill>
                  <a:srgbClr val="FF0000"/>
                </a:solidFill>
              </a:rPr>
              <a:t>Crosstalk −</a:t>
            </a:r>
            <a:r>
              <a:rPr lang="en-US" sz="3200"/>
              <a:t> Interference between two signals.</a:t>
            </a:r>
          </a:p>
          <a:p>
            <a:r>
              <a:rPr lang="en-US" sz="3200" b="1">
                <a:solidFill>
                  <a:srgbClr val="FF0000"/>
                </a:solidFill>
              </a:rPr>
              <a:t>Impulse noise − </a:t>
            </a:r>
            <a:r>
              <a:rPr lang="en-US" sz="3200"/>
              <a:t>Irregular pulses of high energy caused by external electromagnetic disturbances. It may not have a significant impact on analog data but has a noticeable effect on digital data causing burst errors.</a:t>
            </a:r>
          </a:p>
        </p:txBody>
      </p:sp>
    </p:spTree>
    <p:extLst>
      <p:ext uri="{BB962C8B-B14F-4D97-AF65-F5344CB8AC3E}">
        <p14:creationId xmlns:p14="http://schemas.microsoft.com/office/powerpoint/2010/main" val="4840974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51384" y="2564904"/>
            <a:ext cx="10369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References: https://www.tutorialspoint.com/antenna_theory/antenna_theory_types_of_propagation.htm</a:t>
            </a:r>
          </a:p>
        </p:txBody>
      </p:sp>
    </p:spTree>
    <p:extLst>
      <p:ext uri="{BB962C8B-B14F-4D97-AF65-F5344CB8AC3E}">
        <p14:creationId xmlns:p14="http://schemas.microsoft.com/office/powerpoint/2010/main" val="3296300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NIT Rourkela Post Offic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46"/>
          <a:stretch/>
        </p:blipFill>
        <p:spPr bwMode="auto">
          <a:xfrm>
            <a:off x="2135560" y="857251"/>
            <a:ext cx="8064896" cy="473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602548" y="692696"/>
            <a:ext cx="3977172" cy="2570338"/>
          </a:xfrm>
          <a:prstGeom prst="rect">
            <a:avLst/>
          </a:prstGeom>
          <a:noFill/>
        </p:spPr>
        <p:txBody>
          <a:bodyPr wrap="square" lIns="76597" tIns="38300" rIns="76597" bIns="38300" rtlCol="0">
            <a:spAutoFit/>
          </a:bodyPr>
          <a:lstStyle/>
          <a:p>
            <a:pPr defTabSz="765966"/>
            <a:r>
              <a:rPr lang="en-US" sz="8100">
                <a:solidFill>
                  <a:prstClr val="white"/>
                </a:solidFill>
                <a:latin typeface="Algerian" pitchFamily="82" charset="0"/>
              </a:rPr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907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0"/>
            <a:ext cx="8208912" cy="692696"/>
          </a:xfrm>
        </p:spPr>
        <p:txBody>
          <a:bodyPr>
            <a:normAutofit fontScale="90000"/>
          </a:bodyPr>
          <a:lstStyle/>
          <a:p>
            <a:r>
              <a:rPr lang="en-US" b="1"/>
              <a:t>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07368" y="764704"/>
            <a:ext cx="1101722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>
                <a:solidFill>
                  <a:srgbClr val="FF0000"/>
                </a:solidFill>
              </a:rPr>
              <a:t>Marketing &amp; Sales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>
                <a:solidFill>
                  <a:srgbClr val="FF0000"/>
                </a:solidFill>
              </a:rPr>
              <a:t>Financial Services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>
                <a:solidFill>
                  <a:srgbClr val="FF0000"/>
                </a:solidFill>
              </a:rPr>
              <a:t>Manufacturing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>
                <a:solidFill>
                  <a:srgbClr val="FF0000"/>
                </a:solidFill>
              </a:rPr>
              <a:t>Electronic Messaging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>
                <a:solidFill>
                  <a:srgbClr val="FF0000"/>
                </a:solidFill>
              </a:rPr>
              <a:t>Directory Services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>
                <a:solidFill>
                  <a:srgbClr val="FF0000"/>
                </a:solidFill>
              </a:rPr>
              <a:t>Information Services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>
                <a:solidFill>
                  <a:srgbClr val="FF0000"/>
                </a:solidFill>
              </a:rPr>
              <a:t>Electronic Data Interchange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>
                <a:solidFill>
                  <a:srgbClr val="FF0000"/>
                </a:solidFill>
              </a:rPr>
              <a:t>Teleconferencing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>
                <a:solidFill>
                  <a:srgbClr val="FF0000"/>
                </a:solidFill>
              </a:rPr>
              <a:t>Cellular Telephone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>
                <a:solidFill>
                  <a:srgbClr val="FF0000"/>
                </a:solidFill>
              </a:rPr>
              <a:t>Cable Television</a:t>
            </a:r>
          </a:p>
        </p:txBody>
      </p:sp>
    </p:spTree>
    <p:extLst>
      <p:ext uri="{BB962C8B-B14F-4D97-AF65-F5344CB8AC3E}">
        <p14:creationId xmlns:p14="http://schemas.microsoft.com/office/powerpoint/2010/main" val="920824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0"/>
            <a:ext cx="8208912" cy="692696"/>
          </a:xfrm>
        </p:spPr>
        <p:txBody>
          <a:bodyPr>
            <a:normAutofit fontScale="90000"/>
          </a:bodyPr>
          <a:lstStyle/>
          <a:p>
            <a:r>
              <a:rPr lang="en-US" b="1"/>
              <a:t>Protocols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92696"/>
            <a:ext cx="1219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Protocol: </a:t>
            </a:r>
          </a:p>
          <a:p>
            <a:r>
              <a:rPr lang="en-US" sz="2400" b="1">
                <a:solidFill>
                  <a:srgbClr val="FF0000"/>
                </a:solidFill>
              </a:rPr>
              <a:t>Two entities (Sender/Receiver) must agree on set of rules to communicate each other </a:t>
            </a:r>
          </a:p>
          <a:p>
            <a:r>
              <a:rPr lang="en-US" sz="2400" b="1">
                <a:solidFill>
                  <a:srgbClr val="FF0000"/>
                </a:solidFill>
              </a:rPr>
              <a:t>A set of rules that govern the data communication</a:t>
            </a:r>
          </a:p>
          <a:p>
            <a:r>
              <a:rPr lang="en-US" sz="2400" b="1">
                <a:solidFill>
                  <a:srgbClr val="FF0000"/>
                </a:solidFill>
              </a:rPr>
              <a:t>Defines:    What is communicated?    How it is communicated?	When it is communicated?</a:t>
            </a:r>
          </a:p>
          <a:p>
            <a:endParaRPr lang="en-US" sz="2800" b="1">
              <a:solidFill>
                <a:schemeClr val="tx2"/>
              </a:solidFill>
            </a:endParaRPr>
          </a:p>
          <a:p>
            <a:r>
              <a:rPr lang="en-US" sz="2800" b="1">
                <a:solidFill>
                  <a:schemeClr val="tx2"/>
                </a:solidFill>
              </a:rPr>
              <a:t>Key elements of a protocol: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 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384140"/>
              </p:ext>
            </p:extLst>
          </p:nvPr>
        </p:nvGraphicFramePr>
        <p:xfrm>
          <a:off x="67093" y="3212976"/>
          <a:ext cx="12057816" cy="3201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966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62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Semantics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Timing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1823">
                <a:tc>
                  <a:txBody>
                    <a:bodyPr/>
                    <a:lstStyle/>
                    <a:p>
                      <a:r>
                        <a:rPr lang="en-US" sz="2400" b="1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/>
                        <a:t>Structure/format of the data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/>
                        <a:t>Interpretation of meaning of bit patterns in the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/>
                        <a:t>When &amp; How fast the data can be transmitted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6223">
                <a:tc>
                  <a:txBody>
                    <a:bodyPr/>
                    <a:lstStyle/>
                    <a:p>
                      <a:r>
                        <a:rPr lang="en-US" sz="2400" b="1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/>
                        <a:t>First Byte: Sender Address</a:t>
                      </a:r>
                    </a:p>
                    <a:p>
                      <a:r>
                        <a:rPr lang="en-US" sz="2400" b="1"/>
                        <a:t>Second Byte: Receiver Address</a:t>
                      </a:r>
                    </a:p>
                    <a:p>
                      <a:r>
                        <a:rPr lang="en-US" sz="2400" b="1"/>
                        <a:t>Other Bytes: Actual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/>
                        <a:t>Does an address identify the route or destination of a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/>
                        <a:t>If sender Data rate  exceeds the receiver data rate, the data</a:t>
                      </a:r>
                      <a:r>
                        <a:rPr lang="en-US" sz="2400" b="1" baseline="0"/>
                        <a:t> may be lost</a:t>
                      </a:r>
                      <a:endParaRPr lang="en-US" sz="2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7308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0"/>
            <a:ext cx="8208912" cy="692696"/>
          </a:xfrm>
        </p:spPr>
        <p:txBody>
          <a:bodyPr>
            <a:normAutofit fontScale="90000"/>
          </a:bodyPr>
          <a:lstStyle/>
          <a:p>
            <a:r>
              <a:rPr lang="en-US" b="1"/>
              <a:t>Standards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1344" y="908720"/>
            <a:ext cx="1137726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Ensures compatibility of products of different manufacturers</a:t>
            </a:r>
          </a:p>
          <a:p>
            <a:r>
              <a:rPr lang="en-US" sz="2400" b="1"/>
              <a:t>To maintain independency among manufacturers</a:t>
            </a:r>
          </a:p>
          <a:p>
            <a:r>
              <a:rPr lang="en-US" sz="2400" b="1"/>
              <a:t>To maintain an open and competitive market</a:t>
            </a:r>
          </a:p>
          <a:p>
            <a:r>
              <a:rPr lang="en-US" sz="2400" b="1"/>
              <a:t>To guarantee international interoperability of the product</a:t>
            </a:r>
          </a:p>
          <a:p>
            <a:r>
              <a:rPr lang="en-US" sz="2400" b="1"/>
              <a:t>Provides guidelines for vendors, agencies, </a:t>
            </a:r>
            <a:r>
              <a:rPr lang="en-US" sz="2400" b="1" err="1"/>
              <a:t>govnt</a:t>
            </a:r>
            <a:r>
              <a:rPr lang="en-US" sz="2400" b="1"/>
              <a:t> services &amp; other service providers</a:t>
            </a:r>
          </a:p>
          <a:p>
            <a:r>
              <a:rPr lang="en-US" sz="2400" b="1"/>
              <a:t>Help in improving technical standards</a:t>
            </a:r>
          </a:p>
          <a:p>
            <a:endParaRPr lang="en-US" sz="2400" b="1">
              <a:solidFill>
                <a:srgbClr val="FF0000"/>
              </a:solidFill>
            </a:endParaRPr>
          </a:p>
          <a:p>
            <a:r>
              <a:rPr lang="en-US" sz="2400" b="1">
                <a:solidFill>
                  <a:srgbClr val="FF0000"/>
                </a:solidFill>
              </a:rPr>
              <a:t>Categories of Standards</a:t>
            </a:r>
          </a:p>
          <a:p>
            <a:r>
              <a:rPr lang="en-US"/>
              <a:t>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840318"/>
              </p:ext>
            </p:extLst>
          </p:nvPr>
        </p:nvGraphicFramePr>
        <p:xfrm>
          <a:off x="191344" y="4115048"/>
          <a:ext cx="11881320" cy="2384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5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6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9766">
                <a:tc>
                  <a:txBody>
                    <a:bodyPr/>
                    <a:lstStyle/>
                    <a:p>
                      <a:r>
                        <a:rPr lang="en-US" sz="2400" err="1"/>
                        <a:t>Defacto</a:t>
                      </a:r>
                      <a:r>
                        <a:rPr lang="en-US" sz="2400"/>
                        <a:t> (By fact)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  De-Jure (By Law)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255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FF0000"/>
                          </a:solidFill>
                        </a:rPr>
                        <a:t>Adopted due to widespread use but approval is yet to be done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FF0000"/>
                          </a:solidFill>
                        </a:rPr>
                        <a:t>Legislated by an officially</a:t>
                      </a:r>
                      <a:r>
                        <a:rPr lang="en-US" b="1" baseline="0">
                          <a:solidFill>
                            <a:srgbClr val="FF0000"/>
                          </a:solidFill>
                        </a:rPr>
                        <a:t> recognized body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464"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Proprietary (Closed)                             Non-Proprietary (Open)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Defined originally</a:t>
                      </a:r>
                      <a:r>
                        <a:rPr lang="en-US" baseline="0"/>
                        <a:t> by manufacturers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255">
                <a:tc>
                  <a:txBody>
                    <a:bodyPr/>
                    <a:lstStyle/>
                    <a:p>
                      <a:r>
                        <a:rPr lang="en-US" b="1"/>
                        <a:t>Invented by an organization                    Developed by committees/Groups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9532">
                <a:tc>
                  <a:txBody>
                    <a:bodyPr/>
                    <a:lstStyle/>
                    <a:p>
                      <a:r>
                        <a:rPr lang="en-US" b="1"/>
                        <a:t>They close off communication                They open communications among</a:t>
                      </a:r>
                      <a:r>
                        <a:rPr lang="en-US" b="1" baseline="0"/>
                        <a:t> </a:t>
                      </a:r>
                    </a:p>
                    <a:p>
                      <a:r>
                        <a:rPr lang="en-US" b="1" baseline="0"/>
                        <a:t> among vendors                                                                     different systems</a:t>
                      </a:r>
                      <a:r>
                        <a:rPr lang="en-US" b="1"/>
                        <a:t>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6731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568"/>
            <a:ext cx="10972800" cy="691128"/>
          </a:xfrm>
        </p:spPr>
        <p:txBody>
          <a:bodyPr>
            <a:normAutofit fontScale="90000"/>
          </a:bodyPr>
          <a:lstStyle/>
          <a:p>
            <a:r>
              <a:rPr lang="en-US" b="1"/>
              <a:t>Standards Organizations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7368" y="620688"/>
            <a:ext cx="1144927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Standards are created by cooperation among standards creation committees, forums &amp; </a:t>
            </a:r>
            <a:r>
              <a:rPr lang="en-US" sz="2400" b="1" err="1"/>
              <a:t>govnt</a:t>
            </a:r>
            <a:r>
              <a:rPr lang="en-US" sz="2400" b="1"/>
              <a:t>. regulating agencies </a:t>
            </a:r>
          </a:p>
          <a:p>
            <a:endParaRPr lang="en-US" sz="2400" b="1"/>
          </a:p>
          <a:p>
            <a:r>
              <a:rPr lang="en-US" sz="2400" b="1">
                <a:solidFill>
                  <a:srgbClr val="FF0000"/>
                </a:solidFill>
              </a:rPr>
              <a:t>Standards Creation Committees :</a:t>
            </a:r>
          </a:p>
          <a:p>
            <a:r>
              <a:rPr lang="en-US" sz="2400" b="1"/>
              <a:t>	ISO, 	ITU-T, 	ANSI, 	IEEE, 	EIA, 	</a:t>
            </a:r>
            <a:r>
              <a:rPr lang="en-US" sz="2400" b="1" err="1"/>
              <a:t>Telcodia</a:t>
            </a:r>
            <a:endParaRPr lang="en-US" sz="2400" b="1"/>
          </a:p>
          <a:p>
            <a:endParaRPr lang="en-US" sz="2400" b="1"/>
          </a:p>
          <a:p>
            <a:r>
              <a:rPr lang="en-US" sz="2400" b="1">
                <a:solidFill>
                  <a:srgbClr val="FF0000"/>
                </a:solidFill>
              </a:rPr>
              <a:t>Forum: </a:t>
            </a:r>
            <a:r>
              <a:rPr lang="en-US" sz="2400" b="1"/>
              <a:t>Usually collaborate with universities to speed up the acceptance of the technology</a:t>
            </a:r>
          </a:p>
          <a:p>
            <a:r>
              <a:rPr lang="en-US" sz="2400" b="1"/>
              <a:t>	Frame Relay Forum, ATM Forum, ATM Consortium, ISOC, IETF, </a:t>
            </a:r>
          </a:p>
          <a:p>
            <a:endParaRPr lang="en-US" sz="2400" b="1"/>
          </a:p>
          <a:p>
            <a:endParaRPr lang="en-US" sz="2400" b="1"/>
          </a:p>
          <a:p>
            <a:r>
              <a:rPr lang="en-US" sz="2400" b="1">
                <a:solidFill>
                  <a:srgbClr val="FF0000"/>
                </a:solidFill>
              </a:rPr>
              <a:t>Regulating Agencies: </a:t>
            </a:r>
            <a:r>
              <a:rPr lang="en-US" sz="2400" b="1"/>
              <a:t>Authority from </a:t>
            </a:r>
            <a:r>
              <a:rPr lang="en-US" sz="2400" b="1" err="1"/>
              <a:t>govnt</a:t>
            </a:r>
            <a:r>
              <a:rPr lang="en-US" sz="2400" b="1"/>
              <a:t> to distribute the spectrum and review the technical specifications</a:t>
            </a:r>
          </a:p>
          <a:p>
            <a:endParaRPr lang="en-US" sz="2400" b="1"/>
          </a:p>
          <a:p>
            <a:r>
              <a:rPr lang="en-US" sz="2400" b="1"/>
              <a:t>FCC: Federal Communication Commission (USA)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593869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Standardization Process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1424" y="1772815"/>
            <a:ext cx="105131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Planning Phase</a:t>
            </a:r>
          </a:p>
          <a:p>
            <a:r>
              <a:rPr lang="en-US" sz="2800" b="1"/>
              <a:t>	Submission of Proposals by Vendors</a:t>
            </a:r>
          </a:p>
          <a:p>
            <a:r>
              <a:rPr lang="en-US" sz="2800" b="1"/>
              <a:t>	Checked whether the proposal is acceptable or not</a:t>
            </a:r>
          </a:p>
          <a:p>
            <a:r>
              <a:rPr lang="en-US" sz="2800" b="1"/>
              <a:t>	If need is found, the project is assigned to a </a:t>
            </a:r>
            <a:r>
              <a:rPr lang="en-US" sz="2800" b="1" err="1"/>
              <a:t>govnt</a:t>
            </a:r>
            <a:r>
              <a:rPr lang="en-US" sz="2800" b="1"/>
              <a:t>. </a:t>
            </a:r>
            <a:r>
              <a:rPr lang="en-US" sz="2800" b="1" err="1"/>
              <a:t>commitees</a:t>
            </a:r>
            <a:r>
              <a:rPr lang="en-US" sz="2800" b="1"/>
              <a:t> </a:t>
            </a:r>
          </a:p>
          <a:p>
            <a:endParaRPr lang="en-US" sz="2800" b="1"/>
          </a:p>
          <a:p>
            <a:r>
              <a:rPr lang="en-US" sz="2800" b="1"/>
              <a:t>Development Phase</a:t>
            </a:r>
          </a:p>
          <a:p>
            <a:r>
              <a:rPr lang="en-US" sz="2800" b="1"/>
              <a:t>	Scope of the project work</a:t>
            </a:r>
          </a:p>
          <a:p>
            <a:r>
              <a:rPr lang="en-US" sz="2800" b="1"/>
              <a:t>	Liaison with </a:t>
            </a:r>
            <a:r>
              <a:rPr lang="en-US" sz="2800" b="1" err="1"/>
              <a:t>othewr</a:t>
            </a:r>
            <a:r>
              <a:rPr lang="en-US" sz="2800" b="1"/>
              <a:t> standard groups</a:t>
            </a:r>
          </a:p>
          <a:p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2784037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61380"/>
            <a:ext cx="10972800" cy="865624"/>
          </a:xfrm>
        </p:spPr>
        <p:txBody>
          <a:bodyPr/>
          <a:lstStyle/>
          <a:p>
            <a:r>
              <a:rPr lang="en-US" b="1"/>
              <a:t>Basic Concepts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48056" y="1124744"/>
            <a:ext cx="104045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/>
              <a:t>Line Configurations: The way to connect networking components</a:t>
            </a:r>
          </a:p>
          <a:p>
            <a:endParaRPr lang="en-US" sz="2400" b="1"/>
          </a:p>
          <a:p>
            <a:endParaRPr lang="en-US" sz="2400" b="1"/>
          </a:p>
          <a:p>
            <a:r>
              <a:rPr lang="en-US" sz="2400" b="1"/>
              <a:t>Types of Line Configurations</a:t>
            </a:r>
          </a:p>
          <a:p>
            <a:r>
              <a:rPr lang="en-US" sz="2400" b="1"/>
              <a:t>	Point to Point connection.</a:t>
            </a:r>
          </a:p>
          <a:p>
            <a:r>
              <a:rPr lang="en-US" sz="2400" b="1"/>
              <a:t>	Multipoint connection.</a:t>
            </a:r>
          </a:p>
          <a:p>
            <a:endParaRPr lang="en-US" sz="2400" b="1"/>
          </a:p>
          <a:p>
            <a:endParaRPr lang="en-US" sz="2400" b="1"/>
          </a:p>
          <a:p>
            <a:endParaRPr lang="en-US" sz="2400" b="1"/>
          </a:p>
          <a:p>
            <a:endParaRPr lang="en-US" sz="2400" b="1"/>
          </a:p>
          <a:p>
            <a:endParaRPr lang="en-US" sz="2400" b="1"/>
          </a:p>
          <a:p>
            <a:endParaRPr lang="en-US" sz="2400" b="1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3645024"/>
            <a:ext cx="619125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5562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0"/>
            <a:ext cx="10972800" cy="620688"/>
          </a:xfrm>
        </p:spPr>
        <p:txBody>
          <a:bodyPr>
            <a:normAutofit fontScale="90000"/>
          </a:bodyPr>
          <a:lstStyle/>
          <a:p>
            <a:r>
              <a:rPr lang="en-US" b="1"/>
              <a:t>Point to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9336" y="620688"/>
            <a:ext cx="1173730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/>
              <a:t>A point-to-point connection provides a dedicated link between two devices.</a:t>
            </a:r>
          </a:p>
          <a:p>
            <a:endParaRPr lang="en-US" sz="2400" b="1"/>
          </a:p>
          <a:p>
            <a:r>
              <a:rPr lang="en-US" sz="2400" b="1"/>
              <a:t>The entire capacity of the link is reserved for transmission between those two devices.</a:t>
            </a:r>
          </a:p>
          <a:p>
            <a:endParaRPr lang="en-US" sz="2400" b="1"/>
          </a:p>
          <a:p>
            <a:r>
              <a:rPr lang="en-US" sz="2400" b="1"/>
              <a:t>Most point-to-point connections use a actual length of wire or cable to connect the two end, but other options such as microwave or satellite links are also possible.</a:t>
            </a:r>
          </a:p>
          <a:p>
            <a:endParaRPr lang="en-US" sz="2400" b="1"/>
          </a:p>
          <a:p>
            <a:r>
              <a:rPr lang="en-US" sz="2400" b="1"/>
              <a:t>Point to point network topology is considered to be one of the easiest and most conventional network</a:t>
            </a:r>
          </a:p>
          <a:p>
            <a:r>
              <a:rPr lang="en-US" sz="2400" b="1"/>
              <a:t>topologies.</a:t>
            </a:r>
          </a:p>
          <a:p>
            <a:endParaRPr lang="en-US" sz="2400" b="1"/>
          </a:p>
          <a:p>
            <a:r>
              <a:rPr lang="en-US" sz="2400" b="1"/>
              <a:t>It is also the simplest to establish and understand.</a:t>
            </a:r>
          </a:p>
          <a:p>
            <a:endParaRPr lang="en-US" sz="2400" b="1"/>
          </a:p>
          <a:p>
            <a:r>
              <a:rPr lang="en-US" sz="2400" b="1"/>
              <a:t>Example: Point-to-Point connection between remote control and Television for changing the channels</a:t>
            </a:r>
            <a:r>
              <a:rPr lang="en-US" b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655070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7B67B723D4014AA9E2D3E4312E1B13" ma:contentTypeVersion="4" ma:contentTypeDescription="Create a new document." ma:contentTypeScope="" ma:versionID="ed7cbea23a25cc28409fdab0422cc885">
  <xsd:schema xmlns:xsd="http://www.w3.org/2001/XMLSchema" xmlns:xs="http://www.w3.org/2001/XMLSchema" xmlns:p="http://schemas.microsoft.com/office/2006/metadata/properties" xmlns:ns2="bcb74e4c-47f7-4a7e-8b12-4ea764281ab7" targetNamespace="http://schemas.microsoft.com/office/2006/metadata/properties" ma:root="true" ma:fieldsID="1b116e199f0ce7c4d5bdc22925316501" ns2:_="">
    <xsd:import namespace="bcb74e4c-47f7-4a7e-8b12-4ea764281a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b74e4c-47f7-4a7e-8b12-4ea764281a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FB8C444-2B14-4507-9ECF-7E7C5A6393A7}">
  <ds:schemaRefs>
    <ds:schemaRef ds:uri="bcb74e4c-47f7-4a7e-8b12-4ea764281ab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6157C91-63FC-48EB-BF0B-A66C717C62D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1D7BC1-83EF-45C9-92EF-21BB78E243E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26</Slides>
  <Notes>9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Office Theme</vt:lpstr>
      <vt:lpstr>5_Executive</vt:lpstr>
      <vt:lpstr> DATA COMMUNICATION (CS 3001)</vt:lpstr>
      <vt:lpstr>Basic Performance Parameters</vt:lpstr>
      <vt:lpstr>Applications</vt:lpstr>
      <vt:lpstr>Protocols </vt:lpstr>
      <vt:lpstr>Standards</vt:lpstr>
      <vt:lpstr>Standards Organizations</vt:lpstr>
      <vt:lpstr>Standardization Process</vt:lpstr>
      <vt:lpstr>Basic Concepts</vt:lpstr>
      <vt:lpstr>Point to Point</vt:lpstr>
      <vt:lpstr>PowerPoint Presentation</vt:lpstr>
      <vt:lpstr>Multi-Point Configuration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Transmission Limitations </vt:lpstr>
      <vt:lpstr>PowerPoint Presentation</vt:lpstr>
      <vt:lpstr>Causes of Attenuation</vt:lpstr>
      <vt:lpstr> Transmission Limitations </vt:lpstr>
      <vt:lpstr> Transmission Limitations </vt:lpstr>
      <vt:lpstr>Noise</vt:lpstr>
      <vt:lpstr>Types of Noise: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Curriculum Review Meeting NIT Rourkela</dc:title>
  <dc:creator>nit</dc:creator>
  <cp:revision>3</cp:revision>
  <dcterms:created xsi:type="dcterms:W3CDTF">2019-01-10T06:45:03Z</dcterms:created>
  <dcterms:modified xsi:type="dcterms:W3CDTF">2021-10-15T05:29:33Z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0x010100117B67B723D4014AA9E2D3E4312E1B13</vt:lpwstr>
  </property>
</Properties>
</file>