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10"/>
  </p:notesMasterIdLst>
  <p:sldIdLst>
    <p:sldId id="361" r:id="rId3"/>
    <p:sldId id="429" r:id="rId4"/>
    <p:sldId id="480" r:id="rId5"/>
    <p:sldId id="482" r:id="rId6"/>
    <p:sldId id="483" r:id="rId7"/>
    <p:sldId id="444" r:id="rId8"/>
    <p:sldId id="3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D9B538-567E-481C-8B0D-82E615E4FAD8}">
          <p14:sldIdLst>
            <p14:sldId id="361"/>
            <p14:sldId id="429"/>
            <p14:sldId id="480"/>
            <p14:sldId id="482"/>
            <p14:sldId id="483"/>
            <p14:sldId id="444"/>
          </p14:sldIdLst>
        </p14:section>
        <p14:section name="Untitled Section" id="{941FACA5-B66E-425E-97CD-0AE7C1F7430C}">
          <p14:sldIdLst>
            <p14:sldId id="35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245" autoAdjust="0"/>
  </p:normalViewPr>
  <p:slideViewPr>
    <p:cSldViewPr>
      <p:cViewPr varScale="1">
        <p:scale>
          <a:sx n="69" d="100"/>
          <a:sy n="69" d="100"/>
        </p:scale>
        <p:origin x="-888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3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E8318-D80C-4EFB-B39E-9D474572FA9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33B1-75F0-4C20-A551-1B2EE1E00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C904-0B70-40CF-9C16-FE3D11630CE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5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E8BB-BD3E-4DF9-8D06-5B9E12F935E3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135-CB48-4704-8057-87438CEC1F3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4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1428-C74E-4709-A566-3E90BF6A076D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2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9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25" y="495300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6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9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2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5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98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64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B88C-297F-41CB-A73E-7BDD7CF87831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9/27/2021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6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"/>
            <a:ext cx="10972800" cy="1220755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8"/>
            <a:ext cx="10972800" cy="471338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0C23-5ABA-49E7-A891-3519F5B7549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9/27/2021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 descr="http://www.govtjobs.allindiajobs.in/wp-content/uploads/2016/04/nit-rourkel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718" y="41564"/>
            <a:ext cx="939337" cy="9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143352" y="6405331"/>
            <a:ext cx="11713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93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1371628"/>
            <a:ext cx="10363200" cy="2505075"/>
          </a:xfrm>
        </p:spPr>
        <p:txBody>
          <a:bodyPr anchor="b"/>
          <a:lstStyle>
            <a:lvl1pPr algn="ctr" defTabSz="76611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4068793"/>
            <a:ext cx="10363200" cy="1131887"/>
          </a:xfrm>
        </p:spPr>
        <p:txBody>
          <a:bodyPr anchor="t"/>
          <a:lstStyle>
            <a:lvl1pPr marL="0" indent="0" algn="ctr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30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61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491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32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152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98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813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644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E3DC-A366-4015-BAA4-CE6C3D3FF3F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4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29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8B24-ED3E-47C9-983A-1C76C69F9023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1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955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3057" indent="0">
              <a:buNone/>
              <a:defRPr sz="1700" b="1"/>
            </a:lvl2pPr>
            <a:lvl3pPr marL="766113" indent="0">
              <a:buNone/>
              <a:defRPr sz="1500" b="1"/>
            </a:lvl3pPr>
            <a:lvl4pPr marL="1149169" indent="0">
              <a:buNone/>
              <a:defRPr sz="1400" b="1"/>
            </a:lvl4pPr>
            <a:lvl5pPr marL="1532226" indent="0">
              <a:buNone/>
              <a:defRPr sz="1400" b="1"/>
            </a:lvl5pPr>
            <a:lvl6pPr marL="1915280" indent="0">
              <a:buNone/>
              <a:defRPr sz="1400" b="1"/>
            </a:lvl6pPr>
            <a:lvl7pPr marL="2298337" indent="0">
              <a:buNone/>
              <a:defRPr sz="1400" b="1"/>
            </a:lvl7pPr>
            <a:lvl8pPr marL="2681395" indent="0">
              <a:buNone/>
              <a:defRPr sz="1400" b="1"/>
            </a:lvl8pPr>
            <a:lvl9pPr marL="306445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37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3057" indent="0">
              <a:buNone/>
              <a:defRPr sz="1700" b="1"/>
            </a:lvl2pPr>
            <a:lvl3pPr marL="766113" indent="0">
              <a:buNone/>
              <a:defRPr sz="1500" b="1"/>
            </a:lvl3pPr>
            <a:lvl4pPr marL="1149169" indent="0">
              <a:buNone/>
              <a:defRPr sz="1400" b="1"/>
            </a:lvl4pPr>
            <a:lvl5pPr marL="1532226" indent="0">
              <a:buNone/>
              <a:defRPr sz="1400" b="1"/>
            </a:lvl5pPr>
            <a:lvl6pPr marL="1915280" indent="0">
              <a:buNone/>
              <a:defRPr sz="1400" b="1"/>
            </a:lvl6pPr>
            <a:lvl7pPr marL="2298337" indent="0">
              <a:buNone/>
              <a:defRPr sz="1400" b="1"/>
            </a:lvl7pPr>
            <a:lvl8pPr marL="2681395" indent="0">
              <a:buNone/>
              <a:defRPr sz="1400" b="1"/>
            </a:lvl8pPr>
            <a:lvl9pPr marL="306445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150D-D5A0-45BA-9D4F-2C3009DCCFA0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1" y="2212855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0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7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201-E604-4066-9E18-9333EF904FF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89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2AE-EFBB-4C6A-9C5B-1E829A666B2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15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51" y="266701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3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86" y="273054"/>
            <a:ext cx="6661151" cy="585311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51" y="2438428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/>
            </a:lvl1pPr>
            <a:lvl2pPr marL="383057" indent="0">
              <a:buNone/>
              <a:defRPr sz="1000"/>
            </a:lvl2pPr>
            <a:lvl3pPr marL="766113" indent="0">
              <a:buNone/>
              <a:defRPr sz="900"/>
            </a:lvl3pPr>
            <a:lvl4pPr marL="1149169" indent="0">
              <a:buNone/>
              <a:defRPr sz="700"/>
            </a:lvl4pPr>
            <a:lvl5pPr marL="1532226" indent="0">
              <a:buNone/>
              <a:defRPr sz="700"/>
            </a:lvl5pPr>
            <a:lvl6pPr marL="1915280" indent="0">
              <a:buNone/>
              <a:defRPr sz="700"/>
            </a:lvl6pPr>
            <a:lvl7pPr marL="2298337" indent="0">
              <a:buNone/>
              <a:defRPr sz="700"/>
            </a:lvl7pPr>
            <a:lvl8pPr marL="2681395" indent="0">
              <a:buNone/>
              <a:defRPr sz="700"/>
            </a:lvl8pPr>
            <a:lvl9pPr marL="306445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8B67-3BB5-43D1-B319-87F1E1FB2341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44C0-2974-4A82-AEE5-18CB3EBCA31E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1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43" y="228605"/>
            <a:ext cx="7615764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3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1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700"/>
            </a:lvl1pPr>
            <a:lvl2pPr marL="383057" indent="0">
              <a:buNone/>
              <a:defRPr sz="2300"/>
            </a:lvl2pPr>
            <a:lvl3pPr marL="766113" indent="0">
              <a:buNone/>
              <a:defRPr sz="2000"/>
            </a:lvl3pPr>
            <a:lvl4pPr marL="1149169" indent="0">
              <a:buNone/>
              <a:defRPr sz="1700"/>
            </a:lvl4pPr>
            <a:lvl5pPr marL="1532226" indent="0">
              <a:buNone/>
              <a:defRPr sz="1700"/>
            </a:lvl5pPr>
            <a:lvl6pPr marL="1915280" indent="0">
              <a:buNone/>
              <a:defRPr sz="1700"/>
            </a:lvl6pPr>
            <a:lvl7pPr marL="2298337" indent="0">
              <a:buNone/>
              <a:defRPr sz="1700"/>
            </a:lvl7pPr>
            <a:lvl8pPr marL="2681395" indent="0">
              <a:buNone/>
              <a:defRPr sz="1700"/>
            </a:lvl8pPr>
            <a:lvl9pPr marL="3064453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43" y="5810254"/>
            <a:ext cx="7615764" cy="533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383057" indent="0">
              <a:buNone/>
              <a:defRPr sz="1000"/>
            </a:lvl2pPr>
            <a:lvl3pPr marL="766113" indent="0">
              <a:buNone/>
              <a:defRPr sz="900"/>
            </a:lvl3pPr>
            <a:lvl4pPr marL="1149169" indent="0">
              <a:buNone/>
              <a:defRPr sz="700"/>
            </a:lvl4pPr>
            <a:lvl5pPr marL="1532226" indent="0">
              <a:buNone/>
              <a:defRPr sz="700"/>
            </a:lvl5pPr>
            <a:lvl6pPr marL="1915280" indent="0">
              <a:buNone/>
              <a:defRPr sz="700"/>
            </a:lvl6pPr>
            <a:lvl7pPr marL="2298337" indent="0">
              <a:buNone/>
              <a:defRPr sz="700"/>
            </a:lvl7pPr>
            <a:lvl8pPr marL="2681395" indent="0">
              <a:buNone/>
              <a:defRPr sz="700"/>
            </a:lvl8pPr>
            <a:lvl9pPr marL="306445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4144-446A-41E8-855C-9A21102DDC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29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3576-7D82-46B4-8978-BCBDAC6FA46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35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6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3" y="27466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103F-9C0D-4EF1-B29C-7CF99AD1EE8B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2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055C-96B2-43C9-B8D8-2CD7DEFC9F3A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FA8-6E9A-4DBB-8861-A9BFF42E2ABE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F529-D023-4E8C-9410-A9A8F936249E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557-FD46-4E96-BE8D-DC104D8B5E84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3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1CBE-955E-4A63-93DA-A6329D21FA82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FA3F-DE0F-49CB-A01E-C4373EB8A08A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0813-F264-427E-8F4F-F22D887B25F0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448C-D88A-4A95-AC44-C60BF455215C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76607" tIns="38305" rIns="76607" bIns="38305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29"/>
            <a:ext cx="10972800" cy="4525963"/>
          </a:xfrm>
          <a:prstGeom prst="rect">
            <a:avLst/>
          </a:prstGeom>
        </p:spPr>
        <p:txBody>
          <a:bodyPr vert="horz" lIns="76607" tIns="38305" rIns="76607" bIns="383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98" y="6356379"/>
            <a:ext cx="2781300" cy="365125"/>
          </a:xfrm>
          <a:prstGeom prst="rect">
            <a:avLst/>
          </a:prstGeom>
        </p:spPr>
        <p:txBody>
          <a:bodyPr vert="horz" lIns="76607" tIns="38305" rIns="38305" bIns="38305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766067"/>
            <a:fld id="{F0F012C4-EE33-4D56-AC4D-8339812DE9F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766067"/>
              <a:t>9/27/2021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923" y="6356379"/>
            <a:ext cx="3797300" cy="365125"/>
          </a:xfrm>
          <a:prstGeom prst="rect">
            <a:avLst/>
          </a:prstGeom>
        </p:spPr>
        <p:txBody>
          <a:bodyPr vert="horz" lIns="38305" tIns="38305" rIns="76607" bIns="38305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766067"/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46" y="6356379"/>
            <a:ext cx="749300" cy="365125"/>
          </a:xfrm>
          <a:prstGeom prst="rect">
            <a:avLst/>
          </a:prstGeom>
        </p:spPr>
        <p:txBody>
          <a:bodyPr vert="horz" lIns="22983" tIns="38305" rIns="38305" bIns="38305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766067"/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766067"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277014" y="6499385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5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766113" rtl="0" eaLnBrk="1" latinLnBrk="0" hangingPunct="1">
        <a:lnSpc>
          <a:spcPts val="4867"/>
        </a:lnSpc>
        <a:spcBef>
          <a:spcPct val="0"/>
        </a:spcBef>
        <a:buNone/>
        <a:defRPr sz="4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287294" indent="-287294" algn="l" defTabSz="7661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622466" indent="-239409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957629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340697" indent="-191528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723753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106810" indent="-191528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489868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2872920" indent="-191528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255979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057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113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169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2226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280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8337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395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4453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624" y="260648"/>
            <a:ext cx="8808539" cy="1245751"/>
          </a:xfrm>
        </p:spPr>
        <p:txBody>
          <a:bodyPr>
            <a:normAutofit/>
          </a:bodyPr>
          <a:lstStyle/>
          <a:p>
            <a:r>
              <a:rPr lang="en-US" sz="1944" dirty="0"/>
              <a:t/>
            </a:r>
            <a:br>
              <a:rPr lang="en-US" sz="1944" dirty="0"/>
            </a:br>
            <a:r>
              <a:rPr lang="en-US" sz="4000" b="1" dirty="0" smtClean="0"/>
              <a:t>Interferences in Data Communication</a:t>
            </a:r>
            <a:endParaRPr lang="en-US" sz="40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0172" y="5262077"/>
            <a:ext cx="8607039" cy="63941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National Institute of Technology Rourkela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nit rourkela logo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984" y="3260200"/>
            <a:ext cx="1844758" cy="1665104"/>
          </a:xfrm>
          <a:prstGeom prst="rect">
            <a:avLst/>
          </a:prstGeom>
          <a:noFill/>
        </p:spPr>
      </p:pic>
      <p:pic>
        <p:nvPicPr>
          <p:cNvPr id="1028" name="Picture 4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4" cstate="print">
            <a:lum bright="-10000"/>
          </a:blip>
          <a:srcRect/>
          <a:stretch>
            <a:fillRect/>
          </a:stretch>
        </p:blipFill>
        <p:spPr bwMode="auto">
          <a:xfrm>
            <a:off x="669152" y="5262077"/>
            <a:ext cx="161252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0" name="Picture 6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5" cstate="print">
            <a:lum bright="-10000"/>
          </a:blip>
          <a:srcRect/>
          <a:stretch>
            <a:fillRect/>
          </a:stretch>
        </p:blipFill>
        <p:spPr bwMode="auto">
          <a:xfrm>
            <a:off x="669151" y="1587817"/>
            <a:ext cx="1601726" cy="1142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2" name="Picture 8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812" y="2794613"/>
            <a:ext cx="1598706" cy="1143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34" name="Picture 10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812" y="4025276"/>
            <a:ext cx="1598706" cy="1155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Minus 8"/>
          <p:cNvSpPr/>
          <p:nvPr/>
        </p:nvSpPr>
        <p:spPr>
          <a:xfrm>
            <a:off x="3566314" y="6310458"/>
            <a:ext cx="6758165" cy="152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22" tIns="44411" rIns="88822" bIns="44411" rtlCol="0" anchor="ctr"/>
          <a:lstStyle/>
          <a:p>
            <a:pPr algn="ctr" defTabSz="888222"/>
            <a:endParaRPr lang="en-US" sz="1666" dirty="0">
              <a:solidFill>
                <a:prstClr val="white"/>
              </a:solidFill>
            </a:endParaRPr>
          </a:p>
        </p:txBody>
      </p:sp>
      <p:pic>
        <p:nvPicPr>
          <p:cNvPr id="1036" name="Picture 12" descr="à´¬à´¨àµà´§à´ªàµà´ªàµà´àµà´ à´à´¿à´¤àµà´°à´"/>
          <p:cNvPicPr>
            <a:picLocks noChangeAspect="1" noChangeArrowheads="1"/>
          </p:cNvPicPr>
          <p:nvPr/>
        </p:nvPicPr>
        <p:blipFill>
          <a:blip r:embed="rId8" cstate="print">
            <a:lum bright="-10000"/>
          </a:blip>
          <a:srcRect/>
          <a:stretch>
            <a:fillRect/>
          </a:stretch>
        </p:blipFill>
        <p:spPr bwMode="auto">
          <a:xfrm>
            <a:off x="655812" y="439599"/>
            <a:ext cx="1598706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865096" cy="69269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What is an interference </a:t>
            </a:r>
            <a:r>
              <a:rPr lang="en-US" sz="3600" b="1" dirty="0" smtClean="0">
                <a:solidFill>
                  <a:schemeClr val="accent1"/>
                </a:solidFill>
              </a:rPr>
              <a:t>?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352" y="1772816"/>
            <a:ext cx="11233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-108012" y="15297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cap="all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5400" y="1129409"/>
            <a:ext cx="105851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Performance of a </a:t>
            </a:r>
            <a:r>
              <a:rPr lang="en-US" sz="2400" b="1" i="1" dirty="0" smtClean="0"/>
              <a:t>data communication system is </a:t>
            </a:r>
            <a:r>
              <a:rPr lang="en-US" sz="2400" b="1" i="1" dirty="0"/>
              <a:t>greatly influenced by the interference it is subject to during operation. </a:t>
            </a:r>
            <a:endParaRPr lang="en-US" sz="2400" b="1" i="1" dirty="0" smtClean="0"/>
          </a:p>
          <a:p>
            <a:endParaRPr lang="en-US" sz="2400" b="1" i="1" dirty="0"/>
          </a:p>
          <a:p>
            <a:r>
              <a:rPr lang="en-US" sz="2400" b="1" i="1" dirty="0" smtClean="0"/>
              <a:t>Degradation </a:t>
            </a:r>
            <a:r>
              <a:rPr lang="en-US" sz="2400" b="1" i="1" dirty="0"/>
              <a:t>happens due to interference resulting in packet drops, retransmissions, link instability and inconsistent protocol behavior</a:t>
            </a:r>
            <a:r>
              <a:rPr lang="en-US" sz="2400" b="1" i="1" dirty="0" smtClean="0"/>
              <a:t>.</a:t>
            </a:r>
          </a:p>
          <a:p>
            <a:endParaRPr lang="en-US" sz="2400" b="1" i="1" dirty="0"/>
          </a:p>
          <a:p>
            <a:r>
              <a:rPr lang="en-US" sz="2400" b="1" i="1" dirty="0" smtClean="0"/>
              <a:t>Mitigating the effect of interference</a:t>
            </a:r>
          </a:p>
          <a:p>
            <a:r>
              <a:rPr lang="en-US" sz="2400" b="1" i="1" dirty="0" smtClean="0"/>
              <a:t>Evaluation and Avoidance of Interference</a:t>
            </a:r>
          </a:p>
          <a:p>
            <a:r>
              <a:rPr lang="en-US" sz="2400" b="1" i="1" dirty="0" smtClean="0"/>
              <a:t>Minimum Total node </a:t>
            </a:r>
            <a:r>
              <a:rPr lang="en-US" sz="2400" b="1" i="1" dirty="0" smtClean="0"/>
              <a:t>Interference</a:t>
            </a:r>
            <a:endParaRPr lang="en-US" sz="2400" b="1" i="1" dirty="0" smtClean="0"/>
          </a:p>
          <a:p>
            <a:r>
              <a:rPr lang="en-US" sz="2400" b="1" i="1" dirty="0" smtClean="0"/>
              <a:t>Modeling Interference</a:t>
            </a:r>
          </a:p>
          <a:p>
            <a:r>
              <a:rPr lang="en-US" sz="2400" b="1" i="1" dirty="0" smtClean="0"/>
              <a:t>Development of interference aware protocol</a:t>
            </a:r>
          </a:p>
          <a:p>
            <a:r>
              <a:rPr lang="en-US" sz="2400" b="1" i="1" dirty="0" smtClean="0"/>
              <a:t>Node level </a:t>
            </a:r>
            <a:r>
              <a:rPr lang="en-US" sz="2400" b="1" i="1" dirty="0" smtClean="0"/>
              <a:t>interference </a:t>
            </a:r>
            <a:r>
              <a:rPr lang="en-US" sz="2400" b="1" i="1" dirty="0" err="1" smtClean="0"/>
              <a:t>Vs.Link</a:t>
            </a:r>
            <a:r>
              <a:rPr lang="en-US" sz="2400" b="1" i="1" dirty="0" smtClean="0"/>
              <a:t> Level Interference</a:t>
            </a:r>
          </a:p>
          <a:p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4190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188640"/>
            <a:ext cx="10972800" cy="33524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Interference Model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9336" y="764704"/>
            <a:ext cx="119533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Accurate interference models are important for use in </a:t>
            </a:r>
            <a:r>
              <a:rPr lang="en-US" b="1" dirty="0" smtClean="0"/>
              <a:t>trans-mission </a:t>
            </a:r>
            <a:r>
              <a:rPr lang="en-US" b="1" dirty="0"/>
              <a:t>scheduling algorithms in wireless networks.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The </a:t>
            </a:r>
            <a:r>
              <a:rPr lang="en-US" b="1" dirty="0"/>
              <a:t>condition for </a:t>
            </a:r>
            <a:r>
              <a:rPr lang="en-US" b="1" dirty="0" smtClean="0"/>
              <a:t>successful reception </a:t>
            </a:r>
            <a:r>
              <a:rPr lang="en-US" b="1" dirty="0"/>
              <a:t>of </a:t>
            </a:r>
            <a:r>
              <a:rPr lang="en-US" b="1" dirty="0" smtClean="0"/>
              <a:t>packets: </a:t>
            </a:r>
          </a:p>
          <a:p>
            <a:r>
              <a:rPr lang="en-US" b="1" dirty="0" smtClean="0"/>
              <a:t>		Signal-to-interference-plus-noise ratio </a:t>
            </a:r>
            <a:r>
              <a:rPr lang="en-US" b="1" dirty="0"/>
              <a:t>(SINR) </a:t>
            </a:r>
            <a:r>
              <a:rPr lang="en-US" b="1" dirty="0" smtClean="0"/>
              <a:t>&gt; a threshold, </a:t>
            </a:r>
          </a:p>
          <a:p>
            <a:r>
              <a:rPr lang="en-US" b="1" dirty="0" smtClean="0"/>
              <a:t>Threshold depends on: </a:t>
            </a:r>
          </a:p>
          <a:p>
            <a:r>
              <a:rPr lang="en-US" b="1" dirty="0" smtClean="0"/>
              <a:t>	the </a:t>
            </a:r>
            <a:r>
              <a:rPr lang="en-US" b="1" dirty="0"/>
              <a:t>acceptable BER, </a:t>
            </a:r>
            <a:endParaRPr lang="en-US" b="1" dirty="0" smtClean="0"/>
          </a:p>
          <a:p>
            <a:r>
              <a:rPr lang="en-US" b="1" dirty="0" smtClean="0"/>
              <a:t>	Detector </a:t>
            </a:r>
            <a:r>
              <a:rPr lang="en-US" b="1" dirty="0"/>
              <a:t>structure, </a:t>
            </a:r>
            <a:endParaRPr lang="en-US" b="1" dirty="0" smtClean="0"/>
          </a:p>
          <a:p>
            <a:r>
              <a:rPr lang="en-US" b="1" dirty="0" smtClean="0"/>
              <a:t>	Modulation/demodulation </a:t>
            </a:r>
            <a:r>
              <a:rPr lang="en-US" b="1" dirty="0"/>
              <a:t>scheme, and </a:t>
            </a:r>
            <a:endParaRPr lang="en-US" b="1" dirty="0" smtClean="0"/>
          </a:p>
          <a:p>
            <a:r>
              <a:rPr lang="en-US" b="1" dirty="0" smtClean="0"/>
              <a:t>	Channel </a:t>
            </a:r>
            <a:r>
              <a:rPr lang="en-US" b="1" dirty="0"/>
              <a:t>coding/decoding algorithm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	No. of Interferers: Single or Multiple</a:t>
            </a:r>
          </a:p>
          <a:p>
            <a:r>
              <a:rPr lang="en-US" b="1" dirty="0"/>
              <a:t>	</a:t>
            </a:r>
            <a:r>
              <a:rPr lang="en-US" b="1" dirty="0" smtClean="0"/>
              <a:t>Pairwise RSS measurement between b/n T &amp; R  and I &amp; R </a:t>
            </a:r>
            <a:endParaRPr lang="en-US" b="1" dirty="0"/>
          </a:p>
          <a:p>
            <a:r>
              <a:rPr lang="en-US" b="1" dirty="0" smtClean="0"/>
              <a:t>		Transmitter-Receiver Distance</a:t>
            </a:r>
          </a:p>
          <a:p>
            <a:r>
              <a:rPr lang="en-US" b="1" dirty="0" smtClean="0"/>
              <a:t>		Interferer-Receiver Distance</a:t>
            </a:r>
          </a:p>
          <a:p>
            <a:r>
              <a:rPr lang="en-US" b="1" dirty="0" smtClean="0"/>
              <a:t>	How often base station send the command/poll messages to other sensor nodes</a:t>
            </a:r>
          </a:p>
          <a:p>
            <a:r>
              <a:rPr lang="en-US" b="1" dirty="0" smtClean="0"/>
              <a:t>	Packet size   Ex. 128 Bytes Packet</a:t>
            </a:r>
          </a:p>
          <a:p>
            <a:r>
              <a:rPr lang="en-US" b="1" dirty="0" smtClean="0"/>
              <a:t>	Noise estimation: By sampling RSS register periodically  (Ex. Every 20 </a:t>
            </a:r>
            <a:r>
              <a:rPr lang="en-US" b="1" dirty="0" err="1" smtClean="0"/>
              <a:t>ms</a:t>
            </a:r>
            <a:r>
              <a:rPr lang="en-US" b="1" dirty="0" smtClean="0"/>
              <a:t> in a period of 6 s)</a:t>
            </a:r>
          </a:p>
          <a:p>
            <a:r>
              <a:rPr lang="en-US" b="1" dirty="0"/>
              <a:t>	</a:t>
            </a:r>
            <a:r>
              <a:rPr lang="en-US" b="1" dirty="0" smtClean="0"/>
              <a:t>Concurrent transmission by Transmitter and Interferer (Packet Reception Rate(PRR) needs to be recorded</a:t>
            </a:r>
          </a:p>
          <a:p>
            <a:r>
              <a:rPr lang="en-US" b="1" dirty="0"/>
              <a:t>	</a:t>
            </a:r>
            <a:r>
              <a:rPr lang="en-US" b="1" dirty="0" smtClean="0"/>
              <a:t>PRR (Packet Reception Rate), Number of Sensor Nodes, Throughput, Channel Bandwidth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836712"/>
          </a:xfrm>
        </p:spPr>
        <p:txBody>
          <a:bodyPr/>
          <a:lstStyle/>
          <a:p>
            <a:r>
              <a:rPr lang="en-US" b="1" dirty="0" smtClean="0"/>
              <a:t>Interference Model (Single Interferer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7368" y="980728"/>
            <a:ext cx="109452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Graded and Thresholded Physical Interference Model </a:t>
            </a:r>
          </a:p>
          <a:p>
            <a:endParaRPr lang="en-US" dirty="0"/>
          </a:p>
          <a:p>
            <a:r>
              <a:rPr lang="en-US" b="1" dirty="0" smtClean="0"/>
              <a:t>Assume That  	</a:t>
            </a:r>
          </a:p>
          <a:p>
            <a:r>
              <a:rPr lang="en-US" b="1" dirty="0" smtClean="0"/>
              <a:t>S </a:t>
            </a:r>
            <a:r>
              <a:rPr lang="en-US" b="1" dirty="0"/>
              <a:t>is the signal power received at the intended receiver from the sender, </a:t>
            </a:r>
            <a:endParaRPr lang="en-US" b="1" dirty="0" smtClean="0"/>
          </a:p>
          <a:p>
            <a:r>
              <a:rPr lang="en-US" b="1" dirty="0" smtClean="0"/>
              <a:t>N </a:t>
            </a:r>
            <a:r>
              <a:rPr lang="en-US" b="1" dirty="0"/>
              <a:t>is the noise power at the receiver </a:t>
            </a:r>
            <a:endParaRPr lang="en-US" b="1" dirty="0" smtClean="0"/>
          </a:p>
          <a:p>
            <a:r>
              <a:rPr lang="en-US" b="1" dirty="0" smtClean="0"/>
              <a:t>I is the interference power of Interferer</a:t>
            </a:r>
          </a:p>
          <a:p>
            <a:r>
              <a:rPr lang="en-US" b="1" dirty="0" smtClean="0"/>
              <a:t>ΣI </a:t>
            </a:r>
            <a:r>
              <a:rPr lang="en-US" b="1" dirty="0"/>
              <a:t>is the sum of the interference powers experienced at the receiver caused by the group of interferers (transmitting concurrently), </a:t>
            </a:r>
            <a:endParaRPr lang="en-US" b="1" dirty="0" smtClean="0"/>
          </a:p>
          <a:p>
            <a:r>
              <a:rPr lang="en-US" b="1" dirty="0" smtClean="0"/>
              <a:t>BER is the bit error rate </a:t>
            </a:r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The </a:t>
            </a:r>
            <a:r>
              <a:rPr lang="en-US" b="1" dirty="0"/>
              <a:t>model predicts the relationship between the bit error rate (BER) and SINR, </a:t>
            </a:r>
            <a:endParaRPr lang="en-US" b="1" dirty="0" smtClean="0"/>
          </a:p>
          <a:p>
            <a:r>
              <a:rPr lang="en-US" b="1" dirty="0" smtClean="0"/>
              <a:t>where </a:t>
            </a:r>
            <a:r>
              <a:rPr lang="en-US" b="1" dirty="0"/>
              <a:t>SINR = </a:t>
            </a:r>
            <a:r>
              <a:rPr lang="en-US" b="1" dirty="0" smtClean="0"/>
              <a:t>S/(ΣI + N)  </a:t>
            </a:r>
          </a:p>
          <a:p>
            <a:r>
              <a:rPr lang="en-US" b="1" dirty="0" smtClean="0"/>
              <a:t>This </a:t>
            </a:r>
            <a:r>
              <a:rPr lang="en-US" b="1" dirty="0"/>
              <a:t>relationship depends on radio properties such as modulation.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packet error rate (PER) is directly related to BER and depends on coding.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packet reception rate (PRR</a:t>
            </a:r>
            <a:r>
              <a:rPr lang="en-US" b="1" dirty="0" smtClean="0"/>
              <a:t>) = 1 </a:t>
            </a:r>
            <a:r>
              <a:rPr lang="en-US" b="1" dirty="0"/>
              <a:t>− </a:t>
            </a:r>
            <a:r>
              <a:rPr lang="en-US" b="1" dirty="0" smtClean="0"/>
              <a:t>PER.</a:t>
            </a:r>
          </a:p>
          <a:p>
            <a:endParaRPr lang="en-US" b="1" dirty="0"/>
          </a:p>
          <a:p>
            <a:r>
              <a:rPr lang="en-US" b="1" dirty="0" smtClean="0"/>
              <a:t>        SINR =  S</a:t>
            </a:r>
            <a:r>
              <a:rPr lang="en-US" b="1" dirty="0"/>
              <a:t>/(I+N)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11266"/>
            <a:ext cx="7272808" cy="68143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Multiple Interference Model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848" y="836712"/>
            <a:ext cx="12191999" cy="6021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Assume that r, s and I denote a </a:t>
            </a:r>
            <a:r>
              <a:rPr lang="en-US" sz="2400" b="1" dirty="0" smtClean="0"/>
              <a:t>nodes or devices in a data communication system</a:t>
            </a:r>
            <a:endParaRPr lang="en-US" sz="2400" b="1" dirty="0" smtClean="0"/>
          </a:p>
          <a:p>
            <a:pPr algn="l"/>
            <a:endParaRPr lang="en-US" sz="2400" b="1" dirty="0" smtClean="0"/>
          </a:p>
          <a:p>
            <a:pPr algn="l"/>
            <a:r>
              <a:rPr lang="en-US" sz="2400" b="1" dirty="0" smtClean="0"/>
              <a:t>RSS(</a:t>
            </a:r>
            <a:r>
              <a:rPr lang="en-US" sz="2400" b="1" dirty="0" err="1" smtClean="0"/>
              <a:t>p,r,s</a:t>
            </a:r>
            <a:r>
              <a:rPr lang="en-US" sz="2400" b="1" dirty="0"/>
              <a:t>) the received signal strength at node r when a node s transmits with transmit power </a:t>
            </a:r>
            <a:r>
              <a:rPr lang="en-US" sz="2400" b="1" dirty="0" smtClean="0"/>
              <a:t>p</a:t>
            </a:r>
          </a:p>
          <a:p>
            <a:pPr algn="l"/>
            <a:endParaRPr lang="en-US" sz="2400" b="1" dirty="0" smtClean="0"/>
          </a:p>
          <a:p>
            <a:pPr algn="l"/>
            <a:r>
              <a:rPr lang="en-US" sz="2400" b="1" dirty="0" err="1" smtClean="0"/>
              <a:t>Nr</a:t>
            </a:r>
            <a:r>
              <a:rPr lang="en-US" sz="2400" b="1" dirty="0" smtClean="0"/>
              <a:t> </a:t>
            </a:r>
            <a:r>
              <a:rPr lang="en-US" sz="2400" b="1" dirty="0"/>
              <a:t>the ambient noise at </a:t>
            </a:r>
            <a:r>
              <a:rPr lang="en-US" sz="2400" b="1" dirty="0" smtClean="0"/>
              <a:t>r.</a:t>
            </a:r>
          </a:p>
          <a:p>
            <a:pPr algn="l"/>
            <a:endParaRPr lang="en-US" sz="2400" b="1" dirty="0" smtClean="0"/>
          </a:p>
          <a:p>
            <a:pPr algn="l"/>
            <a:r>
              <a:rPr lang="en-US" sz="2400" b="1" dirty="0" smtClean="0"/>
              <a:t>S is the set of sensor nodes</a:t>
            </a:r>
          </a:p>
          <a:p>
            <a:pPr algn="l"/>
            <a:endParaRPr lang="pt-BR" sz="2400" b="1" dirty="0" smtClean="0"/>
          </a:p>
          <a:p>
            <a:pPr algn="l"/>
            <a:r>
              <a:rPr lang="pt-BR" sz="2400" b="1" dirty="0" smtClean="0"/>
              <a:t>PRR </a:t>
            </a:r>
            <a:r>
              <a:rPr lang="pt-BR" sz="2400" b="1" dirty="0"/>
              <a:t>at r from a node i ∈ </a:t>
            </a:r>
            <a:r>
              <a:rPr lang="pt-BR" sz="2400" b="1" dirty="0" smtClean="0"/>
              <a:t>S </a:t>
            </a:r>
            <a:r>
              <a:rPr lang="pt-BR" sz="2400" b="1" dirty="0"/>
              <a:t>as </a:t>
            </a:r>
            <a:r>
              <a:rPr lang="pt-BR" sz="2400" b="1" dirty="0" smtClean="0"/>
              <a:t>PRR(p, r, i</a:t>
            </a:r>
            <a:r>
              <a:rPr lang="pt-BR" sz="2400" b="1" dirty="0"/>
              <a:t>, </a:t>
            </a:r>
            <a:r>
              <a:rPr lang="pt-BR" sz="2400" b="1" dirty="0" smtClean="0"/>
              <a:t>S). (</a:t>
            </a:r>
            <a:r>
              <a:rPr lang="pt-BR" sz="2400" b="1" dirty="0" smtClean="0">
                <a:solidFill>
                  <a:srgbClr val="FF0000"/>
                </a:solidFill>
              </a:rPr>
              <a:t>can be meausered directly</a:t>
            </a:r>
            <a:r>
              <a:rPr lang="pt-BR" sz="2400" b="1" dirty="0" smtClean="0"/>
              <a:t>)</a:t>
            </a:r>
            <a:endParaRPr lang="en-US" sz="2400" b="1" dirty="0"/>
          </a:p>
          <a:p>
            <a:pPr algn="l"/>
            <a:endParaRPr lang="en-US" sz="2400" b="1" dirty="0" smtClean="0"/>
          </a:p>
          <a:p>
            <a:pPr algn="l"/>
            <a:r>
              <a:rPr lang="en-US" sz="2400" b="1" dirty="0"/>
              <a:t>Assume that a set of nodes, </a:t>
            </a:r>
            <a:r>
              <a:rPr lang="en-US" sz="2400" b="1" dirty="0" smtClean="0"/>
              <a:t>S, </a:t>
            </a:r>
            <a:r>
              <a:rPr lang="en-US" sz="2400" b="1" dirty="0"/>
              <a:t>is active simultaneously </a:t>
            </a:r>
            <a:r>
              <a:rPr lang="en-US" sz="2400" b="1" dirty="0" smtClean="0"/>
              <a:t>transmitting </a:t>
            </a:r>
            <a:r>
              <a:rPr lang="en-US" sz="2400" b="1" dirty="0"/>
              <a:t>at power </a:t>
            </a:r>
            <a:r>
              <a:rPr lang="en-US" sz="2400" b="1" dirty="0" smtClean="0"/>
              <a:t>p.</a:t>
            </a:r>
            <a:endParaRPr lang="en-US" sz="2400" b="1" dirty="0"/>
          </a:p>
          <a:p>
            <a:pPr algn="l"/>
            <a:endParaRPr lang="en-US" sz="2400" b="1" dirty="0" smtClean="0"/>
          </a:p>
          <a:p>
            <a:pPr algn="l"/>
            <a:r>
              <a:rPr lang="en-US" sz="2400" b="1" dirty="0" smtClean="0"/>
              <a:t>The </a:t>
            </a:r>
            <a:r>
              <a:rPr lang="en-US" sz="2400" b="1" dirty="0"/>
              <a:t>SINR at r for node </a:t>
            </a:r>
            <a:r>
              <a:rPr lang="en-US" sz="2400" b="1" dirty="0" err="1"/>
              <a:t>i</a:t>
            </a:r>
            <a:r>
              <a:rPr lang="en-US" sz="2400" b="1" dirty="0"/>
              <a:t> is given </a:t>
            </a:r>
            <a:r>
              <a:rPr lang="en-US" sz="2400" b="1" dirty="0" smtClean="0"/>
              <a:t>by</a:t>
            </a:r>
          </a:p>
          <a:p>
            <a:pPr algn="l"/>
            <a:endParaRPr lang="en-US" sz="2400" b="1" dirty="0"/>
          </a:p>
          <a:p>
            <a:pPr algn="l"/>
            <a:r>
              <a:rPr lang="en-US" sz="2400" b="1" dirty="0" smtClean="0"/>
              <a:t>SINR(p, r,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, S</a:t>
            </a:r>
            <a:r>
              <a:rPr lang="el-GR" sz="2400" b="1" dirty="0" smtClean="0"/>
              <a:t>) </a:t>
            </a:r>
            <a:r>
              <a:rPr lang="el-GR" sz="2400" b="1" dirty="0"/>
              <a:t>= </a:t>
            </a:r>
            <a:r>
              <a:rPr lang="en-US" sz="2400" b="1" dirty="0" smtClean="0"/>
              <a:t> RSS(p, r, </a:t>
            </a:r>
            <a:r>
              <a:rPr lang="en-US" sz="2400" b="1" dirty="0" err="1" smtClean="0"/>
              <a:t>i</a:t>
            </a:r>
            <a:r>
              <a:rPr lang="en-US" sz="2400" b="1" dirty="0"/>
              <a:t>) </a:t>
            </a:r>
            <a:r>
              <a:rPr lang="en-US" sz="2400" b="1" dirty="0" smtClean="0"/>
              <a:t>/ (</a:t>
            </a:r>
            <a:r>
              <a:rPr lang="en-US" sz="2400" b="1" dirty="0" err="1" smtClean="0"/>
              <a:t>Nr</a:t>
            </a:r>
            <a:r>
              <a:rPr lang="en-US" sz="2400" b="1" dirty="0" smtClean="0"/>
              <a:t> </a:t>
            </a:r>
            <a:r>
              <a:rPr lang="en-US" sz="2400" b="1" dirty="0"/>
              <a:t>+ </a:t>
            </a:r>
            <a:r>
              <a:rPr lang="en-US" sz="2400" b="1" dirty="0" smtClean="0"/>
              <a:t>Σ RSS(p, r, j)      ∀ j ∈ S</a:t>
            </a:r>
            <a:r>
              <a:rPr lang="el-GR" sz="2400" b="1" dirty="0" smtClean="0"/>
              <a:t>,</a:t>
            </a:r>
            <a:r>
              <a:rPr lang="en-US" sz="2400" b="1" dirty="0" smtClean="0"/>
              <a:t>  j is not = to </a:t>
            </a:r>
            <a:r>
              <a:rPr lang="en-US" sz="2400" b="1" dirty="0" err="1" smtClean="0"/>
              <a:t>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981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272" y="11266"/>
            <a:ext cx="10972800" cy="4654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1344" y="620688"/>
            <a:ext cx="12000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/>
              <a:t>Ritesh</a:t>
            </a:r>
            <a:r>
              <a:rPr lang="en-US" b="1" i="1" dirty="0" smtClean="0"/>
              <a:t> </a:t>
            </a:r>
            <a:r>
              <a:rPr lang="en-US" b="1" i="1" dirty="0" err="1"/>
              <a:t>Maheshwari</a:t>
            </a:r>
            <a:r>
              <a:rPr lang="en-US" b="1" i="1" dirty="0"/>
              <a:t>, Shweta Jain, Samir R. Das, A Measurement Study of Interference Modeling and Scheduling in Low-Power Wireless </a:t>
            </a:r>
            <a:r>
              <a:rPr lang="en-US" b="1" i="1" dirty="0" smtClean="0"/>
              <a:t>Networks, Proceedings </a:t>
            </a:r>
            <a:r>
              <a:rPr lang="en-US" b="1" i="1" dirty="0"/>
              <a:t>of the 6th International Conference on Embedded Networked Sensor Systems, </a:t>
            </a:r>
            <a:r>
              <a:rPr lang="en-US" b="1" i="1" dirty="0" err="1"/>
              <a:t>SenSys</a:t>
            </a:r>
            <a:r>
              <a:rPr lang="en-US" b="1" i="1" dirty="0"/>
              <a:t> 2008, Raleigh, NC, USA, November 5-7,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r>
              <a:rPr lang="en-US" b="1" i="1" dirty="0"/>
              <a:t/>
            </a:r>
            <a:br>
              <a:rPr lang="en-US" b="1" i="1" dirty="0"/>
            </a:b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2452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NIT Rourkela Post Offic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6"/>
          <a:stretch/>
        </p:blipFill>
        <p:spPr bwMode="auto">
          <a:xfrm>
            <a:off x="2135560" y="857251"/>
            <a:ext cx="8064896" cy="47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02548" y="692696"/>
            <a:ext cx="3977172" cy="2570338"/>
          </a:xfrm>
          <a:prstGeom prst="rect">
            <a:avLst/>
          </a:prstGeom>
          <a:noFill/>
        </p:spPr>
        <p:txBody>
          <a:bodyPr wrap="square" lIns="76597" tIns="38300" rIns="76597" bIns="38300" rtlCol="0">
            <a:spAutoFit/>
          </a:bodyPr>
          <a:lstStyle/>
          <a:p>
            <a:pPr defTabSz="765966"/>
            <a:r>
              <a:rPr lang="en-US" sz="8100" dirty="0">
                <a:solidFill>
                  <a:prstClr val="white"/>
                </a:solidFill>
                <a:latin typeface="Algerian" pitchFamily="82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7B67B723D4014AA9E2D3E4312E1B13" ma:contentTypeVersion="4" ma:contentTypeDescription="Create a new document." ma:contentTypeScope="" ma:versionID="ed7cbea23a25cc28409fdab0422cc885">
  <xsd:schema xmlns:xsd="http://www.w3.org/2001/XMLSchema" xmlns:xs="http://www.w3.org/2001/XMLSchema" xmlns:p="http://schemas.microsoft.com/office/2006/metadata/properties" xmlns:ns2="bcb74e4c-47f7-4a7e-8b12-4ea764281ab7" targetNamespace="http://schemas.microsoft.com/office/2006/metadata/properties" ma:root="true" ma:fieldsID="1b116e199f0ce7c4d5bdc22925316501" ns2:_="">
    <xsd:import namespace="bcb74e4c-47f7-4a7e-8b12-4ea764281a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4e4c-47f7-4a7e-8b12-4ea764281a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3C17EE-D6F9-40F4-9D82-8F1E28FE6A6C}"/>
</file>

<file path=customXml/itemProps2.xml><?xml version="1.0" encoding="utf-8"?>
<ds:datastoreItem xmlns:ds="http://schemas.openxmlformats.org/officeDocument/2006/customXml" ds:itemID="{86B30C1E-7C38-4685-B9CD-7586B4B3843D}"/>
</file>

<file path=customXml/itemProps3.xml><?xml version="1.0" encoding="utf-8"?>
<ds:datastoreItem xmlns:ds="http://schemas.openxmlformats.org/officeDocument/2006/customXml" ds:itemID="{7412063B-A265-441C-86DA-FE4EE328882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3964</TotalTime>
  <Words>313</Words>
  <Application>Microsoft Office PowerPoint</Application>
  <PresentationFormat>Custom</PresentationFormat>
  <Paragraphs>78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5_Executive</vt:lpstr>
      <vt:lpstr> Interferences in Data Communication</vt:lpstr>
      <vt:lpstr>What is an interference ?</vt:lpstr>
      <vt:lpstr>Interference Model</vt:lpstr>
      <vt:lpstr>Interference Model (Single Interferer)</vt:lpstr>
      <vt:lpstr>Multiple Interference Model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Review Meeting NIT Rourkela</dc:title>
  <dc:creator>nit</dc:creator>
  <cp:lastModifiedBy>admin</cp:lastModifiedBy>
  <cp:revision>535</cp:revision>
  <dcterms:created xsi:type="dcterms:W3CDTF">2019-01-10T06:45:03Z</dcterms:created>
  <dcterms:modified xsi:type="dcterms:W3CDTF">2021-09-27T23:41:04Z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0x010100117B67B723D4014AA9E2D3E4312E1B13</vt:lpwstr>
  </property>
</Properties>
</file>