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4" r:id="rId6"/>
    <p:sldId id="275" r:id="rId7"/>
    <p:sldId id="276" r:id="rId8"/>
    <p:sldId id="257" r:id="rId9"/>
    <p:sldId id="258" r:id="rId10"/>
    <p:sldId id="259" r:id="rId11"/>
    <p:sldId id="277" r:id="rId12"/>
    <p:sldId id="278" r:id="rId13"/>
    <p:sldId id="279" r:id="rId14"/>
    <p:sldId id="280" r:id="rId15"/>
    <p:sldId id="260" r:id="rId16"/>
    <p:sldId id="261" r:id="rId17"/>
    <p:sldId id="262" r:id="rId18"/>
    <p:sldId id="263" r:id="rId19"/>
    <p:sldId id="264" r:id="rId20"/>
    <p:sldId id="265" r:id="rId21"/>
    <p:sldId id="281" r:id="rId22"/>
    <p:sldId id="282" r:id="rId23"/>
    <p:sldId id="283" r:id="rId24"/>
    <p:sldId id="273" r:id="rId25"/>
    <p:sldId id="266" r:id="rId26"/>
    <p:sldId id="268" r:id="rId27"/>
    <p:sldId id="269" r:id="rId28"/>
    <p:sldId id="270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1F159-3BEC-6962-4839-FF1C934A0F32}" v="2" dt="2021-10-08T12:45:12.291"/>
    <p1510:client id="{BA992B06-8FE0-41E8-9352-8E63A981CA2E}" v="1" dt="2021-10-10T05:12:57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UTOSH KUMAR" userId="S::119cs0130@nitrkl.ac.in::16c6c4ec-c91b-49e1-b7de-644b881b6b1d" providerId="AD" clId="Web-{BA992B06-8FE0-41E8-9352-8E63A981CA2E}"/>
    <pc:docChg chg="delSld">
      <pc:chgData name="ASHUTOSH KUMAR" userId="S::119cs0130@nitrkl.ac.in::16c6c4ec-c91b-49e1-b7de-644b881b6b1d" providerId="AD" clId="Web-{BA992B06-8FE0-41E8-9352-8E63A981CA2E}" dt="2021-10-10T05:12:57.879" v="0"/>
      <pc:docMkLst>
        <pc:docMk/>
      </pc:docMkLst>
      <pc:sldChg chg="del">
        <pc:chgData name="ASHUTOSH KUMAR" userId="S::119cs0130@nitrkl.ac.in::16c6c4ec-c91b-49e1-b7de-644b881b6b1d" providerId="AD" clId="Web-{BA992B06-8FE0-41E8-9352-8E63A981CA2E}" dt="2021-10-10T05:12:57.879" v="0"/>
        <pc:sldMkLst>
          <pc:docMk/>
          <pc:sldMk cId="0" sldId="293"/>
        </pc:sldMkLst>
      </pc:sldChg>
    </pc:docChg>
  </pc:docChgLst>
  <pc:docChgLst>
    <pc:chgData name="PRASHANT SINGH" userId="S::119cs0171@nitrkl.ac.in::d96b941e-406d-491c-bbe2-7054c0c2afe8" providerId="AD" clId="Web-{0041F159-3BEC-6962-4839-FF1C934A0F32}"/>
    <pc:docChg chg="modSld">
      <pc:chgData name="PRASHANT SINGH" userId="S::119cs0171@nitrkl.ac.in::d96b941e-406d-491c-bbe2-7054c0c2afe8" providerId="AD" clId="Web-{0041F159-3BEC-6962-4839-FF1C934A0F32}" dt="2021-10-08T12:45:12.291" v="1" actId="1076"/>
      <pc:docMkLst>
        <pc:docMk/>
      </pc:docMkLst>
      <pc:sldChg chg="modSp">
        <pc:chgData name="PRASHANT SINGH" userId="S::119cs0171@nitrkl.ac.in::d96b941e-406d-491c-bbe2-7054c0c2afe8" providerId="AD" clId="Web-{0041F159-3BEC-6962-4839-FF1C934A0F32}" dt="2021-10-08T12:45:12.291" v="1" actId="1076"/>
        <pc:sldMkLst>
          <pc:docMk/>
          <pc:sldMk cId="0" sldId="264"/>
        </pc:sldMkLst>
        <pc:picChg chg="mod">
          <ac:chgData name="PRASHANT SINGH" userId="S::119cs0171@nitrkl.ac.in::d96b941e-406d-491c-bbe2-7054c0c2afe8" providerId="AD" clId="Web-{0041F159-3BEC-6962-4839-FF1C934A0F32}" dt="2021-10-08T12:45:12.291" v="1" actId="1076"/>
          <ac:picMkLst>
            <pc:docMk/>
            <pc:sldMk cId="0" sldId="264"/>
            <ac:picMk id="614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Assembly Language Programming in 8085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Mnemonics</a:t>
            </a:r>
          </a:p>
          <a:p>
            <a:pPr lvl="1"/>
            <a:r>
              <a:rPr lang="en-US" dirty="0"/>
              <a:t>Each instruction has a specific mnemonic. </a:t>
            </a:r>
          </a:p>
          <a:p>
            <a:pPr lvl="1"/>
            <a:r>
              <a:rPr lang="en-US" dirty="0"/>
              <a:t>The mnemonic states the operation which will be executed.</a:t>
            </a:r>
          </a:p>
          <a:p>
            <a:r>
              <a:rPr lang="en-US" dirty="0">
                <a:solidFill>
                  <a:srgbClr val="FF0000"/>
                </a:solidFill>
              </a:rPr>
              <a:t>Operands</a:t>
            </a:r>
          </a:p>
          <a:p>
            <a:pPr lvl="1"/>
            <a:r>
              <a:rPr lang="en-US" dirty="0"/>
              <a:t>depend on the type of instruction.</a:t>
            </a:r>
          </a:p>
          <a:p>
            <a:pPr lvl="1"/>
            <a:r>
              <a:rPr lang="en-US" dirty="0"/>
              <a:t>one-byte instruction has no operand.</a:t>
            </a:r>
          </a:p>
          <a:p>
            <a:pPr lvl="1"/>
            <a:r>
              <a:rPr lang="en-US" dirty="0"/>
              <a:t>Only one operand exists in two-byte instructions and a three-byte instruction has two operands which are separated by a comma.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Comments</a:t>
            </a:r>
          </a:p>
          <a:p>
            <a:pPr lvl="1"/>
            <a:r>
              <a:rPr lang="en-US" dirty="0"/>
              <a:t>Is used to understand the program easily. It is optional.</a:t>
            </a:r>
          </a:p>
          <a:p>
            <a:pPr lvl="1"/>
            <a:r>
              <a:rPr lang="en-US" dirty="0"/>
              <a:t> The comment field contains any combination of characters. </a:t>
            </a:r>
          </a:p>
          <a:p>
            <a:pPr lvl="1"/>
            <a:r>
              <a:rPr lang="en-US" dirty="0"/>
              <a:t>A comment may appears on a line and the first character of the line must be a semicolon.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1487" y="1524000"/>
            <a:ext cx="8201025" cy="416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4070" y="1600200"/>
            <a:ext cx="783585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 of two 8 bit numbers </a:t>
            </a:r>
            <a:br>
              <a:rPr lang="en-US" dirty="0"/>
            </a:br>
            <a:r>
              <a:rPr lang="en-US" dirty="0"/>
              <a:t>(Sum is 8 bit)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the first number 26H is stored in the memory location 8000H and the second number 62H is stored in the memory location 8001H.</a:t>
            </a:r>
          </a:p>
          <a:p>
            <a:r>
              <a:rPr lang="en-US" dirty="0"/>
              <a:t> The result after addition of two numbers is to be stored in the memory location 8003H. </a:t>
            </a:r>
          </a:p>
          <a:p>
            <a:r>
              <a:rPr lang="en-US" dirty="0"/>
              <a:t>Assume the program starts from the memory location 8500H.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 of two 8 bit numbers </a:t>
            </a:r>
            <a:br>
              <a:rPr lang="en-US" dirty="0"/>
            </a:br>
            <a:r>
              <a:rPr lang="en-US" dirty="0"/>
              <a:t>(Sum is 8 bit)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387309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1999" y="1905000"/>
            <a:ext cx="434340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 of two 8 bit numbers </a:t>
            </a:r>
            <a:br>
              <a:rPr lang="en-US" dirty="0"/>
            </a:br>
            <a:r>
              <a:rPr lang="en-US" dirty="0"/>
              <a:t>(Sum is 8 bit)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/>
              <a:t>Program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7170" y="2181225"/>
            <a:ext cx="91440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105400"/>
            <a:ext cx="73152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66800" y="46482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 of two 8 bit numbers </a:t>
            </a:r>
            <a:br>
              <a:rPr lang="en-US" dirty="0"/>
            </a:br>
            <a:r>
              <a:rPr lang="en-US" dirty="0"/>
              <a:t>(Sum is 8 bit)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/>
              <a:t>Using immediate data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0"/>
            <a:ext cx="8763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 to add two 8 bit numbers, with sum is of 16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7315200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"/>
            <a:ext cx="8153399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languages are classified into following categories: </a:t>
            </a:r>
          </a:p>
          <a:p>
            <a:pPr lvl="1"/>
            <a:r>
              <a:rPr lang="en-US" dirty="0"/>
              <a:t>Machine language</a:t>
            </a:r>
          </a:p>
          <a:p>
            <a:pPr lvl="1"/>
            <a:r>
              <a:rPr lang="en-US" dirty="0"/>
              <a:t>Assembly Language</a:t>
            </a:r>
          </a:p>
          <a:p>
            <a:pPr lvl="1"/>
            <a:r>
              <a:rPr lang="en-US" dirty="0"/>
              <a:t>High level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5787" y="2819400"/>
            <a:ext cx="79724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two 16 bit numbers (Sum is 16 bit)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1" y="1600200"/>
            <a:ext cx="5867400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 to add two 16 bit numbers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1"/>
            <a:ext cx="8077200" cy="4591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 -2: Add two 16-bit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Add the 16-bit number in memory locations 4000H and 4001H to the 16-bit number in memory locations 4002H and 4003H.</a:t>
            </a:r>
          </a:p>
          <a:p>
            <a:pPr lvl="1">
              <a:buNone/>
            </a:pPr>
            <a:r>
              <a:rPr lang="pt-BR" dirty="0"/>
              <a:t>(4000H) = 15H </a:t>
            </a:r>
          </a:p>
          <a:p>
            <a:pPr lvl="1">
              <a:buNone/>
            </a:pPr>
            <a:r>
              <a:rPr lang="pt-BR" dirty="0"/>
              <a:t>(4001H) = 1CH </a:t>
            </a:r>
          </a:p>
          <a:p>
            <a:pPr lvl="1">
              <a:buNone/>
            </a:pPr>
            <a:r>
              <a:rPr lang="pt-BR" dirty="0"/>
              <a:t>(4002H) = B7H </a:t>
            </a:r>
          </a:p>
          <a:p>
            <a:pPr lvl="1">
              <a:buNone/>
            </a:pPr>
            <a:r>
              <a:rPr lang="pt-BR" dirty="0"/>
              <a:t>(4003H) = 5AH</a:t>
            </a:r>
          </a:p>
          <a:p>
            <a:pPr lvl="1">
              <a:buNone/>
            </a:pPr>
            <a:r>
              <a:rPr lang="pt-BR" dirty="0"/>
              <a:t> Result = 1C15 + 5AB7H = 76CCH </a:t>
            </a:r>
          </a:p>
          <a:p>
            <a:pPr lvl="1">
              <a:buNone/>
            </a:pPr>
            <a:r>
              <a:rPr lang="pt-BR" dirty="0"/>
              <a:t>(4004H) = CCH</a:t>
            </a:r>
          </a:p>
          <a:p>
            <a:pPr lvl="1">
              <a:buNone/>
            </a:pPr>
            <a:r>
              <a:rPr lang="pt-BR" dirty="0"/>
              <a:t> (4005H) = 76H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Program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lvl="2">
              <a:buNone/>
            </a:pPr>
            <a:r>
              <a:rPr lang="en-IN" dirty="0"/>
              <a:t>LHLD 4000H 	;Get first I6-bit number in HL</a:t>
            </a:r>
          </a:p>
          <a:p>
            <a:pPr lvl="2">
              <a:buNone/>
            </a:pPr>
            <a:r>
              <a:rPr lang="en-IN" dirty="0"/>
              <a:t> XCHG 		;Save first I6-bit number in DE</a:t>
            </a:r>
          </a:p>
          <a:p>
            <a:pPr lvl="2">
              <a:buNone/>
            </a:pPr>
            <a:r>
              <a:rPr lang="en-IN" dirty="0"/>
              <a:t> LHLD 4002H 	;Get second I6-bit number in HL</a:t>
            </a:r>
          </a:p>
          <a:p>
            <a:pPr lvl="2">
              <a:buNone/>
            </a:pPr>
            <a:r>
              <a:rPr lang="en-IN" dirty="0"/>
              <a:t>MOV A, E	;Get lower byte of the first number</a:t>
            </a:r>
          </a:p>
          <a:p>
            <a:pPr lvl="2">
              <a:buNone/>
            </a:pPr>
            <a:r>
              <a:rPr lang="en-IN" dirty="0"/>
              <a:t> ADD L 		;Add lower byte of the second number </a:t>
            </a:r>
          </a:p>
          <a:p>
            <a:pPr lvl="2">
              <a:buNone/>
            </a:pPr>
            <a:r>
              <a:rPr lang="en-IN" dirty="0"/>
              <a:t>MOV L, A 	;Store result in L register</a:t>
            </a:r>
          </a:p>
          <a:p>
            <a:pPr lvl="2">
              <a:buNone/>
            </a:pPr>
            <a:r>
              <a:rPr lang="en-IN" dirty="0"/>
              <a:t> MOV A, D 	;Get higher byte of the first number</a:t>
            </a:r>
          </a:p>
          <a:p>
            <a:pPr lvl="2">
              <a:buNone/>
            </a:pPr>
            <a:r>
              <a:rPr lang="en-IN" dirty="0"/>
              <a:t> ADC H		;Add higher byte of the second number 			with CARRY</a:t>
            </a:r>
          </a:p>
          <a:p>
            <a:pPr lvl="2">
              <a:buNone/>
            </a:pPr>
            <a:r>
              <a:rPr lang="en-IN" dirty="0"/>
              <a:t>MOV H, A 	;Store result in H register</a:t>
            </a:r>
          </a:p>
          <a:p>
            <a:pPr lvl="2">
              <a:buNone/>
            </a:pPr>
            <a:r>
              <a:rPr lang="en-IN" dirty="0"/>
              <a:t> SHLD 4004H 	;Store I6-bit result in memory locations 4004H 		and 4005H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IN" sz="2600" dirty="0"/>
              <a:t>HLT 		;Terminate program execution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r>
              <a:rPr lang="en-IN" dirty="0"/>
              <a:t>LHLD 4000H	; Get first I6-bit number </a:t>
            </a:r>
          </a:p>
          <a:p>
            <a:pPr lvl="2">
              <a:buNone/>
            </a:pPr>
            <a:r>
              <a:rPr lang="en-IN" dirty="0"/>
              <a:t> XCHG 		; Save first I6-bit number in DE </a:t>
            </a:r>
          </a:p>
          <a:p>
            <a:pPr lvl="2">
              <a:buNone/>
            </a:pPr>
            <a:r>
              <a:rPr lang="en-IN" dirty="0"/>
              <a:t> LHLD 4002H 	; Get second I6-bit number in HL </a:t>
            </a:r>
          </a:p>
          <a:p>
            <a:pPr lvl="2">
              <a:buNone/>
            </a:pPr>
            <a:r>
              <a:rPr lang="en-IN" dirty="0"/>
              <a:t>DAD D 		; Add DE and HL </a:t>
            </a:r>
          </a:p>
          <a:p>
            <a:pPr lvl="2">
              <a:buNone/>
            </a:pPr>
            <a:r>
              <a:rPr lang="en-IN" dirty="0"/>
              <a:t> SHLD 4004H	; Store I6-bit result in memory locations 		4004H and 4005H</a:t>
            </a:r>
          </a:p>
          <a:p>
            <a:pPr lvl="2">
              <a:buNone/>
            </a:pPr>
            <a:r>
              <a:rPr lang="en-IN" dirty="0"/>
              <a:t> HLT 		; Terminate program execution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of two 8 bit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 are stored in memory locations 8000H and 8001H. The result after subtraction will be stored in 8002H.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3276600"/>
            <a:ext cx="7010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Steps:</a:t>
            </a:r>
          </a:p>
          <a:p>
            <a:r>
              <a:rPr lang="en-US" sz="2800" dirty="0"/>
              <a:t>1. </a:t>
            </a:r>
            <a:r>
              <a:rPr lang="en-US" dirty="0"/>
              <a:t> </a:t>
            </a:r>
            <a:r>
              <a:rPr lang="en-US" sz="2800" dirty="0"/>
              <a:t>Load address of first number in HL register pair.</a:t>
            </a:r>
          </a:p>
          <a:p>
            <a:r>
              <a:rPr lang="en-US" sz="2800" dirty="0"/>
              <a:t>2. Move first data into accumulator.</a:t>
            </a:r>
          </a:p>
          <a:p>
            <a:r>
              <a:rPr lang="en-US" sz="2800" dirty="0"/>
              <a:t>3. Increment the content of HL register pair.</a:t>
            </a:r>
          </a:p>
          <a:p>
            <a:r>
              <a:rPr lang="en-US" sz="2800" dirty="0"/>
              <a:t>4. Subtract the second data from accumulator.</a:t>
            </a:r>
          </a:p>
          <a:p>
            <a:r>
              <a:rPr lang="en-US" sz="2800" dirty="0"/>
              <a:t>5. Store the result in memory location 8002H.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69286" y="1600200"/>
            <a:ext cx="39363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8229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648200"/>
            <a:ext cx="86296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of two 16 bit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Machine-language programs </a:t>
            </a:r>
            <a:r>
              <a:rPr lang="en-US" dirty="0"/>
              <a:t>are usually written in binary code.</a:t>
            </a:r>
          </a:p>
          <a:p>
            <a:pPr lvl="1"/>
            <a:r>
              <a:rPr lang="en-US" dirty="0"/>
              <a:t>suitable for small and simple programs.</a:t>
            </a:r>
          </a:p>
          <a:p>
            <a:pPr lvl="1"/>
            <a:r>
              <a:rPr lang="en-US" dirty="0"/>
              <a:t>Program execution is very fast</a:t>
            </a:r>
          </a:p>
          <a:p>
            <a:pPr lvl="1"/>
            <a:r>
              <a:rPr lang="en-US" dirty="0"/>
              <a:t>program writing is difficult and time consuming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6553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1’s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/>
              <a:t>Write an assembly language program of 8085 to find 1’s complement of the data stored in memory location 2500 H and the result is to be stored in memory location 2501 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" y="3276600"/>
            <a:ext cx="85439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2’s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/>
              <a:t>Write an assembly language program of 8085 to find 2’s complement of the data stored in memory location 2100 H and the result is to be stored in memory location 2101 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124200"/>
            <a:ext cx="75057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 shift, 8 bit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a program to shift an eight bit data four bits right. Assume data is in register C.</a:t>
            </a:r>
          </a:p>
          <a:p>
            <a:pPr>
              <a:buNone/>
            </a:pPr>
            <a:r>
              <a:rPr lang="pt-BR" dirty="0"/>
              <a:t>		(4200H) = 58 </a:t>
            </a:r>
          </a:p>
          <a:p>
            <a:pPr>
              <a:buNone/>
            </a:pPr>
            <a:r>
              <a:rPr lang="pt-BR" dirty="0"/>
              <a:t>		Result = (4300H) = 08 and (4301H) = 05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r>
              <a:rPr lang="pt-BR" dirty="0"/>
              <a:t>MOV A, C</a:t>
            </a:r>
          </a:p>
          <a:p>
            <a:pPr lvl="2">
              <a:buNone/>
            </a:pPr>
            <a:r>
              <a:rPr lang="pt-BR" dirty="0"/>
              <a:t>RAR </a:t>
            </a:r>
          </a:p>
          <a:p>
            <a:pPr lvl="2">
              <a:buNone/>
            </a:pPr>
            <a:r>
              <a:rPr lang="pt-BR" dirty="0"/>
              <a:t>RAR</a:t>
            </a:r>
          </a:p>
          <a:p>
            <a:pPr lvl="2">
              <a:buNone/>
            </a:pPr>
            <a:r>
              <a:rPr lang="pt-BR" dirty="0"/>
              <a:t>RAR </a:t>
            </a:r>
          </a:p>
          <a:p>
            <a:pPr lvl="2">
              <a:buNone/>
            </a:pPr>
            <a:r>
              <a:rPr lang="pt-BR" dirty="0"/>
              <a:t>RAR </a:t>
            </a:r>
          </a:p>
          <a:p>
            <a:pPr lvl="2">
              <a:buNone/>
            </a:pPr>
            <a:r>
              <a:rPr lang="pt-BR" dirty="0"/>
              <a:t>MOV C, A</a:t>
            </a:r>
          </a:p>
          <a:p>
            <a:pPr lvl="2">
              <a:buNone/>
            </a:pPr>
            <a:r>
              <a:rPr lang="pt-BR" dirty="0"/>
              <a:t> HLT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overcome the limitations of machine languages, </a:t>
            </a:r>
            <a:r>
              <a:rPr lang="en-US" dirty="0">
                <a:solidFill>
                  <a:srgbClr val="FF0000"/>
                </a:solidFill>
              </a:rPr>
              <a:t>assembly language </a:t>
            </a:r>
            <a:r>
              <a:rPr lang="en-US" dirty="0"/>
              <a:t>was developed.</a:t>
            </a:r>
          </a:p>
          <a:p>
            <a:pPr lvl="1"/>
            <a:r>
              <a:rPr lang="en-US" dirty="0"/>
              <a:t>machine-level instructions are replaced by mnemonics.</a:t>
            </a:r>
          </a:p>
          <a:p>
            <a:pPr lvl="1"/>
            <a:r>
              <a:rPr lang="en-US" dirty="0"/>
              <a:t>Easier for a programmer to write programs</a:t>
            </a:r>
          </a:p>
          <a:p>
            <a:pPr lvl="1"/>
            <a:r>
              <a:rPr lang="en-US" dirty="0"/>
              <a:t>microprocessor specific</a:t>
            </a:r>
          </a:p>
          <a:p>
            <a:pPr lvl="1"/>
            <a:r>
              <a:rPr lang="en-US" dirty="0"/>
              <a:t>An assembly language program is not portable.</a:t>
            </a:r>
          </a:p>
          <a:p>
            <a:r>
              <a:rPr lang="en-US" dirty="0"/>
              <a:t>Assembly-language programs are translated to machine-level programs using a translator program known as </a:t>
            </a:r>
            <a:r>
              <a:rPr lang="en-US" dirty="0">
                <a:solidFill>
                  <a:srgbClr val="FF0000"/>
                </a:solidFill>
              </a:rPr>
              <a:t>assembler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assembly language program is termed as the </a:t>
            </a:r>
            <a:r>
              <a:rPr lang="en-US" b="1" i="1" dirty="0"/>
              <a:t>Source Program </a:t>
            </a:r>
            <a:r>
              <a:rPr lang="en-US" b="1" dirty="0"/>
              <a:t>and the Final Machine code program is called the </a:t>
            </a:r>
            <a:r>
              <a:rPr lang="en-US" b="1" i="1" dirty="0"/>
              <a:t>Object Program</a:t>
            </a:r>
            <a:r>
              <a:rPr lang="en-US" b="1" dirty="0"/>
              <a:t>.</a:t>
            </a:r>
            <a:br>
              <a:rPr lang="en-US" b="1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276600"/>
            <a:ext cx="85534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assembler has three main functions:</a:t>
            </a:r>
          </a:p>
          <a:p>
            <a:pPr lvl="1"/>
            <a:r>
              <a:rPr lang="en-US" dirty="0"/>
              <a:t> 	Replacement of symbolic </a:t>
            </a:r>
            <a:r>
              <a:rPr lang="en-US" dirty="0" err="1"/>
              <a:t>opcode</a:t>
            </a:r>
            <a:r>
              <a:rPr lang="en-US" dirty="0"/>
              <a:t> (mnemonics) with binary code.</a:t>
            </a:r>
          </a:p>
          <a:p>
            <a:pPr lvl="1"/>
            <a:r>
              <a:rPr lang="en-US" dirty="0"/>
              <a:t> Assign storage to instructions and output </a:t>
            </a:r>
          </a:p>
          <a:p>
            <a:pPr lvl="1"/>
            <a:r>
              <a:rPr lang="en-US" dirty="0"/>
              <a:t> Set the operand addresses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statement in an assembly-language program consists of the following fields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95600"/>
            <a:ext cx="800099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Memory Address</a:t>
            </a:r>
          </a:p>
          <a:p>
            <a:pPr lvl="1"/>
            <a:r>
              <a:rPr lang="en-US" dirty="0"/>
              <a:t>It is the address of the memory location in which a program or a series of instructions are stored.</a:t>
            </a:r>
          </a:p>
          <a:p>
            <a:r>
              <a:rPr lang="en-US" dirty="0">
                <a:solidFill>
                  <a:srgbClr val="FF0000"/>
                </a:solidFill>
              </a:rPr>
              <a:t>Machine code</a:t>
            </a:r>
          </a:p>
          <a:p>
            <a:pPr lvl="1"/>
            <a:r>
              <a:rPr lang="en-US" dirty="0"/>
              <a:t>Every instruction has a unique one-byte code called operation code. </a:t>
            </a:r>
          </a:p>
          <a:p>
            <a:pPr lvl="1"/>
            <a:r>
              <a:rPr lang="en-US" dirty="0"/>
              <a:t>Instructions are operated using data. Data may be of one byte or two bytes.</a:t>
            </a:r>
          </a:p>
          <a:p>
            <a:pPr lvl="1"/>
            <a:r>
              <a:rPr lang="en-US" dirty="0"/>
              <a:t> Machines codes are the hexadecimal representation of operation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Labels</a:t>
            </a:r>
          </a:p>
          <a:p>
            <a:pPr lvl="1"/>
            <a:r>
              <a:rPr lang="en-US" dirty="0"/>
              <a:t>Is used to identify the name of a memory location for storing data</a:t>
            </a:r>
          </a:p>
          <a:p>
            <a:pPr lvl="1"/>
            <a:r>
              <a:rPr lang="en-US" dirty="0"/>
              <a:t>The presence of a label in an instruction is optional.</a:t>
            </a:r>
          </a:p>
          <a:p>
            <a:pPr lvl="1"/>
            <a:r>
              <a:rPr lang="en-US" dirty="0"/>
              <a:t> When a label is present, it provides a symbolic name that can be used in branch instructions</a:t>
            </a:r>
          </a:p>
          <a:p>
            <a:pPr lvl="1"/>
            <a:r>
              <a:rPr lang="en-US" dirty="0"/>
              <a:t>used for conditional/unconditional jumping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6C586D6993448A62854AE246F3130" ma:contentTypeVersion="4" ma:contentTypeDescription="Create a new document." ma:contentTypeScope="" ma:versionID="f742289d9205ce73366b690ce9f20182">
  <xsd:schema xmlns:xsd="http://www.w3.org/2001/XMLSchema" xmlns:xs="http://www.w3.org/2001/XMLSchema" xmlns:p="http://schemas.microsoft.com/office/2006/metadata/properties" xmlns:ns2="886e75a9-f062-4986-91a6-a869996f9066" targetNamespace="http://schemas.microsoft.com/office/2006/metadata/properties" ma:root="true" ma:fieldsID="c756a0c7bff813bd5e4973ba56e667bb" ns2:_="">
    <xsd:import namespace="886e75a9-f062-4986-91a6-a869996f90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6e75a9-f062-4986-91a6-a869996f90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674897-0FD6-4359-9D57-C62D8A44FA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6e75a9-f062-4986-91a6-a869996f90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F6D7E1-EBAC-4C96-9109-DF1EF1A2C8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923ED1-DAB0-4BFC-9D0E-C455381606E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807</Words>
  <Application>Microsoft Office PowerPoint</Application>
  <PresentationFormat>On-screen Show (4:3)</PresentationFormat>
  <Paragraphs>142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Assembly Language Programming in 8085</vt:lpstr>
      <vt:lpstr>Introduction</vt:lpstr>
      <vt:lpstr>Introduction</vt:lpstr>
      <vt:lpstr>Introduction</vt:lpstr>
      <vt:lpstr>Introduction</vt:lpstr>
      <vt:lpstr>Introduction</vt:lpstr>
      <vt:lpstr>Instruction Format</vt:lpstr>
      <vt:lpstr>PowerPoint Presentation</vt:lpstr>
      <vt:lpstr>PowerPoint Presentation</vt:lpstr>
      <vt:lpstr>PowerPoint Presentation</vt:lpstr>
      <vt:lpstr>PowerPoint Presentation</vt:lpstr>
      <vt:lpstr>Examples</vt:lpstr>
      <vt:lpstr>Examples</vt:lpstr>
      <vt:lpstr>Addition of two 8 bit numbers  (Sum is 8 bit)</vt:lpstr>
      <vt:lpstr>Addition of two 8 bit numbers  (Sum is 8 bit)</vt:lpstr>
      <vt:lpstr>Addition of two 8 bit numbers  (Sum is 8 bit)</vt:lpstr>
      <vt:lpstr>Addition of two 8 bit numbers  (Sum is 8 bit)</vt:lpstr>
      <vt:lpstr>Program to add two 8 bit numbers, with sum is of 16 bits</vt:lpstr>
      <vt:lpstr>PowerPoint Presentation</vt:lpstr>
      <vt:lpstr>PowerPoint Presentation</vt:lpstr>
      <vt:lpstr>Add two 16 bit numbers (Sum is 16 bit)</vt:lpstr>
      <vt:lpstr>Program to add two 16 bit numbers</vt:lpstr>
      <vt:lpstr>Example -2: Add two 16-bit numbers</vt:lpstr>
      <vt:lpstr>Program 1</vt:lpstr>
      <vt:lpstr>Program 2</vt:lpstr>
      <vt:lpstr>Subtraction of two 8 bit numbers</vt:lpstr>
      <vt:lpstr>PowerPoint Presentation</vt:lpstr>
      <vt:lpstr>PowerPoint Presentation</vt:lpstr>
      <vt:lpstr>Subtraction of two 16 bit numbers</vt:lpstr>
      <vt:lpstr>PowerPoint Presentation</vt:lpstr>
      <vt:lpstr>1’s Complement</vt:lpstr>
      <vt:lpstr>2’s Complement</vt:lpstr>
      <vt:lpstr>Right shift, 8 bit of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 Programming in 8085</dc:title>
  <dc:creator>HP</dc:creator>
  <cp:lastModifiedBy>HP</cp:lastModifiedBy>
  <cp:revision>34</cp:revision>
  <dcterms:created xsi:type="dcterms:W3CDTF">2006-08-16T00:00:00Z</dcterms:created>
  <dcterms:modified xsi:type="dcterms:W3CDTF">2021-10-10T05:12:58Z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0x0101008B96C586D6993448A62854AE246F3130</vt:lpwstr>
  </property>
</Properties>
</file>