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2" r:id="rId8"/>
    <p:sldId id="268" r:id="rId9"/>
    <p:sldId id="288" r:id="rId10"/>
    <p:sldId id="263" r:id="rId11"/>
    <p:sldId id="264" r:id="rId12"/>
    <p:sldId id="269" r:id="rId13"/>
    <p:sldId id="265" r:id="rId14"/>
    <p:sldId id="266" r:id="rId15"/>
    <p:sldId id="257" r:id="rId16"/>
    <p:sldId id="270" r:id="rId17"/>
    <p:sldId id="271" r:id="rId18"/>
    <p:sldId id="272" r:id="rId19"/>
    <p:sldId id="273" r:id="rId20"/>
    <p:sldId id="274" r:id="rId21"/>
    <p:sldId id="278" r:id="rId22"/>
    <p:sldId id="279" r:id="rId23"/>
    <p:sldId id="275" r:id="rId24"/>
    <p:sldId id="276" r:id="rId25"/>
    <p:sldId id="283" r:id="rId26"/>
    <p:sldId id="277" r:id="rId27"/>
    <p:sldId id="280" r:id="rId28"/>
    <p:sldId id="284" r:id="rId29"/>
    <p:sldId id="282" r:id="rId30"/>
    <p:sldId id="285" r:id="rId31"/>
    <p:sldId id="287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Subroutine in 8085 Microprocessor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CALL Instruction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625" y="1447800"/>
            <a:ext cx="7524750" cy="351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CALL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MP Reads the subroutine address from the next two memory location and stores the higher order 8bit of the address in the W register and stores the lower order 8bit of the address in the Z register</a:t>
            </a:r>
          </a:p>
          <a:p>
            <a:r>
              <a:rPr lang="en-US" dirty="0" smtClean="0"/>
              <a:t> Push the address of the instruction immediately following the CALL onto the stack [Return address] </a:t>
            </a:r>
          </a:p>
          <a:p>
            <a:r>
              <a:rPr lang="en-US" dirty="0" smtClean="0"/>
              <a:t> Loads the program counter with the 16-bit address supplied with the CALL instruction from WZ register.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Call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Similar to conditional jump instructions</a:t>
            </a:r>
          </a:p>
          <a:p>
            <a:r>
              <a:rPr lang="en-US" b="1" i="1" dirty="0" smtClean="0"/>
              <a:t>CNZ address </a:t>
            </a:r>
            <a:r>
              <a:rPr lang="en-US" b="1" dirty="0" smtClean="0"/>
              <a:t>(Call if not zero)</a:t>
            </a:r>
          </a:p>
          <a:p>
            <a:r>
              <a:rPr lang="en-US" dirty="0" smtClean="0"/>
              <a:t>This instruction will call the subroutine program specified by the address provided the zero flag is reset.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[</a:t>
            </a:r>
            <a:r>
              <a:rPr lang="en-US" i="1" dirty="0" smtClean="0"/>
              <a:t>SP </a:t>
            </a:r>
            <a:r>
              <a:rPr lang="en-US" dirty="0" smtClean="0"/>
              <a:t>−1] ← [</a:t>
            </a:r>
            <a:r>
              <a:rPr lang="en-US" i="1" dirty="0" smtClean="0"/>
              <a:t>PCH 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	[</a:t>
            </a:r>
            <a:r>
              <a:rPr lang="en-US" i="1" dirty="0" smtClean="0"/>
              <a:t>SP </a:t>
            </a:r>
            <a:r>
              <a:rPr lang="en-US" dirty="0" smtClean="0"/>
              <a:t>− 2] ← [</a:t>
            </a:r>
            <a:r>
              <a:rPr lang="en-US" i="1" dirty="0" smtClean="0"/>
              <a:t>PCL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	and [</a:t>
            </a:r>
            <a:r>
              <a:rPr lang="en-US" i="1" dirty="0" smtClean="0"/>
              <a:t>PC</a:t>
            </a:r>
            <a:r>
              <a:rPr lang="en-US" dirty="0" smtClean="0"/>
              <a:t>] ← </a:t>
            </a:r>
            <a:r>
              <a:rPr lang="en-US" i="1" dirty="0" smtClean="0"/>
              <a:t>address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RET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 (1 byte instruction)</a:t>
            </a:r>
          </a:p>
          <a:p>
            <a:pPr>
              <a:buNone/>
            </a:pPr>
            <a:r>
              <a:rPr lang="en-US" dirty="0" smtClean="0"/>
              <a:t>	 – Retrieve the return address from the top of the stack</a:t>
            </a:r>
          </a:p>
          <a:p>
            <a:pPr>
              <a:buNone/>
            </a:pPr>
            <a:r>
              <a:rPr lang="en-US" dirty="0" smtClean="0"/>
              <a:t>	 – Load the program counter with the return address.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7543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return instructions may also be conditional. </a:t>
            </a:r>
          </a:p>
          <a:p>
            <a:r>
              <a:rPr lang="en-US" dirty="0" smtClean="0"/>
              <a:t>The following are the conditional return</a:t>
            </a:r>
            <a:br>
              <a:rPr lang="en-US" dirty="0" smtClean="0"/>
            </a:br>
            <a:r>
              <a:rPr lang="en-US" dirty="0" smtClean="0"/>
              <a:t>instructions:</a:t>
            </a:r>
          </a:p>
          <a:p>
            <a:pPr>
              <a:buNone/>
            </a:pPr>
            <a:r>
              <a:rPr lang="en-US" b="1" dirty="0" smtClean="0"/>
              <a:t>		RNZ Return if no zero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RZ Return if zero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RNC Return if no carry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RC Return if carry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RM Return if minus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RP Return if positive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RPO Return parity is odd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RPE Return parity is even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RNC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if CY = 0 , then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i="1" dirty="0" smtClean="0"/>
              <a:t>PCL</a:t>
            </a:r>
            <a:r>
              <a:rPr lang="en-US" dirty="0" smtClean="0"/>
              <a:t>] ← [</a:t>
            </a:r>
            <a:r>
              <a:rPr lang="en-US" i="1" dirty="0" smtClean="0"/>
              <a:t>SP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i="1" dirty="0" smtClean="0"/>
              <a:t>PCH </a:t>
            </a:r>
            <a:r>
              <a:rPr lang="en-US" dirty="0" smtClean="0"/>
              <a:t>] ← [</a:t>
            </a:r>
            <a:r>
              <a:rPr lang="en-US" i="1" dirty="0" smtClean="0"/>
              <a:t>SP </a:t>
            </a:r>
            <a:r>
              <a:rPr lang="en-US" dirty="0" smtClean="0"/>
              <a:t>+ 1]</a:t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Proper 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proper subroutine:</a:t>
            </a:r>
          </a:p>
          <a:p>
            <a:pPr lvl="1"/>
            <a:r>
              <a:rPr lang="en-US" dirty="0" smtClean="0"/>
              <a:t>Is only entered with a CALL and exited with an RTE</a:t>
            </a:r>
          </a:p>
          <a:p>
            <a:pPr lvl="1"/>
            <a:r>
              <a:rPr lang="en-US" dirty="0" smtClean="0"/>
              <a:t>Has a </a:t>
            </a:r>
            <a:r>
              <a:rPr lang="en-US" dirty="0" smtClean="0">
                <a:solidFill>
                  <a:srgbClr val="00B0F0"/>
                </a:solidFill>
              </a:rPr>
              <a:t>single entry point </a:t>
            </a:r>
          </a:p>
          <a:p>
            <a:pPr lvl="2"/>
            <a:r>
              <a:rPr lang="en-US" dirty="0" smtClean="0"/>
              <a:t> Do not use a CALL statement to jump into different points of the same subroutine. </a:t>
            </a:r>
          </a:p>
          <a:p>
            <a:pPr lvl="1"/>
            <a:r>
              <a:rPr lang="en-US" dirty="0" smtClean="0"/>
              <a:t> Has a </a:t>
            </a:r>
            <a:r>
              <a:rPr lang="en-US" dirty="0" smtClean="0">
                <a:solidFill>
                  <a:srgbClr val="00B0F0"/>
                </a:solidFill>
              </a:rPr>
              <a:t>single exit point </a:t>
            </a:r>
          </a:p>
          <a:p>
            <a:pPr lvl="2"/>
            <a:r>
              <a:rPr lang="en-US" dirty="0" smtClean="0"/>
              <a:t> There should be one return statement from any subroutine.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Passing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four ways to pass parameters to and from the subroutine:</a:t>
            </a:r>
          </a:p>
          <a:p>
            <a:pPr lvl="1"/>
            <a:r>
              <a:rPr lang="en-US" dirty="0" smtClean="0"/>
              <a:t>Using registers</a:t>
            </a:r>
          </a:p>
          <a:p>
            <a:pPr lvl="1"/>
            <a:r>
              <a:rPr lang="en-US" dirty="0" smtClean="0"/>
              <a:t>Using general memory</a:t>
            </a:r>
          </a:p>
          <a:p>
            <a:pPr lvl="1"/>
            <a:r>
              <a:rPr lang="en-US" dirty="0" smtClean="0"/>
              <a:t>Using Pointers</a:t>
            </a:r>
          </a:p>
          <a:p>
            <a:pPr lvl="1"/>
            <a:r>
              <a:rPr lang="en-US" dirty="0" smtClean="0"/>
              <a:t>Using Stack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 using Registers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to be passed is stored in the registers</a:t>
            </a:r>
          </a:p>
          <a:p>
            <a:r>
              <a:rPr lang="en-US" dirty="0" smtClean="0"/>
              <a:t>These registers are accessed in the subroutine to process the data.</a:t>
            </a:r>
          </a:p>
          <a:p>
            <a:r>
              <a:rPr lang="en-US" dirty="0" smtClean="0"/>
              <a:t>Useful where we have to pass few parameters to and from subroutine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subroutine</a:t>
            </a:r>
            <a:r>
              <a:rPr lang="en-US" dirty="0" smtClean="0"/>
              <a:t> is a group of instructions that will be used repeatedly in different locations of the program.</a:t>
            </a:r>
          </a:p>
          <a:p>
            <a:pPr>
              <a:buNone/>
            </a:pPr>
            <a:r>
              <a:rPr lang="en-US" dirty="0" smtClean="0"/>
              <a:t> – Rather than repeat the same instructions several times, they can be grouped into a subroutine that is called from the different locations.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14712" y="1371601"/>
            <a:ext cx="3519488" cy="453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Passing Parameters using Registers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exchange the higher and lower nibble of ten 8bit numbers stored from location 2200H. Use subroutine technique.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57200"/>
            <a:ext cx="3581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685800"/>
            <a:ext cx="2438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 using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incase of passing large number of parameters to subroutine.</a:t>
            </a:r>
          </a:p>
          <a:p>
            <a:r>
              <a:rPr lang="en-US" dirty="0" smtClean="0"/>
              <a:t>The main program loads the predefined memory locations with values before calling the subroutine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1" y="1676400"/>
            <a:ext cx="34289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Passing Parameters using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exchange the higher and lower nibble of ten 8bit numbers stored from location 2200H. Use subroutine technique.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Passing Parameters using memory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33528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828800"/>
            <a:ext cx="2667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 using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program stores the parameters to be passed in the memory.</a:t>
            </a:r>
          </a:p>
          <a:p>
            <a:r>
              <a:rPr lang="en-US" dirty="0" smtClean="0"/>
              <a:t>Then it loads register pair or pre-defined memory locations with starting address of the parameter list.</a:t>
            </a:r>
          </a:p>
          <a:p>
            <a:r>
              <a:rPr lang="en-US" dirty="0" smtClean="0"/>
              <a:t>The subroutine obtains parameter list by accessing it in sequence from the given address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Passing Parameters using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exchange the higher and lower nibble of ten 8bit numbers stored from location 2200H. Use subroutine technique.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30003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676400"/>
            <a:ext cx="30194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Assembly language, a subroutine can exist anywhere in the code. </a:t>
            </a:r>
          </a:p>
          <a:p>
            <a:pPr>
              <a:buNone/>
            </a:pPr>
            <a:r>
              <a:rPr lang="en-US" dirty="0" smtClean="0"/>
              <a:t>	– However, it is customary to place subroutines separately from the main program.</a:t>
            </a:r>
          </a:p>
          <a:p>
            <a:r>
              <a:rPr lang="en-US" dirty="0" smtClean="0"/>
              <a:t>It saves the code space.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 using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parameters are pushed on the stack before the call of subroutine in the main program</a:t>
            </a:r>
          </a:p>
          <a:p>
            <a:r>
              <a:rPr lang="en-US" dirty="0" smtClean="0"/>
              <a:t>It is important to keep track of what is pushed on the stack and where the stack pointer points all the time in the program.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Passing Parameters using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exchange the higher and lower nibble of ten 8bit numbers stored from location 2200H. Use subroutine technique.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Passing Parameters using Stack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3429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752600"/>
            <a:ext cx="28860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7010400" cy="44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8085 has two instructions for dealing with subroutines.</a:t>
            </a:r>
          </a:p>
          <a:p>
            <a:pPr>
              <a:buNone/>
            </a:pPr>
            <a:r>
              <a:rPr lang="en-US" dirty="0" smtClean="0"/>
              <a:t>	 – The </a:t>
            </a:r>
            <a:r>
              <a:rPr lang="en-US" dirty="0" smtClean="0">
                <a:solidFill>
                  <a:srgbClr val="FF0000"/>
                </a:solidFill>
              </a:rPr>
              <a:t>CALL</a:t>
            </a:r>
            <a:r>
              <a:rPr lang="en-US" dirty="0" smtClean="0"/>
              <a:t> instruction is used to redirect program execution to the subroutine. </a:t>
            </a:r>
          </a:p>
          <a:p>
            <a:pPr>
              <a:buNone/>
            </a:pPr>
            <a:r>
              <a:rPr lang="en-US" dirty="0" smtClean="0"/>
              <a:t>	– The </a:t>
            </a:r>
            <a:r>
              <a:rPr lang="en-US" dirty="0" smtClean="0">
                <a:solidFill>
                  <a:srgbClr val="FF0000"/>
                </a:solidFill>
              </a:rPr>
              <a:t>RET</a:t>
            </a:r>
            <a:r>
              <a:rPr lang="en-US" dirty="0" smtClean="0"/>
              <a:t> instruction is used to return the execution to the calling routine.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call instructions allow calling the subroutine program. </a:t>
            </a:r>
          </a:p>
          <a:p>
            <a:r>
              <a:rPr lang="en-US" dirty="0" smtClean="0"/>
              <a:t>The address of the subroutine program is specified with the CALL instruction.</a:t>
            </a:r>
          </a:p>
          <a:p>
            <a:r>
              <a:rPr lang="en-US" dirty="0" smtClean="0"/>
              <a:t>The CALL instructions are also of two types.</a:t>
            </a:r>
            <a:br>
              <a:rPr lang="en-US" dirty="0" smtClean="0"/>
            </a:br>
            <a:r>
              <a:rPr lang="en-US" dirty="0" smtClean="0"/>
              <a:t>	1. Unconditional Call Instructions</a:t>
            </a:r>
            <a:br>
              <a:rPr lang="en-US" dirty="0" smtClean="0"/>
            </a:br>
            <a:r>
              <a:rPr lang="en-US" dirty="0" smtClean="0"/>
              <a:t>	2. Conditional Call Instructions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The Unconditional CALL Instruction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CALL address </a:t>
            </a:r>
            <a:r>
              <a:rPr lang="en-US" b="1" dirty="0" smtClean="0">
                <a:solidFill>
                  <a:srgbClr val="0070C0"/>
                </a:solidFill>
              </a:rPr>
              <a:t>(Calls the addressed subroutine program)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 smtClean="0"/>
          </a:p>
          <a:p>
            <a:r>
              <a:rPr lang="en-US" dirty="0" smtClean="0"/>
              <a:t>CALL 4000H (3 byte instruction) </a:t>
            </a:r>
          </a:p>
          <a:p>
            <a:pPr>
              <a:buNone/>
            </a:pPr>
            <a:r>
              <a:rPr lang="en-US" dirty="0" smtClean="0"/>
              <a:t>	[</a:t>
            </a:r>
            <a:r>
              <a:rPr lang="en-US" i="1" dirty="0" smtClean="0"/>
              <a:t>SP </a:t>
            </a:r>
            <a:r>
              <a:rPr lang="en-US" dirty="0" smtClean="0"/>
              <a:t>−1] ← [</a:t>
            </a:r>
            <a:r>
              <a:rPr lang="en-US" i="1" dirty="0" smtClean="0"/>
              <a:t>PCH 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i="1" dirty="0" smtClean="0"/>
              <a:t>SP </a:t>
            </a:r>
            <a:r>
              <a:rPr lang="en-US" dirty="0" smtClean="0"/>
              <a:t>− 2] ← [</a:t>
            </a:r>
            <a:r>
              <a:rPr lang="en-US" i="1" dirty="0" smtClean="0"/>
              <a:t>PCL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and [</a:t>
            </a:r>
            <a:r>
              <a:rPr lang="en-US" i="1" dirty="0" smtClean="0"/>
              <a:t>PC</a:t>
            </a:r>
            <a:r>
              <a:rPr lang="en-US" dirty="0" smtClean="0"/>
              <a:t>] ← </a:t>
            </a:r>
            <a:r>
              <a:rPr lang="en-US" i="1" dirty="0" smtClean="0"/>
              <a:t>address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6553200" cy="46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1"/>
            <a:ext cx="6586537" cy="445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6C586D6993448A62854AE246F3130" ma:contentTypeVersion="4" ma:contentTypeDescription="Create a new document." ma:contentTypeScope="" ma:versionID="f742289d9205ce73366b690ce9f20182">
  <xsd:schema xmlns:xsd="http://www.w3.org/2001/XMLSchema" xmlns:xs="http://www.w3.org/2001/XMLSchema" xmlns:p="http://schemas.microsoft.com/office/2006/metadata/properties" xmlns:ns2="886e75a9-f062-4986-91a6-a869996f9066" targetNamespace="http://schemas.microsoft.com/office/2006/metadata/properties" ma:root="true" ma:fieldsID="c756a0c7bff813bd5e4973ba56e667bb" ns2:_="">
    <xsd:import namespace="886e75a9-f062-4986-91a6-a869996f90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e75a9-f062-4986-91a6-a869996f90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9AD892-5AFD-47E5-842E-92B14F56B152}"/>
</file>

<file path=customXml/itemProps2.xml><?xml version="1.0" encoding="utf-8"?>
<ds:datastoreItem xmlns:ds="http://schemas.openxmlformats.org/officeDocument/2006/customXml" ds:itemID="{194E5864-6EFB-4F98-8CEB-7627FB406650}"/>
</file>

<file path=customXml/itemProps3.xml><?xml version="1.0" encoding="utf-8"?>
<ds:datastoreItem xmlns:ds="http://schemas.openxmlformats.org/officeDocument/2006/customXml" ds:itemID="{B2A9600B-FD4E-49DF-B178-1266D953A174}"/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631</Words>
  <Application>Microsoft Office PowerPoint</Application>
  <PresentationFormat>On-screen Show (4:3)</PresentationFormat>
  <Paragraphs>77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Subroutine in 8085 Microprocessor</vt:lpstr>
      <vt:lpstr>Subroutines</vt:lpstr>
      <vt:lpstr>Subroutines</vt:lpstr>
      <vt:lpstr>Slide 4</vt:lpstr>
      <vt:lpstr>Subroutines</vt:lpstr>
      <vt:lpstr>CALL Instruction</vt:lpstr>
      <vt:lpstr>The Unconditional CALL Instruction</vt:lpstr>
      <vt:lpstr>Slide 8</vt:lpstr>
      <vt:lpstr>Slide 9</vt:lpstr>
      <vt:lpstr>The CALL Instruction</vt:lpstr>
      <vt:lpstr>The CALL Instruction</vt:lpstr>
      <vt:lpstr>Conditional Call Instructions</vt:lpstr>
      <vt:lpstr>The RET Instruction</vt:lpstr>
      <vt:lpstr>Slide 14</vt:lpstr>
      <vt:lpstr>Slide 15</vt:lpstr>
      <vt:lpstr>Slide 16</vt:lpstr>
      <vt:lpstr>A Proper Subroutine</vt:lpstr>
      <vt:lpstr>Parameters Passing Techniques</vt:lpstr>
      <vt:lpstr>Passing Parameters using Registers </vt:lpstr>
      <vt:lpstr>Example</vt:lpstr>
      <vt:lpstr>Example of Passing Parameters using Registers </vt:lpstr>
      <vt:lpstr>Slide 22</vt:lpstr>
      <vt:lpstr>Passing Parameters using Memory</vt:lpstr>
      <vt:lpstr>Example</vt:lpstr>
      <vt:lpstr>Example of Passing Parameters using memory</vt:lpstr>
      <vt:lpstr>Example of Passing Parameters using memory</vt:lpstr>
      <vt:lpstr>Passing Parameters using Pointers</vt:lpstr>
      <vt:lpstr>Example of Passing Parameters using Pointer</vt:lpstr>
      <vt:lpstr>Slide 29</vt:lpstr>
      <vt:lpstr>Passing Parameters using Stack</vt:lpstr>
      <vt:lpstr>Example of Passing Parameters using Stack</vt:lpstr>
      <vt:lpstr>Example of Passing Parameters using Stack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Subroutine in 8085 Microprocessor</dc:title>
  <dc:creator>HP</dc:creator>
  <cp:lastModifiedBy>HP</cp:lastModifiedBy>
  <cp:revision>41</cp:revision>
  <dcterms:created xsi:type="dcterms:W3CDTF">2006-08-16T00:00:00Z</dcterms:created>
  <dcterms:modified xsi:type="dcterms:W3CDTF">2021-09-23T05:26:45Z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0x0101008B96C586D6993448A62854AE246F3130</vt:lpwstr>
  </property>
</Properties>
</file>