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B3ED39B-CD3E-4069-9754-C5CCA5230150}" type="datetimeFigureOut">
              <a:rPr lang="en-IN" smtClean="0"/>
              <a:t>24-07-2024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416162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ED39B-CD3E-4069-9754-C5CCA5230150}"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425154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3ED39B-CD3E-4069-9754-C5CCA5230150}"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159181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3ED39B-CD3E-4069-9754-C5CCA5230150}"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209079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ED39B-CD3E-4069-9754-C5CCA5230150}"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1612206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3ED39B-CD3E-4069-9754-C5CCA5230150}" type="datetimeFigureOut">
              <a:rPr lang="en-IN" smtClean="0"/>
              <a:t>24-07-2024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1226143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3ED39B-CD3E-4069-9754-C5CCA5230150}" type="datetimeFigureOut">
              <a:rPr lang="en-IN" smtClean="0"/>
              <a:t>24-07-2024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1465826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B3ED39B-CD3E-4069-9754-C5CCA5230150}"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1712818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B3ED39B-CD3E-4069-9754-C5CCA5230150}"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21591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ED39B-CD3E-4069-9754-C5CCA5230150}"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2395674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ED39B-CD3E-4069-9754-C5CCA5230150}"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233243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ED39B-CD3E-4069-9754-C5CCA5230150}"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128971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ED39B-CD3E-4069-9754-C5CCA5230150}" type="datetimeFigureOut">
              <a:rPr lang="en-IN" smtClean="0"/>
              <a:t>24-07-2024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288850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ED39B-CD3E-4069-9754-C5CCA5230150}" type="datetimeFigureOut">
              <a:rPr lang="en-IN" smtClean="0"/>
              <a:t>24-07-2024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176787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ED39B-CD3E-4069-9754-C5CCA5230150}" type="datetimeFigureOut">
              <a:rPr lang="en-IN" smtClean="0"/>
              <a:t>24-07-2024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173855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ED39B-CD3E-4069-9754-C5CCA5230150}"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283368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ED39B-CD3E-4069-9754-C5CCA5230150}"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4E05AC-BBDA-4D69-B727-4004C5103588}" type="slidenum">
              <a:rPr lang="en-IN" smtClean="0"/>
              <a:t>‹#›</a:t>
            </a:fld>
            <a:endParaRPr lang="en-IN"/>
          </a:p>
        </p:txBody>
      </p:sp>
    </p:spTree>
    <p:extLst>
      <p:ext uri="{BB962C8B-B14F-4D97-AF65-F5344CB8AC3E}">
        <p14:creationId xmlns:p14="http://schemas.microsoft.com/office/powerpoint/2010/main" val="61736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B3ED39B-CD3E-4069-9754-C5CCA5230150}" type="datetimeFigureOut">
              <a:rPr lang="en-IN" smtClean="0"/>
              <a:t>24-07-2024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04E05AC-BBDA-4D69-B727-4004C5103588}" type="slidenum">
              <a:rPr lang="en-IN" smtClean="0"/>
              <a:t>‹#›</a:t>
            </a:fld>
            <a:endParaRPr lang="en-IN"/>
          </a:p>
        </p:txBody>
      </p:sp>
    </p:spTree>
    <p:extLst>
      <p:ext uri="{BB962C8B-B14F-4D97-AF65-F5344CB8AC3E}">
        <p14:creationId xmlns:p14="http://schemas.microsoft.com/office/powerpoint/2010/main" val="4274025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16E3-79F0-784F-A7C2-8F99150BEF72}"/>
              </a:ext>
            </a:extLst>
          </p:cNvPr>
          <p:cNvSpPr>
            <a:spLocks noGrp="1"/>
          </p:cNvSpPr>
          <p:nvPr>
            <p:ph type="ctrTitle"/>
          </p:nvPr>
        </p:nvSpPr>
        <p:spPr>
          <a:xfrm>
            <a:off x="570272" y="1322985"/>
            <a:ext cx="10933470" cy="2677648"/>
          </a:xfrm>
        </p:spPr>
        <p:txBody>
          <a:bodyPr/>
          <a:lstStyle/>
          <a:p>
            <a:pPr algn="ctr"/>
            <a:r>
              <a:rPr lang="en-US" b="1" dirty="0">
                <a:latin typeface="Arial Rounded MT Bold" panose="020F0704030504030204" pitchFamily="34" charset="0"/>
              </a:rPr>
              <a:t>  LOAN RISK &amp; PERFORMANCE    ANALYSIS</a:t>
            </a:r>
            <a:endParaRPr lang="en-IN"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75DD4A4E-E4F6-D7C7-79B6-C54FA93BAE76}"/>
              </a:ext>
            </a:extLst>
          </p:cNvPr>
          <p:cNvSpPr>
            <a:spLocks noGrp="1"/>
          </p:cNvSpPr>
          <p:nvPr>
            <p:ph type="subTitle" idx="1"/>
          </p:nvPr>
        </p:nvSpPr>
        <p:spPr>
          <a:xfrm>
            <a:off x="2678084" y="4767548"/>
            <a:ext cx="8825658" cy="861420"/>
          </a:xfrm>
        </p:spPr>
        <p:txBody>
          <a:bodyPr/>
          <a:lstStyle/>
          <a:p>
            <a:pPr algn="l"/>
            <a:r>
              <a:rPr lang="en-US" dirty="0"/>
              <a:t>                                                                                       </a:t>
            </a:r>
            <a:r>
              <a:rPr lang="en-US" b="1" i="1" dirty="0"/>
              <a:t>PRESENTED BY-</a:t>
            </a:r>
          </a:p>
          <a:p>
            <a:pPr algn="r"/>
            <a:r>
              <a:rPr lang="en-US" b="1" i="1" dirty="0"/>
              <a:t>SAYANTAN GHOSH</a:t>
            </a:r>
            <a:endParaRPr lang="en-IN" b="1" i="1" dirty="0"/>
          </a:p>
        </p:txBody>
      </p:sp>
    </p:spTree>
    <p:extLst>
      <p:ext uri="{BB962C8B-B14F-4D97-AF65-F5344CB8AC3E}">
        <p14:creationId xmlns:p14="http://schemas.microsoft.com/office/powerpoint/2010/main" val="178695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443E-DF7B-26BD-2385-98EECD170D0A}"/>
              </a:ext>
            </a:extLst>
          </p:cNvPr>
          <p:cNvSpPr>
            <a:spLocks noGrp="1"/>
          </p:cNvSpPr>
          <p:nvPr>
            <p:ph type="title"/>
          </p:nvPr>
        </p:nvSpPr>
        <p:spPr/>
        <p:txBody>
          <a:bodyPr/>
          <a:lstStyle/>
          <a:p>
            <a:pPr algn="ctr"/>
            <a:r>
              <a:rPr lang="en-US" sz="4000" b="1" dirty="0"/>
              <a:t>Average Interest Rate by State</a:t>
            </a:r>
            <a:endParaRPr lang="en-IN" sz="4000" b="1" dirty="0"/>
          </a:p>
        </p:txBody>
      </p:sp>
      <p:sp>
        <p:nvSpPr>
          <p:cNvPr id="3" name="Content Placeholder 2">
            <a:extLst>
              <a:ext uri="{FF2B5EF4-FFF2-40B4-BE49-F238E27FC236}">
                <a16:creationId xmlns:a16="http://schemas.microsoft.com/office/drawing/2014/main" id="{79283EC0-3E92-BFBE-3206-1687FF5DAA00}"/>
              </a:ext>
            </a:extLst>
          </p:cNvPr>
          <p:cNvSpPr>
            <a:spLocks noGrp="1"/>
          </p:cNvSpPr>
          <p:nvPr>
            <p:ph idx="1"/>
          </p:nvPr>
        </p:nvSpPr>
        <p:spPr>
          <a:xfrm>
            <a:off x="496193" y="2468032"/>
            <a:ext cx="4931214" cy="3942600"/>
          </a:xfrm>
        </p:spPr>
        <p:txBody>
          <a:bodyPr>
            <a:normAutofit/>
          </a:bodyPr>
          <a:lstStyle/>
          <a:p>
            <a:pPr marL="0" indent="0">
              <a:buNone/>
            </a:pPr>
            <a:r>
              <a:rPr lang="en-IN" sz="2000" b="1" u="sng" dirty="0"/>
              <a:t>Insight</a:t>
            </a:r>
            <a:r>
              <a:rPr lang="en-IN" sz="2000" b="1" dirty="0"/>
              <a:t>:</a:t>
            </a:r>
          </a:p>
          <a:p>
            <a:pPr>
              <a:buFont typeface="Wingdings" panose="05000000000000000000" pitchFamily="2" charset="2"/>
              <a:buChar char="q"/>
            </a:pPr>
            <a:r>
              <a:rPr lang="en-US" sz="1600" dirty="0"/>
              <a:t>Vermont, Wyoming, North Dakota, Maine, and New Jersey are the top 5 states with the highest average interest rates.</a:t>
            </a:r>
          </a:p>
          <a:p>
            <a:pPr>
              <a:buFont typeface="Wingdings" panose="05000000000000000000" pitchFamily="2" charset="2"/>
              <a:buChar char="q"/>
            </a:pPr>
            <a:r>
              <a:rPr lang="en-US" sz="1600" dirty="0"/>
              <a:t>Vermont has the highest average interest rate among these states.</a:t>
            </a:r>
          </a:p>
          <a:p>
            <a:pPr>
              <a:buFont typeface="Wingdings" panose="05000000000000000000" pitchFamily="2" charset="2"/>
              <a:buChar char="q"/>
            </a:pPr>
            <a:r>
              <a:rPr lang="en-US" sz="1600" dirty="0"/>
              <a:t>The variation in interest rates across states can be due to different economic conditions, credit policies, and borrower risk profiles.</a:t>
            </a:r>
            <a:endParaRPr lang="en-IN" sz="1600" dirty="0"/>
          </a:p>
        </p:txBody>
      </p:sp>
      <p:pic>
        <p:nvPicPr>
          <p:cNvPr id="5" name="Picture 4">
            <a:extLst>
              <a:ext uri="{FF2B5EF4-FFF2-40B4-BE49-F238E27FC236}">
                <a16:creationId xmlns:a16="http://schemas.microsoft.com/office/drawing/2014/main" id="{18936C1A-7135-835F-1EE4-92B28F539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24" y="2320912"/>
            <a:ext cx="5501484" cy="2946221"/>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3142BE79-FB68-2E5B-2C0C-66D489645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7813" y="5378067"/>
            <a:ext cx="2158554" cy="13570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4925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78CE-8F84-6771-3FD1-06B00190884B}"/>
              </a:ext>
            </a:extLst>
          </p:cNvPr>
          <p:cNvSpPr>
            <a:spLocks noGrp="1"/>
          </p:cNvSpPr>
          <p:nvPr>
            <p:ph type="title"/>
          </p:nvPr>
        </p:nvSpPr>
        <p:spPr>
          <a:xfrm>
            <a:off x="1296987" y="969437"/>
            <a:ext cx="8761413" cy="706964"/>
          </a:xfrm>
        </p:spPr>
        <p:txBody>
          <a:bodyPr/>
          <a:lstStyle/>
          <a:p>
            <a:pPr algn="ctr"/>
            <a:r>
              <a:rPr lang="en-US" sz="4000" b="1" dirty="0"/>
              <a:t>Loan Segment with the Most Loans</a:t>
            </a:r>
            <a:endParaRPr lang="en-IN" sz="4000" b="1" dirty="0"/>
          </a:p>
        </p:txBody>
      </p:sp>
      <p:sp>
        <p:nvSpPr>
          <p:cNvPr id="3" name="Content Placeholder 2">
            <a:extLst>
              <a:ext uri="{FF2B5EF4-FFF2-40B4-BE49-F238E27FC236}">
                <a16:creationId xmlns:a16="http://schemas.microsoft.com/office/drawing/2014/main" id="{E0322D8E-6A42-4280-A5EE-E39483751A7D}"/>
              </a:ext>
            </a:extLst>
          </p:cNvPr>
          <p:cNvSpPr>
            <a:spLocks noGrp="1"/>
          </p:cNvSpPr>
          <p:nvPr>
            <p:ph idx="1"/>
          </p:nvPr>
        </p:nvSpPr>
        <p:spPr>
          <a:xfrm>
            <a:off x="515858" y="2338028"/>
            <a:ext cx="5029536" cy="4377403"/>
          </a:xfrm>
        </p:spPr>
        <p:txBody>
          <a:bodyPr>
            <a:normAutofit/>
          </a:bodyPr>
          <a:lstStyle/>
          <a:p>
            <a:pPr marL="0" indent="0">
              <a:buNone/>
            </a:pPr>
            <a:r>
              <a:rPr lang="en-IN" sz="2000" b="1" u="sng" dirty="0"/>
              <a:t>Insight</a:t>
            </a:r>
            <a:r>
              <a:rPr lang="en-IN" sz="2000" b="1" dirty="0"/>
              <a:t>:</a:t>
            </a:r>
          </a:p>
          <a:p>
            <a:pPr>
              <a:buFont typeface="Wingdings" panose="05000000000000000000" pitchFamily="2" charset="2"/>
              <a:buChar char="q"/>
            </a:pPr>
            <a:r>
              <a:rPr lang="en-US" dirty="0"/>
              <a:t>The segments with the most loans are Commercial, Small Business, and Home Mortgage.</a:t>
            </a:r>
          </a:p>
          <a:p>
            <a:pPr>
              <a:buFont typeface="Wingdings" panose="05000000000000000000" pitchFamily="2" charset="2"/>
              <a:buChar char="q"/>
            </a:pPr>
            <a:r>
              <a:rPr lang="en-US" dirty="0"/>
              <a:t>Among these, the Commercial segment has the highest number of loans issued, followed by Small Business and Home Mortgage.</a:t>
            </a:r>
          </a:p>
          <a:p>
            <a:pPr>
              <a:buFont typeface="Wingdings" panose="05000000000000000000" pitchFamily="2" charset="2"/>
              <a:buChar char="q"/>
            </a:pPr>
            <a:r>
              <a:rPr lang="en-US" dirty="0"/>
              <a:t>Understanding which segments have the most loans can help in targeting efforts to improve loan performance and risk management.</a:t>
            </a:r>
            <a:endParaRPr lang="en-IN" dirty="0"/>
          </a:p>
        </p:txBody>
      </p:sp>
      <p:pic>
        <p:nvPicPr>
          <p:cNvPr id="5" name="Picture 4">
            <a:extLst>
              <a:ext uri="{FF2B5EF4-FFF2-40B4-BE49-F238E27FC236}">
                <a16:creationId xmlns:a16="http://schemas.microsoft.com/office/drawing/2014/main" id="{F16D2C59-1448-4504-95FC-9F6CC3EE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9418" y="2410522"/>
            <a:ext cx="5956724" cy="2771077"/>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7ED75949-AD88-3BF6-191B-74F9E9842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584" y="5318645"/>
            <a:ext cx="2386816" cy="13967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8198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192D-A769-A223-8A8E-00965D506C88}"/>
              </a:ext>
            </a:extLst>
          </p:cNvPr>
          <p:cNvSpPr>
            <a:spLocks noGrp="1"/>
          </p:cNvSpPr>
          <p:nvPr>
            <p:ph type="title"/>
          </p:nvPr>
        </p:nvSpPr>
        <p:spPr/>
        <p:txBody>
          <a:bodyPr/>
          <a:lstStyle/>
          <a:p>
            <a:r>
              <a:rPr lang="en-US" dirty="0"/>
              <a:t>Total Loan Amount Originated by Year</a:t>
            </a:r>
            <a:endParaRPr lang="en-IN" dirty="0"/>
          </a:p>
        </p:txBody>
      </p:sp>
      <p:sp>
        <p:nvSpPr>
          <p:cNvPr id="3" name="Content Placeholder 2">
            <a:extLst>
              <a:ext uri="{FF2B5EF4-FFF2-40B4-BE49-F238E27FC236}">
                <a16:creationId xmlns:a16="http://schemas.microsoft.com/office/drawing/2014/main" id="{812B2109-6075-3D79-117E-31178EF7CB89}"/>
              </a:ext>
            </a:extLst>
          </p:cNvPr>
          <p:cNvSpPr>
            <a:spLocks noGrp="1"/>
          </p:cNvSpPr>
          <p:nvPr>
            <p:ph idx="1"/>
          </p:nvPr>
        </p:nvSpPr>
        <p:spPr>
          <a:xfrm>
            <a:off x="496193" y="2328196"/>
            <a:ext cx="5088530" cy="4357739"/>
          </a:xfrm>
        </p:spPr>
        <p:txBody>
          <a:bodyPr>
            <a:normAutofit/>
          </a:bodyPr>
          <a:lstStyle/>
          <a:p>
            <a:pPr marL="0" indent="0">
              <a:buNone/>
            </a:pPr>
            <a:r>
              <a:rPr lang="en-IN" sz="2000" b="1" u="sng" dirty="0"/>
              <a:t>Insight</a:t>
            </a:r>
            <a:r>
              <a:rPr lang="en-IN" sz="2000" b="1" dirty="0"/>
              <a:t>:</a:t>
            </a:r>
          </a:p>
          <a:p>
            <a:pPr>
              <a:buFont typeface="Wingdings" panose="05000000000000000000" pitchFamily="2" charset="2"/>
              <a:buChar char="q"/>
            </a:pPr>
            <a:r>
              <a:rPr lang="en-US" dirty="0"/>
              <a:t>In the years 2019 and 2020, the total loan amounts originated were very low.</a:t>
            </a:r>
          </a:p>
          <a:p>
            <a:pPr>
              <a:buFont typeface="Wingdings" panose="05000000000000000000" pitchFamily="2" charset="2"/>
              <a:buChar char="q"/>
            </a:pPr>
            <a:r>
              <a:rPr lang="en-US" dirty="0"/>
              <a:t>In contrast, the years 2021 and 2022 saw very high total loan amounts originated.</a:t>
            </a:r>
          </a:p>
          <a:p>
            <a:pPr>
              <a:buFont typeface="Wingdings" panose="05000000000000000000" pitchFamily="2" charset="2"/>
              <a:buChar char="q"/>
            </a:pPr>
            <a:r>
              <a:rPr lang="en-US" dirty="0"/>
              <a:t>This indicates a significant increase in lending activity in 2021 and 2022 compared to the previous two years.</a:t>
            </a:r>
          </a:p>
          <a:p>
            <a:pPr marL="0" indent="0">
              <a:buNone/>
            </a:pPr>
            <a:r>
              <a:rPr lang="en-US" i="1" dirty="0"/>
              <a:t>Understanding these trends can help in forecasting and planning for future lending activities, possibly indicating economic recovery or other favorable conditions for lending in the later years.</a:t>
            </a:r>
            <a:endParaRPr lang="en-IN" i="1" dirty="0"/>
          </a:p>
        </p:txBody>
      </p:sp>
      <p:pic>
        <p:nvPicPr>
          <p:cNvPr id="5" name="Picture 4">
            <a:extLst>
              <a:ext uri="{FF2B5EF4-FFF2-40B4-BE49-F238E27FC236}">
                <a16:creationId xmlns:a16="http://schemas.microsoft.com/office/drawing/2014/main" id="{1A959B79-0D1C-0924-BB1F-5DDE126BF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372" y="2328196"/>
            <a:ext cx="5423435" cy="2902317"/>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243047E8-582F-F74C-5B1F-40CBB03E1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3745" y="5357668"/>
            <a:ext cx="2047392" cy="132826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9985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56E1C-C20A-524A-6698-26C170B988F4}"/>
              </a:ext>
            </a:extLst>
          </p:cNvPr>
          <p:cNvSpPr>
            <a:spLocks noGrp="1"/>
          </p:cNvSpPr>
          <p:nvPr>
            <p:ph type="title"/>
          </p:nvPr>
        </p:nvSpPr>
        <p:spPr>
          <a:xfrm>
            <a:off x="34413" y="845573"/>
            <a:ext cx="12123174" cy="1130025"/>
          </a:xfrm>
        </p:spPr>
        <p:txBody>
          <a:bodyPr/>
          <a:lstStyle/>
          <a:p>
            <a:pPr algn="ctr"/>
            <a:r>
              <a:rPr lang="en-US" b="1" dirty="0"/>
              <a:t>Distribution of Risk Rate Across Overdue Ranges</a:t>
            </a:r>
            <a:endParaRPr lang="en-IN" b="1" dirty="0"/>
          </a:p>
        </p:txBody>
      </p:sp>
      <p:sp>
        <p:nvSpPr>
          <p:cNvPr id="3" name="Content Placeholder 2">
            <a:extLst>
              <a:ext uri="{FF2B5EF4-FFF2-40B4-BE49-F238E27FC236}">
                <a16:creationId xmlns:a16="http://schemas.microsoft.com/office/drawing/2014/main" id="{676EDE38-EC58-940E-0C6C-2F81843A38AE}"/>
              </a:ext>
            </a:extLst>
          </p:cNvPr>
          <p:cNvSpPr>
            <a:spLocks noGrp="1"/>
          </p:cNvSpPr>
          <p:nvPr>
            <p:ph idx="1"/>
          </p:nvPr>
        </p:nvSpPr>
        <p:spPr>
          <a:xfrm>
            <a:off x="476528" y="2298836"/>
            <a:ext cx="5118027" cy="4396932"/>
          </a:xfrm>
        </p:spPr>
        <p:txBody>
          <a:bodyPr>
            <a:normAutofit/>
          </a:bodyPr>
          <a:lstStyle/>
          <a:p>
            <a:pPr marL="0" indent="0">
              <a:buNone/>
            </a:pPr>
            <a:r>
              <a:rPr lang="en-IN" sz="2000" b="1" u="sng" dirty="0"/>
              <a:t>Insight</a:t>
            </a:r>
            <a:r>
              <a:rPr lang="en-IN" sz="2000" b="1" dirty="0"/>
              <a:t>:</a:t>
            </a:r>
          </a:p>
          <a:p>
            <a:pPr>
              <a:buFont typeface="Wingdings" panose="05000000000000000000" pitchFamily="2" charset="2"/>
              <a:buChar char="q"/>
            </a:pPr>
            <a:r>
              <a:rPr lang="en-US" sz="1400" dirty="0"/>
              <a:t>The total count of risk rate is highest when the overdue range is between 46-60 days, peaking at 1211.</a:t>
            </a:r>
          </a:p>
          <a:p>
            <a:pPr>
              <a:buFont typeface="Wingdings" panose="05000000000000000000" pitchFamily="2" charset="2"/>
              <a:buChar char="q"/>
            </a:pPr>
            <a:r>
              <a:rPr lang="en-US" sz="1400" dirty="0"/>
              <a:t>The count of risk rate is also relatively high in the ranges of 16-30 days (1146) and 31-45 days (1165).</a:t>
            </a:r>
          </a:p>
          <a:p>
            <a:pPr>
              <a:buFont typeface="Wingdings" panose="05000000000000000000" pitchFamily="2" charset="2"/>
              <a:buChar char="q"/>
            </a:pPr>
            <a:r>
              <a:rPr lang="en-US" sz="1400" dirty="0"/>
              <a:t>The count is lower in the 0-15 days (1102) and 61-75 days (1098) ranges.</a:t>
            </a:r>
          </a:p>
          <a:p>
            <a:pPr>
              <a:buFont typeface="Wingdings" panose="05000000000000000000" pitchFamily="2" charset="2"/>
              <a:buChar char="q"/>
            </a:pPr>
            <a:r>
              <a:rPr lang="en-US" sz="1400" dirty="0"/>
              <a:t>Notably, there is a drastic decline in the count of risk rate when the overdue range is 90+ days, dropping to 355.</a:t>
            </a:r>
          </a:p>
          <a:p>
            <a:pPr marL="0" indent="0">
              <a:buNone/>
            </a:pPr>
            <a:r>
              <a:rPr lang="en-US" sz="1600" i="1" dirty="0"/>
              <a:t>This pattern indicates that most loans become high-risk within the 46-60 days overdue range, but after 90+ days, the count of high-risk loans declines significantly, possibly due to resolution actions or write-offs.</a:t>
            </a:r>
            <a:endParaRPr lang="en-IN" sz="1600" i="1" dirty="0"/>
          </a:p>
        </p:txBody>
      </p:sp>
      <p:pic>
        <p:nvPicPr>
          <p:cNvPr id="5" name="Picture 4">
            <a:extLst>
              <a:ext uri="{FF2B5EF4-FFF2-40B4-BE49-F238E27FC236}">
                <a16:creationId xmlns:a16="http://schemas.microsoft.com/office/drawing/2014/main" id="{6CBFB60F-A473-F5BD-B0E2-C5BF54D14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992" y="2838045"/>
            <a:ext cx="6173480" cy="33185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4531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4131-B14C-397D-0F73-98C87CCC1395}"/>
              </a:ext>
            </a:extLst>
          </p:cNvPr>
          <p:cNvSpPr>
            <a:spLocks noGrp="1"/>
          </p:cNvSpPr>
          <p:nvPr>
            <p:ph type="title"/>
          </p:nvPr>
        </p:nvSpPr>
        <p:spPr>
          <a:xfrm>
            <a:off x="1635981" y="968426"/>
            <a:ext cx="8761413" cy="706964"/>
          </a:xfrm>
        </p:spPr>
        <p:txBody>
          <a:bodyPr/>
          <a:lstStyle/>
          <a:p>
            <a:pPr algn="ctr"/>
            <a:r>
              <a:rPr lang="en-IN" sz="4000" b="1" dirty="0"/>
              <a:t>Key Performance Indicators (KPIs)</a:t>
            </a:r>
          </a:p>
        </p:txBody>
      </p:sp>
      <p:pic>
        <p:nvPicPr>
          <p:cNvPr id="15" name="Content Placeholder 14">
            <a:extLst>
              <a:ext uri="{FF2B5EF4-FFF2-40B4-BE49-F238E27FC236}">
                <a16:creationId xmlns:a16="http://schemas.microsoft.com/office/drawing/2014/main" id="{A5631372-8296-1B5F-D57C-0F8FE62A09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948" y="2356020"/>
            <a:ext cx="11218607" cy="1380238"/>
          </a:xfrm>
          <a:prstGeom prst="rect">
            <a:avLst/>
          </a:prstGeom>
          <a:ln>
            <a:noFill/>
          </a:ln>
          <a:effectLst>
            <a:outerShdw blurRad="190500" algn="tl" rotWithShape="0">
              <a:srgbClr val="000000">
                <a:alpha val="70000"/>
              </a:srgbClr>
            </a:outerShdw>
          </a:effectLst>
        </p:spPr>
      </p:pic>
      <p:sp>
        <p:nvSpPr>
          <p:cNvPr id="16" name="TextBox 15">
            <a:extLst>
              <a:ext uri="{FF2B5EF4-FFF2-40B4-BE49-F238E27FC236}">
                <a16:creationId xmlns:a16="http://schemas.microsoft.com/office/drawing/2014/main" id="{74FC8AA3-AFE6-52C4-E5DE-13ADB6B5E770}"/>
              </a:ext>
            </a:extLst>
          </p:cNvPr>
          <p:cNvSpPr txBox="1"/>
          <p:nvPr/>
        </p:nvSpPr>
        <p:spPr>
          <a:xfrm>
            <a:off x="557168" y="4066713"/>
            <a:ext cx="2116116" cy="830997"/>
          </a:xfrm>
          <a:prstGeom prst="rect">
            <a:avLst/>
          </a:prstGeom>
          <a:noFill/>
        </p:spPr>
        <p:txBody>
          <a:bodyPr wrap="square" rtlCol="0">
            <a:spAutoFit/>
          </a:bodyPr>
          <a:lstStyle/>
          <a:p>
            <a:pPr algn="ctr"/>
            <a:r>
              <a:rPr lang="en-US" sz="1600" b="1" dirty="0">
                <a:solidFill>
                  <a:schemeClr val="bg2">
                    <a:lumMod val="50000"/>
                  </a:schemeClr>
                </a:solidFill>
              </a:rPr>
              <a:t>Represents the aggregate value of all loans. </a:t>
            </a:r>
            <a:endParaRPr lang="en-IN" sz="1600" b="1" dirty="0">
              <a:solidFill>
                <a:schemeClr val="bg2">
                  <a:lumMod val="50000"/>
                </a:schemeClr>
              </a:solidFill>
            </a:endParaRPr>
          </a:p>
        </p:txBody>
      </p:sp>
      <p:sp>
        <p:nvSpPr>
          <p:cNvPr id="17" name="TextBox 16">
            <a:extLst>
              <a:ext uri="{FF2B5EF4-FFF2-40B4-BE49-F238E27FC236}">
                <a16:creationId xmlns:a16="http://schemas.microsoft.com/office/drawing/2014/main" id="{EC2361A1-6E04-618E-16B9-A6159939657D}"/>
              </a:ext>
            </a:extLst>
          </p:cNvPr>
          <p:cNvSpPr txBox="1"/>
          <p:nvPr/>
        </p:nvSpPr>
        <p:spPr>
          <a:xfrm>
            <a:off x="3018503" y="4060723"/>
            <a:ext cx="1779639" cy="1077218"/>
          </a:xfrm>
          <a:prstGeom prst="rect">
            <a:avLst/>
          </a:prstGeom>
          <a:noFill/>
        </p:spPr>
        <p:txBody>
          <a:bodyPr wrap="square" rtlCol="0">
            <a:spAutoFit/>
          </a:bodyPr>
          <a:lstStyle/>
          <a:p>
            <a:pPr algn="ctr"/>
            <a:r>
              <a:rPr lang="en-US" sz="1600" b="1" dirty="0">
                <a:solidFill>
                  <a:schemeClr val="bg2">
                    <a:lumMod val="50000"/>
                  </a:schemeClr>
                </a:solidFill>
              </a:rPr>
              <a:t>Shows the mean interest rate across all loans.</a:t>
            </a:r>
            <a:endParaRPr lang="en-IN" sz="1600" b="1" dirty="0">
              <a:solidFill>
                <a:schemeClr val="bg2">
                  <a:lumMod val="50000"/>
                </a:schemeClr>
              </a:solidFill>
            </a:endParaRPr>
          </a:p>
        </p:txBody>
      </p:sp>
      <p:sp>
        <p:nvSpPr>
          <p:cNvPr id="18" name="TextBox 17">
            <a:extLst>
              <a:ext uri="{FF2B5EF4-FFF2-40B4-BE49-F238E27FC236}">
                <a16:creationId xmlns:a16="http://schemas.microsoft.com/office/drawing/2014/main" id="{3FF237C9-589D-71EF-82A2-22958A4BF21A}"/>
              </a:ext>
            </a:extLst>
          </p:cNvPr>
          <p:cNvSpPr txBox="1"/>
          <p:nvPr/>
        </p:nvSpPr>
        <p:spPr>
          <a:xfrm>
            <a:off x="5219839" y="4053677"/>
            <a:ext cx="1779639" cy="584775"/>
          </a:xfrm>
          <a:prstGeom prst="rect">
            <a:avLst/>
          </a:prstGeom>
          <a:noFill/>
        </p:spPr>
        <p:txBody>
          <a:bodyPr wrap="square" rtlCol="0">
            <a:spAutoFit/>
          </a:bodyPr>
          <a:lstStyle/>
          <a:p>
            <a:pPr algn="ctr"/>
            <a:r>
              <a:rPr lang="en-US" sz="1600" b="1" dirty="0">
                <a:solidFill>
                  <a:schemeClr val="bg2">
                    <a:lumMod val="50000"/>
                  </a:schemeClr>
                </a:solidFill>
              </a:rPr>
              <a:t>Total count of loans issued.</a:t>
            </a:r>
            <a:endParaRPr lang="en-IN" sz="1600" b="1" dirty="0">
              <a:solidFill>
                <a:schemeClr val="bg2">
                  <a:lumMod val="50000"/>
                </a:schemeClr>
              </a:solidFill>
            </a:endParaRPr>
          </a:p>
        </p:txBody>
      </p:sp>
      <p:sp>
        <p:nvSpPr>
          <p:cNvPr id="19" name="TextBox 18">
            <a:extLst>
              <a:ext uri="{FF2B5EF4-FFF2-40B4-BE49-F238E27FC236}">
                <a16:creationId xmlns:a16="http://schemas.microsoft.com/office/drawing/2014/main" id="{E22E46E0-2D67-EBA2-CCF6-6971F72F22F9}"/>
              </a:ext>
            </a:extLst>
          </p:cNvPr>
          <p:cNvSpPr txBox="1"/>
          <p:nvPr/>
        </p:nvSpPr>
        <p:spPr>
          <a:xfrm>
            <a:off x="7344697" y="4053677"/>
            <a:ext cx="1877962" cy="830997"/>
          </a:xfrm>
          <a:prstGeom prst="rect">
            <a:avLst/>
          </a:prstGeom>
          <a:noFill/>
        </p:spPr>
        <p:txBody>
          <a:bodyPr wrap="square" rtlCol="0">
            <a:spAutoFit/>
          </a:bodyPr>
          <a:lstStyle/>
          <a:p>
            <a:pPr algn="ctr"/>
            <a:r>
              <a:rPr lang="en-US" sz="1600" b="1" dirty="0">
                <a:solidFill>
                  <a:schemeClr val="bg2">
                    <a:lumMod val="50000"/>
                  </a:schemeClr>
                </a:solidFill>
              </a:rPr>
              <a:t>Average duration of loans in years.</a:t>
            </a:r>
            <a:endParaRPr lang="en-IN" sz="1600" b="1" dirty="0">
              <a:solidFill>
                <a:schemeClr val="bg2">
                  <a:lumMod val="50000"/>
                </a:schemeClr>
              </a:solidFill>
            </a:endParaRPr>
          </a:p>
        </p:txBody>
      </p:sp>
      <p:sp>
        <p:nvSpPr>
          <p:cNvPr id="20" name="TextBox 19">
            <a:extLst>
              <a:ext uri="{FF2B5EF4-FFF2-40B4-BE49-F238E27FC236}">
                <a16:creationId xmlns:a16="http://schemas.microsoft.com/office/drawing/2014/main" id="{A07C7744-AA8F-8CD6-D004-54F9C7C29DC8}"/>
              </a:ext>
            </a:extLst>
          </p:cNvPr>
          <p:cNvSpPr txBox="1"/>
          <p:nvPr/>
        </p:nvSpPr>
        <p:spPr>
          <a:xfrm>
            <a:off x="9586452" y="4060722"/>
            <a:ext cx="1779639" cy="584775"/>
          </a:xfrm>
          <a:prstGeom prst="rect">
            <a:avLst/>
          </a:prstGeom>
          <a:noFill/>
        </p:spPr>
        <p:txBody>
          <a:bodyPr wrap="square" rtlCol="0">
            <a:spAutoFit/>
          </a:bodyPr>
          <a:lstStyle/>
          <a:p>
            <a:pPr algn="ctr"/>
            <a:r>
              <a:rPr lang="en-US" sz="1600" b="1" dirty="0">
                <a:solidFill>
                  <a:schemeClr val="bg2">
                    <a:lumMod val="50000"/>
                  </a:schemeClr>
                </a:solidFill>
              </a:rPr>
              <a:t>Mean risk rate across all loans.</a:t>
            </a:r>
            <a:endParaRPr lang="en-IN" sz="1600" b="1" dirty="0">
              <a:solidFill>
                <a:schemeClr val="bg2">
                  <a:lumMod val="50000"/>
                </a:schemeClr>
              </a:solidFill>
            </a:endParaRPr>
          </a:p>
        </p:txBody>
      </p:sp>
      <p:sp>
        <p:nvSpPr>
          <p:cNvPr id="21" name="TextBox 20">
            <a:extLst>
              <a:ext uri="{FF2B5EF4-FFF2-40B4-BE49-F238E27FC236}">
                <a16:creationId xmlns:a16="http://schemas.microsoft.com/office/drawing/2014/main" id="{58DC29EF-BA5F-324B-0CE8-E6FEF57BEE5B}"/>
              </a:ext>
            </a:extLst>
          </p:cNvPr>
          <p:cNvSpPr txBox="1"/>
          <p:nvPr/>
        </p:nvSpPr>
        <p:spPr>
          <a:xfrm>
            <a:off x="577923" y="5123852"/>
            <a:ext cx="11036154" cy="1354217"/>
          </a:xfrm>
          <a:prstGeom prst="rect">
            <a:avLst/>
          </a:prstGeom>
          <a:noFill/>
        </p:spPr>
        <p:txBody>
          <a:bodyPr wrap="square" rtlCol="0">
            <a:spAutoFit/>
          </a:bodyPr>
          <a:lstStyle/>
          <a:p>
            <a:r>
              <a:rPr lang="en-US" b="1" u="sng" dirty="0"/>
              <a:t>Insight</a:t>
            </a:r>
            <a:r>
              <a:rPr lang="en-US" b="1" dirty="0"/>
              <a:t>:</a:t>
            </a:r>
          </a:p>
          <a:p>
            <a:endParaRPr lang="en-US" sz="1600" dirty="0"/>
          </a:p>
          <a:p>
            <a:pPr marL="285750" indent="-285750">
              <a:buFont typeface="Wingdings" panose="05000000000000000000" pitchFamily="2" charset="2"/>
              <a:buChar char="Ø"/>
            </a:pPr>
            <a:r>
              <a:rPr lang="en-US" sz="1600" dirty="0"/>
              <a:t>These KPIs offer a comprehensive view of loan performance and risk management.</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Monitoring these KPIs helps in evaluating lending strategies, pricing, and risk management practices.</a:t>
            </a:r>
            <a:endParaRPr lang="en-IN" sz="1600" dirty="0"/>
          </a:p>
        </p:txBody>
      </p:sp>
    </p:spTree>
    <p:extLst>
      <p:ext uri="{BB962C8B-B14F-4D97-AF65-F5344CB8AC3E}">
        <p14:creationId xmlns:p14="http://schemas.microsoft.com/office/powerpoint/2010/main" val="396928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1672-BEB1-137B-E16C-063B77193394}"/>
              </a:ext>
            </a:extLst>
          </p:cNvPr>
          <p:cNvSpPr>
            <a:spLocks noGrp="1"/>
          </p:cNvSpPr>
          <p:nvPr>
            <p:ph type="title"/>
          </p:nvPr>
        </p:nvSpPr>
        <p:spPr>
          <a:xfrm>
            <a:off x="1715293" y="1032661"/>
            <a:ext cx="8761413" cy="706964"/>
          </a:xfrm>
        </p:spPr>
        <p:txBody>
          <a:bodyPr/>
          <a:lstStyle/>
          <a:p>
            <a:pPr algn="ctr"/>
            <a:r>
              <a:rPr lang="en-IN" sz="4000" b="1" dirty="0"/>
              <a:t>Summary of Key Findings</a:t>
            </a:r>
          </a:p>
        </p:txBody>
      </p:sp>
      <p:sp>
        <p:nvSpPr>
          <p:cNvPr id="7" name="Content Placeholder 6">
            <a:extLst>
              <a:ext uri="{FF2B5EF4-FFF2-40B4-BE49-F238E27FC236}">
                <a16:creationId xmlns:a16="http://schemas.microsoft.com/office/drawing/2014/main" id="{31FF1C49-93D6-D88C-F605-B6522F00F05C}"/>
              </a:ext>
            </a:extLst>
          </p:cNvPr>
          <p:cNvSpPr>
            <a:spLocks noGrp="1"/>
          </p:cNvSpPr>
          <p:nvPr>
            <p:ph idx="1"/>
          </p:nvPr>
        </p:nvSpPr>
        <p:spPr>
          <a:xfrm>
            <a:off x="447032" y="2387190"/>
            <a:ext cx="11233691" cy="4229920"/>
          </a:xfrm>
        </p:spPr>
        <p:txBody>
          <a:bodyPr>
            <a:normAutofit/>
          </a:bodyPr>
          <a:lstStyle/>
          <a:p>
            <a:pPr>
              <a:buFont typeface="Wingdings" panose="05000000000000000000" pitchFamily="2" charset="2"/>
              <a:buChar char="q"/>
            </a:pPr>
            <a:r>
              <a:rPr lang="en-US" sz="1600" b="1" dirty="0"/>
              <a:t>Top Cities for Total Amount Due: </a:t>
            </a:r>
            <a:r>
              <a:rPr lang="en-US" sz="1400" dirty="0"/>
              <a:t>Washington, Houston, El Paso, New York City, and Chicago have the highest total amounts due, highlighting areas with significant loan overdue issues.</a:t>
            </a:r>
          </a:p>
          <a:p>
            <a:pPr>
              <a:buFont typeface="Wingdings" panose="05000000000000000000" pitchFamily="2" charset="2"/>
              <a:buChar char="q"/>
            </a:pPr>
            <a:r>
              <a:rPr lang="en-US" sz="1600" b="1" dirty="0"/>
              <a:t>Riskier Segments: </a:t>
            </a:r>
            <a:r>
              <a:rPr lang="en-US" sz="1400" dirty="0"/>
              <a:t>Small Business and Home Mortgage segments exhibit higher risk rates, indicating the need for focused risk management and mitigation strategies in these areas.</a:t>
            </a:r>
          </a:p>
          <a:p>
            <a:pPr>
              <a:buFont typeface="Wingdings" panose="05000000000000000000" pitchFamily="2" charset="2"/>
              <a:buChar char="q"/>
            </a:pPr>
            <a:r>
              <a:rPr lang="en-US" sz="1600" b="1" dirty="0"/>
              <a:t>States with Highest Loan Amounts: </a:t>
            </a:r>
            <a:r>
              <a:rPr lang="en-US" sz="1400" dirty="0"/>
              <a:t>California, Texas, Florida, New York, and Virginia these states also contribute to the highest overdue amounts, emphasizing the need for targeted interventions in high-loan volume states.</a:t>
            </a:r>
          </a:p>
          <a:p>
            <a:pPr>
              <a:buFont typeface="Wingdings" panose="05000000000000000000" pitchFamily="2" charset="2"/>
              <a:buChar char="q"/>
            </a:pPr>
            <a:r>
              <a:rPr lang="en-US" sz="1600" b="1" dirty="0"/>
              <a:t>Loan Term Impact on Amount Due: </a:t>
            </a:r>
            <a:r>
              <a:rPr lang="en-US" sz="1400" dirty="0"/>
              <a:t>Longer loan terms (21-30 years) tend to accumulate higher overdue amounts compared to shorter terms, suggesting that longer-duration loans may carry higher financial risk.</a:t>
            </a:r>
          </a:p>
          <a:p>
            <a:pPr>
              <a:buFont typeface="Wingdings" panose="05000000000000000000" pitchFamily="2" charset="2"/>
              <a:buChar char="q"/>
            </a:pPr>
            <a:r>
              <a:rPr lang="en-US" sz="1600" b="1" dirty="0"/>
              <a:t>States with High Average Interest Rates: </a:t>
            </a:r>
            <a:r>
              <a:rPr lang="en-US" sz="1400" dirty="0"/>
              <a:t>Vermont, Wyoming, North Dakota, Maine, and New Jersey have the highest average interest rates, with Vermont having the highest, impacting overall loan affordability.</a:t>
            </a:r>
          </a:p>
          <a:p>
            <a:pPr>
              <a:buFont typeface="Wingdings" panose="05000000000000000000" pitchFamily="2" charset="2"/>
              <a:buChar char="q"/>
            </a:pPr>
            <a:r>
              <a:rPr lang="en-US" sz="1600" b="1" dirty="0"/>
              <a:t>Significant Loan Amount Increase in 2021 and 2022: </a:t>
            </a:r>
            <a:r>
              <a:rPr lang="en-US" sz="1400" dirty="0"/>
              <a:t>The total loan amounts originated were notably low in 2019 and 2020 but surged in 2021 and 2022, possibly reflecting economic recovery or increased lending activity during these years.</a:t>
            </a:r>
          </a:p>
          <a:p>
            <a:pPr>
              <a:buFont typeface="Wingdings" panose="05000000000000000000" pitchFamily="2" charset="2"/>
              <a:buChar char="q"/>
            </a:pPr>
            <a:r>
              <a:rPr lang="en-US" sz="1600" b="1" dirty="0"/>
              <a:t>Risk Rate Across Overdue Ranges: </a:t>
            </a:r>
            <a:r>
              <a:rPr lang="en-US" sz="1400" dirty="0"/>
              <a:t>The count of high-risk rates peaks in the 46-60 days overdue range and declines sharply in the 90+ days overdue range, indicating critical risk points that require proactive management.</a:t>
            </a:r>
            <a:endParaRPr lang="en-IN" sz="1400" dirty="0"/>
          </a:p>
        </p:txBody>
      </p:sp>
    </p:spTree>
    <p:extLst>
      <p:ext uri="{BB962C8B-B14F-4D97-AF65-F5344CB8AC3E}">
        <p14:creationId xmlns:p14="http://schemas.microsoft.com/office/powerpoint/2010/main" val="20430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135D-9A2C-0AD5-1F8C-66C1EB9055BB}"/>
              </a:ext>
            </a:extLst>
          </p:cNvPr>
          <p:cNvSpPr>
            <a:spLocks noGrp="1"/>
          </p:cNvSpPr>
          <p:nvPr>
            <p:ph type="title"/>
          </p:nvPr>
        </p:nvSpPr>
        <p:spPr>
          <a:xfrm>
            <a:off x="1538412" y="973668"/>
            <a:ext cx="8761413" cy="706964"/>
          </a:xfrm>
        </p:spPr>
        <p:txBody>
          <a:bodyPr/>
          <a:lstStyle/>
          <a:p>
            <a:pPr algn="ctr"/>
            <a:r>
              <a:rPr lang="en-IN" sz="4000" b="1" dirty="0"/>
              <a:t>Conclusion</a:t>
            </a:r>
          </a:p>
        </p:txBody>
      </p:sp>
      <p:sp>
        <p:nvSpPr>
          <p:cNvPr id="3" name="Content Placeholder 2">
            <a:extLst>
              <a:ext uri="{FF2B5EF4-FFF2-40B4-BE49-F238E27FC236}">
                <a16:creationId xmlns:a16="http://schemas.microsoft.com/office/drawing/2014/main" id="{BC0AF92D-C02C-55C6-95C0-D4BEF60C384D}"/>
              </a:ext>
            </a:extLst>
          </p:cNvPr>
          <p:cNvSpPr>
            <a:spLocks noGrp="1"/>
          </p:cNvSpPr>
          <p:nvPr>
            <p:ph idx="1"/>
          </p:nvPr>
        </p:nvSpPr>
        <p:spPr>
          <a:xfrm>
            <a:off x="476528" y="2468031"/>
            <a:ext cx="11184530" cy="3913103"/>
          </a:xfrm>
        </p:spPr>
        <p:txBody>
          <a:bodyPr>
            <a:normAutofit/>
          </a:bodyPr>
          <a:lstStyle/>
          <a:p>
            <a:pPr marL="0" indent="0" algn="ctr">
              <a:buNone/>
            </a:pPr>
            <a:r>
              <a:rPr lang="en-US" i="1" dirty="0"/>
              <a:t>The analysis provides valuable insights into loan performance and risk management. Key findings reveal critical areas for improvement, including managing high overdue amounts in specific cities and states, addressing higher risk segments, and understanding the impact of loan terms and interest rates on overdue amounts. The trends in yearly loan origination also suggest shifts in lending activity that could influence future strategies.</a:t>
            </a:r>
          </a:p>
          <a:p>
            <a:pPr marL="0" indent="0" algn="ctr">
              <a:buNone/>
            </a:pPr>
            <a:r>
              <a:rPr lang="en-US" i="1" dirty="0"/>
              <a:t>By leveraging these insights, the organization can implement targeted strategies to mitigate risks, optimize loan performance, and enhance overall financial management. Ongoing monitoring and evaluation of these KPIs will be essential for adapting to changing market conditions and ensuring effective risk management.</a:t>
            </a:r>
            <a:endParaRPr lang="en-IN" i="1" dirty="0"/>
          </a:p>
        </p:txBody>
      </p:sp>
    </p:spTree>
    <p:extLst>
      <p:ext uri="{BB962C8B-B14F-4D97-AF65-F5344CB8AC3E}">
        <p14:creationId xmlns:p14="http://schemas.microsoft.com/office/powerpoint/2010/main" val="2246211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C541-0DB9-6F76-9141-ED28741D48AB}"/>
              </a:ext>
            </a:extLst>
          </p:cNvPr>
          <p:cNvSpPr>
            <a:spLocks noGrp="1"/>
          </p:cNvSpPr>
          <p:nvPr>
            <p:ph type="title"/>
          </p:nvPr>
        </p:nvSpPr>
        <p:spPr>
          <a:xfrm>
            <a:off x="1489251" y="1042494"/>
            <a:ext cx="8761413" cy="706964"/>
          </a:xfrm>
        </p:spPr>
        <p:txBody>
          <a:bodyPr/>
          <a:lstStyle/>
          <a:p>
            <a:pPr algn="ctr"/>
            <a:r>
              <a:rPr lang="en-US" sz="4000" b="1" dirty="0"/>
              <a:t>Next Steps</a:t>
            </a:r>
            <a:endParaRPr lang="en-IN" sz="4000" b="1" dirty="0"/>
          </a:p>
        </p:txBody>
      </p:sp>
      <p:sp>
        <p:nvSpPr>
          <p:cNvPr id="3" name="Content Placeholder 2">
            <a:extLst>
              <a:ext uri="{FF2B5EF4-FFF2-40B4-BE49-F238E27FC236}">
                <a16:creationId xmlns:a16="http://schemas.microsoft.com/office/drawing/2014/main" id="{D280E1E5-D1DC-F6CF-6D70-CDDAC6F65ADC}"/>
              </a:ext>
            </a:extLst>
          </p:cNvPr>
          <p:cNvSpPr>
            <a:spLocks noGrp="1"/>
          </p:cNvSpPr>
          <p:nvPr>
            <p:ph idx="1"/>
          </p:nvPr>
        </p:nvSpPr>
        <p:spPr>
          <a:xfrm>
            <a:off x="466696" y="2367526"/>
            <a:ext cx="11233691" cy="4318409"/>
          </a:xfrm>
        </p:spPr>
        <p:txBody>
          <a:bodyPr>
            <a:normAutofit/>
          </a:bodyPr>
          <a:lstStyle/>
          <a:p>
            <a:pPr>
              <a:buFont typeface="Wingdings" panose="05000000000000000000" pitchFamily="2" charset="2"/>
              <a:buChar char="Ø"/>
            </a:pPr>
            <a:r>
              <a:rPr lang="en-US" sz="1700" b="1" dirty="0"/>
              <a:t>Targeted Risk Management : </a:t>
            </a:r>
            <a:r>
              <a:rPr lang="en-US" sz="1600" dirty="0"/>
              <a:t>Focus on high-risk segments such as Small Business and Home Mortgage. Implement tailored risk mitigation strategies to address the higher risk rates observed.</a:t>
            </a:r>
          </a:p>
          <a:p>
            <a:pPr>
              <a:buFont typeface="Wingdings" panose="05000000000000000000" pitchFamily="2" charset="2"/>
              <a:buChar char="Ø"/>
            </a:pPr>
            <a:r>
              <a:rPr lang="en-US" sz="1700" b="1" dirty="0"/>
              <a:t>Geographical Strategy : </a:t>
            </a:r>
            <a:r>
              <a:rPr lang="en-US" sz="1600" dirty="0"/>
              <a:t>Develop specific interventions for states with high loan volumes and overdue amounts, particularly California, Texas, Florida, New York, and Virginia. Enhance collection efforts and financial counseling in these areas.</a:t>
            </a:r>
          </a:p>
          <a:p>
            <a:pPr>
              <a:buFont typeface="Wingdings" panose="05000000000000000000" pitchFamily="2" charset="2"/>
              <a:buChar char="Ø"/>
            </a:pPr>
            <a:r>
              <a:rPr lang="en-US" sz="1700" b="1" dirty="0"/>
              <a:t>Loan Term and Interest Rate Adjustments : </a:t>
            </a:r>
            <a:r>
              <a:rPr lang="en-US" sz="1600" dirty="0"/>
              <a:t>Review loan terms and interest rates, particularly in regions with high average rates like Vermont. Consider adjustments to balance risk and affordability, especially for longer-term loans.</a:t>
            </a:r>
          </a:p>
          <a:p>
            <a:pPr>
              <a:buFont typeface="Wingdings" panose="05000000000000000000" pitchFamily="2" charset="2"/>
              <a:buChar char="Ø"/>
            </a:pPr>
            <a:r>
              <a:rPr lang="en-US" sz="1700" b="1" dirty="0"/>
              <a:t>Data-Driven Decision Making : </a:t>
            </a:r>
            <a:r>
              <a:rPr lang="en-US" sz="1600" dirty="0"/>
              <a:t>Utilize the insights on loan origination trends and overdue ranges to refine lending strategies and operational practices. Focus on high-risk overdue ranges (46-60 days) for early intervention.</a:t>
            </a:r>
          </a:p>
          <a:p>
            <a:pPr>
              <a:buFont typeface="Wingdings" panose="05000000000000000000" pitchFamily="2" charset="2"/>
              <a:buChar char="Ø"/>
            </a:pPr>
            <a:r>
              <a:rPr lang="en-US" sz="1700" b="1" dirty="0"/>
              <a:t>Update Policies and Procedures : </a:t>
            </a:r>
            <a:r>
              <a:rPr lang="en-US" sz="1600" dirty="0"/>
              <a:t>Adapt lending policies to address the insights gained, including strategies for handling loans with higher overdue amounts and ensuring compliance with updated risk management practices.</a:t>
            </a:r>
            <a:endParaRPr lang="en-IN" sz="1600" dirty="0"/>
          </a:p>
        </p:txBody>
      </p:sp>
    </p:spTree>
    <p:extLst>
      <p:ext uri="{BB962C8B-B14F-4D97-AF65-F5344CB8AC3E}">
        <p14:creationId xmlns:p14="http://schemas.microsoft.com/office/powerpoint/2010/main" val="355230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1BDAC8-6E5A-984B-EE89-A3CC1B336D33}"/>
              </a:ext>
            </a:extLst>
          </p:cNvPr>
          <p:cNvSpPr>
            <a:spLocks noGrp="1"/>
          </p:cNvSpPr>
          <p:nvPr>
            <p:ph type="ctrTitle"/>
          </p:nvPr>
        </p:nvSpPr>
        <p:spPr>
          <a:xfrm>
            <a:off x="1683171" y="2664540"/>
            <a:ext cx="8825658" cy="972297"/>
          </a:xfrm>
        </p:spPr>
        <p:txBody>
          <a:bodyPr/>
          <a:lstStyle/>
          <a:p>
            <a:pPr algn="ctr"/>
            <a:r>
              <a:rPr lang="en-US" sz="7200" b="1" i="1" dirty="0">
                <a:latin typeface="Algerian" panose="04020705040A02060702" pitchFamily="82" charset="0"/>
              </a:rPr>
              <a:t>THANK YOU</a:t>
            </a:r>
            <a:endParaRPr lang="en-IN" sz="7200" b="1" i="1" dirty="0">
              <a:latin typeface="Algerian" panose="04020705040A02060702" pitchFamily="82" charset="0"/>
            </a:endParaRPr>
          </a:p>
        </p:txBody>
      </p:sp>
    </p:spTree>
    <p:extLst>
      <p:ext uri="{BB962C8B-B14F-4D97-AF65-F5344CB8AC3E}">
        <p14:creationId xmlns:p14="http://schemas.microsoft.com/office/powerpoint/2010/main" val="38091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628F-FF32-2205-5965-DB2E2AB446BD}"/>
              </a:ext>
            </a:extLst>
          </p:cNvPr>
          <p:cNvSpPr>
            <a:spLocks noGrp="1"/>
          </p:cNvSpPr>
          <p:nvPr>
            <p:ph type="title"/>
          </p:nvPr>
        </p:nvSpPr>
        <p:spPr/>
        <p:txBody>
          <a:bodyPr/>
          <a:lstStyle/>
          <a:p>
            <a:pPr algn="ctr"/>
            <a:r>
              <a:rPr lang="en-US" sz="4000" b="1" dirty="0"/>
              <a:t>INTRODUCTION</a:t>
            </a:r>
            <a:endParaRPr lang="en-IN" sz="4000" b="1" dirty="0"/>
          </a:p>
        </p:txBody>
      </p:sp>
      <p:sp>
        <p:nvSpPr>
          <p:cNvPr id="13" name="Text Placeholder 12">
            <a:extLst>
              <a:ext uri="{FF2B5EF4-FFF2-40B4-BE49-F238E27FC236}">
                <a16:creationId xmlns:a16="http://schemas.microsoft.com/office/drawing/2014/main" id="{C4468281-4E5E-A683-EE2C-B273AC6BE5C4}"/>
              </a:ext>
            </a:extLst>
          </p:cNvPr>
          <p:cNvSpPr>
            <a:spLocks noGrp="1"/>
          </p:cNvSpPr>
          <p:nvPr>
            <p:ph type="body" idx="1"/>
          </p:nvPr>
        </p:nvSpPr>
        <p:spPr>
          <a:xfrm>
            <a:off x="506026" y="2486537"/>
            <a:ext cx="3141878" cy="576262"/>
          </a:xfrm>
        </p:spPr>
        <p:txBody>
          <a:bodyPr/>
          <a:lstStyle/>
          <a:p>
            <a:pPr algn="ctr"/>
            <a:r>
              <a:rPr lang="en-IN" b="1" i="1" dirty="0"/>
              <a:t>Purpose</a:t>
            </a:r>
          </a:p>
        </p:txBody>
      </p:sp>
      <p:sp>
        <p:nvSpPr>
          <p:cNvPr id="16" name="Text Placeholder 15">
            <a:extLst>
              <a:ext uri="{FF2B5EF4-FFF2-40B4-BE49-F238E27FC236}">
                <a16:creationId xmlns:a16="http://schemas.microsoft.com/office/drawing/2014/main" id="{7C3E0B38-CB33-3E26-03FE-EFAB783EB23F}"/>
              </a:ext>
            </a:extLst>
          </p:cNvPr>
          <p:cNvSpPr>
            <a:spLocks noGrp="1"/>
          </p:cNvSpPr>
          <p:nvPr>
            <p:ph type="body" sz="half" idx="15"/>
          </p:nvPr>
        </p:nvSpPr>
        <p:spPr>
          <a:xfrm>
            <a:off x="506025" y="3209105"/>
            <a:ext cx="3141879" cy="2847293"/>
          </a:xfrm>
        </p:spPr>
        <p:txBody>
          <a:bodyPr>
            <a:normAutofit/>
          </a:bodyPr>
          <a:lstStyle/>
          <a:p>
            <a:pPr algn="ctr"/>
            <a:r>
              <a:rPr lang="en-US" sz="1600" dirty="0"/>
              <a:t>Provide an overview of the credit loan dataset and the significance of analyzing it.</a:t>
            </a:r>
            <a:endParaRPr lang="en-IN" sz="1600" dirty="0"/>
          </a:p>
        </p:txBody>
      </p:sp>
      <p:sp>
        <p:nvSpPr>
          <p:cNvPr id="14" name="Text Placeholder 13">
            <a:extLst>
              <a:ext uri="{FF2B5EF4-FFF2-40B4-BE49-F238E27FC236}">
                <a16:creationId xmlns:a16="http://schemas.microsoft.com/office/drawing/2014/main" id="{40806862-7FE7-0570-9F8A-899BE743C262}"/>
              </a:ext>
            </a:extLst>
          </p:cNvPr>
          <p:cNvSpPr>
            <a:spLocks noGrp="1"/>
          </p:cNvSpPr>
          <p:nvPr>
            <p:ph type="body" sz="quarter" idx="3"/>
          </p:nvPr>
        </p:nvSpPr>
        <p:spPr>
          <a:xfrm>
            <a:off x="4512720" y="2486537"/>
            <a:ext cx="3147009" cy="576262"/>
          </a:xfrm>
        </p:spPr>
        <p:txBody>
          <a:bodyPr/>
          <a:lstStyle/>
          <a:p>
            <a:pPr algn="ctr"/>
            <a:r>
              <a:rPr lang="en-IN" b="1" i="1" dirty="0"/>
              <a:t>Dataset Overview</a:t>
            </a:r>
          </a:p>
        </p:txBody>
      </p:sp>
      <p:sp>
        <p:nvSpPr>
          <p:cNvPr id="17" name="Text Placeholder 16">
            <a:extLst>
              <a:ext uri="{FF2B5EF4-FFF2-40B4-BE49-F238E27FC236}">
                <a16:creationId xmlns:a16="http://schemas.microsoft.com/office/drawing/2014/main" id="{C4F9ADEE-D0F6-1176-777C-D031ABCB57C3}"/>
              </a:ext>
            </a:extLst>
          </p:cNvPr>
          <p:cNvSpPr>
            <a:spLocks noGrp="1"/>
          </p:cNvSpPr>
          <p:nvPr>
            <p:ph type="body" sz="half" idx="16"/>
          </p:nvPr>
        </p:nvSpPr>
        <p:spPr>
          <a:xfrm>
            <a:off x="4512719" y="3209105"/>
            <a:ext cx="3147009" cy="3417682"/>
          </a:xfrm>
        </p:spPr>
        <p:txBody>
          <a:bodyPr/>
          <a:lstStyle/>
          <a:p>
            <a:r>
              <a:rPr lang="en-IN" b="1" dirty="0"/>
              <a:t>Variables Included:</a:t>
            </a:r>
          </a:p>
          <a:p>
            <a:pPr marL="285750" indent="-285750">
              <a:buFont typeface="Wingdings" panose="05000000000000000000" pitchFamily="2" charset="2"/>
              <a:buChar char="§"/>
            </a:pPr>
            <a:r>
              <a:rPr lang="en-US" dirty="0"/>
              <a:t>City</a:t>
            </a:r>
          </a:p>
          <a:p>
            <a:pPr marL="285750" indent="-285750">
              <a:buFont typeface="Wingdings" panose="05000000000000000000" pitchFamily="2" charset="2"/>
              <a:buChar char="§"/>
            </a:pPr>
            <a:r>
              <a:rPr lang="en-US" dirty="0"/>
              <a:t>Loan Term</a:t>
            </a:r>
          </a:p>
          <a:p>
            <a:pPr marL="285750" indent="-285750">
              <a:buFont typeface="Wingdings" panose="05000000000000000000" pitchFamily="2" charset="2"/>
              <a:buChar char="§"/>
            </a:pPr>
            <a:r>
              <a:rPr lang="en-US" dirty="0"/>
              <a:t>Origination Date </a:t>
            </a:r>
          </a:p>
          <a:p>
            <a:pPr marL="285750" indent="-285750">
              <a:buFont typeface="Wingdings" panose="05000000000000000000" pitchFamily="2" charset="2"/>
              <a:buChar char="§"/>
            </a:pPr>
            <a:r>
              <a:rPr lang="en-US" dirty="0"/>
              <a:t>Segment</a:t>
            </a:r>
          </a:p>
          <a:p>
            <a:pPr marL="285750" indent="-285750">
              <a:buFont typeface="Wingdings" panose="05000000000000000000" pitchFamily="2" charset="2"/>
              <a:buChar char="§"/>
            </a:pPr>
            <a:r>
              <a:rPr lang="en-US" dirty="0"/>
              <a:t>State</a:t>
            </a:r>
          </a:p>
          <a:p>
            <a:pPr marL="285750" indent="-285750">
              <a:buFont typeface="Wingdings" panose="05000000000000000000" pitchFamily="2" charset="2"/>
              <a:buChar char="§"/>
            </a:pPr>
            <a:r>
              <a:rPr lang="en-US" dirty="0"/>
              <a:t>Amount</a:t>
            </a:r>
          </a:p>
          <a:p>
            <a:pPr marL="285750" indent="-285750">
              <a:buFont typeface="Wingdings" panose="05000000000000000000" pitchFamily="2" charset="2"/>
              <a:buChar char="§"/>
            </a:pPr>
            <a:r>
              <a:rPr lang="en-US" dirty="0"/>
              <a:t>Interest Rate </a:t>
            </a:r>
          </a:p>
          <a:p>
            <a:pPr marL="285750" indent="-285750">
              <a:buFont typeface="Wingdings" panose="05000000000000000000" pitchFamily="2" charset="2"/>
              <a:buChar char="§"/>
            </a:pPr>
            <a:r>
              <a:rPr lang="en-US" dirty="0"/>
              <a:t>Risk Rate</a:t>
            </a:r>
          </a:p>
          <a:p>
            <a:pPr marL="285750" indent="-285750">
              <a:buFont typeface="Wingdings" panose="05000000000000000000" pitchFamily="2" charset="2"/>
              <a:buChar char="§"/>
            </a:pPr>
            <a:r>
              <a:rPr lang="en-US" dirty="0"/>
              <a:t>Days Overdue     etc.</a:t>
            </a:r>
            <a:endParaRPr lang="en-IN" dirty="0"/>
          </a:p>
        </p:txBody>
      </p:sp>
      <p:sp>
        <p:nvSpPr>
          <p:cNvPr id="15" name="Text Placeholder 14">
            <a:extLst>
              <a:ext uri="{FF2B5EF4-FFF2-40B4-BE49-F238E27FC236}">
                <a16:creationId xmlns:a16="http://schemas.microsoft.com/office/drawing/2014/main" id="{E392DCD0-C245-8F05-B47A-70EB205ACFC5}"/>
              </a:ext>
            </a:extLst>
          </p:cNvPr>
          <p:cNvSpPr>
            <a:spLocks noGrp="1"/>
          </p:cNvSpPr>
          <p:nvPr>
            <p:ph type="body" sz="quarter" idx="13"/>
          </p:nvPr>
        </p:nvSpPr>
        <p:spPr>
          <a:xfrm>
            <a:off x="7888135" y="2486537"/>
            <a:ext cx="3674600" cy="576262"/>
          </a:xfrm>
        </p:spPr>
        <p:txBody>
          <a:bodyPr/>
          <a:lstStyle/>
          <a:p>
            <a:pPr algn="ctr"/>
            <a:r>
              <a:rPr lang="en-IN" b="1" i="1" dirty="0"/>
              <a:t>Significance of Analysis</a:t>
            </a:r>
          </a:p>
        </p:txBody>
      </p:sp>
      <p:sp>
        <p:nvSpPr>
          <p:cNvPr id="18" name="Text Placeholder 17">
            <a:extLst>
              <a:ext uri="{FF2B5EF4-FFF2-40B4-BE49-F238E27FC236}">
                <a16:creationId xmlns:a16="http://schemas.microsoft.com/office/drawing/2014/main" id="{D1124CCE-84F2-088C-BF68-27DCAE1A2F8C}"/>
              </a:ext>
            </a:extLst>
          </p:cNvPr>
          <p:cNvSpPr>
            <a:spLocks noGrp="1"/>
          </p:cNvSpPr>
          <p:nvPr>
            <p:ph type="body" sz="half" idx="17"/>
          </p:nvPr>
        </p:nvSpPr>
        <p:spPr>
          <a:xfrm>
            <a:off x="7888328" y="3179762"/>
            <a:ext cx="3674407" cy="2847293"/>
          </a:xfrm>
        </p:spPr>
        <p:txBody>
          <a:bodyPr/>
          <a:lstStyle/>
          <a:p>
            <a:pPr marL="285750" indent="-285750">
              <a:buFont typeface="Wingdings" panose="05000000000000000000" pitchFamily="2" charset="2"/>
              <a:buChar char="v"/>
            </a:pPr>
            <a:r>
              <a:rPr lang="en-US" dirty="0"/>
              <a:t>Understanding loan performance and identifying high-risk areas.</a:t>
            </a:r>
          </a:p>
          <a:p>
            <a:pPr marL="285750" indent="-285750">
              <a:buFont typeface="Wingdings" panose="05000000000000000000" pitchFamily="2" charset="2"/>
              <a:buChar char="v"/>
            </a:pPr>
            <a:r>
              <a:rPr lang="en-US" dirty="0"/>
              <a:t>Informing strategies to improve loan repayment rates and reduce defaults.</a:t>
            </a:r>
          </a:p>
          <a:p>
            <a:pPr marL="285750" indent="-285750">
              <a:buFont typeface="Wingdings" panose="05000000000000000000" pitchFamily="2" charset="2"/>
              <a:buChar char="v"/>
            </a:pPr>
            <a:r>
              <a:rPr lang="en-US" dirty="0"/>
              <a:t>Highlighting regional and segment-based trends to optimize loan offerings.</a:t>
            </a:r>
            <a:endParaRPr lang="en-IN" dirty="0"/>
          </a:p>
        </p:txBody>
      </p:sp>
    </p:spTree>
    <p:extLst>
      <p:ext uri="{BB962C8B-B14F-4D97-AF65-F5344CB8AC3E}">
        <p14:creationId xmlns:p14="http://schemas.microsoft.com/office/powerpoint/2010/main" val="82902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5AA9-936F-131E-A5C9-09FAA172B28C}"/>
              </a:ext>
            </a:extLst>
          </p:cNvPr>
          <p:cNvSpPr>
            <a:spLocks noGrp="1"/>
          </p:cNvSpPr>
          <p:nvPr>
            <p:ph type="title"/>
          </p:nvPr>
        </p:nvSpPr>
        <p:spPr/>
        <p:txBody>
          <a:bodyPr/>
          <a:lstStyle/>
          <a:p>
            <a:pPr algn="ctr"/>
            <a:r>
              <a:rPr lang="en-US" sz="4000" b="1" dirty="0"/>
              <a:t>OBJECTIVES</a:t>
            </a:r>
            <a:endParaRPr lang="en-IN" sz="4000" b="1" dirty="0"/>
          </a:p>
        </p:txBody>
      </p:sp>
      <p:sp>
        <p:nvSpPr>
          <p:cNvPr id="3" name="Content Placeholder 2">
            <a:extLst>
              <a:ext uri="{FF2B5EF4-FFF2-40B4-BE49-F238E27FC236}">
                <a16:creationId xmlns:a16="http://schemas.microsoft.com/office/drawing/2014/main" id="{E5A49D5C-99CA-DF79-6C84-F536ABBD3E37}"/>
              </a:ext>
            </a:extLst>
          </p:cNvPr>
          <p:cNvSpPr>
            <a:spLocks noGrp="1"/>
          </p:cNvSpPr>
          <p:nvPr>
            <p:ph idx="1"/>
          </p:nvPr>
        </p:nvSpPr>
        <p:spPr>
          <a:xfrm>
            <a:off x="535522" y="2468031"/>
            <a:ext cx="11155033" cy="4040923"/>
          </a:xfrm>
        </p:spPr>
        <p:txBody>
          <a:bodyPr>
            <a:normAutofit/>
          </a:bodyPr>
          <a:lstStyle/>
          <a:p>
            <a:pPr>
              <a:buFont typeface="Wingdings" panose="05000000000000000000" pitchFamily="2" charset="2"/>
              <a:buChar char="q"/>
            </a:pPr>
            <a:r>
              <a:rPr lang="en-US" sz="1600" b="1" dirty="0"/>
              <a:t>Primary Objective: </a:t>
            </a:r>
            <a:r>
              <a:rPr lang="en-US" sz="1600" dirty="0"/>
              <a:t>Analyze the credit loan data to gain insights for optimizing loan performance and managing risks effectively.</a:t>
            </a:r>
          </a:p>
          <a:p>
            <a:pPr>
              <a:buFont typeface="Wingdings" panose="05000000000000000000" pitchFamily="2" charset="2"/>
              <a:buChar char="q"/>
            </a:pPr>
            <a:r>
              <a:rPr lang="en-US" sz="1600" b="1" dirty="0"/>
              <a:t>Specific Goals:</a:t>
            </a:r>
          </a:p>
          <a:p>
            <a:pPr>
              <a:buFont typeface="Wingdings" panose="05000000000000000000" pitchFamily="2" charset="2"/>
              <a:buChar char="§"/>
            </a:pPr>
            <a:r>
              <a:rPr lang="en-US" sz="1600" dirty="0"/>
              <a:t>Identify patterns to mitigate overdue loans and enhance repayment rates.</a:t>
            </a:r>
          </a:p>
          <a:p>
            <a:pPr>
              <a:buFont typeface="Wingdings" panose="05000000000000000000" pitchFamily="2" charset="2"/>
              <a:buChar char="§"/>
            </a:pPr>
            <a:r>
              <a:rPr lang="en-US" sz="1600" dirty="0"/>
              <a:t>Discover business opportunities by analyzing loan issuance and performance across different segments and regions.</a:t>
            </a:r>
            <a:endParaRPr lang="en-IN" sz="1600" dirty="0"/>
          </a:p>
        </p:txBody>
      </p:sp>
    </p:spTree>
    <p:extLst>
      <p:ext uri="{BB962C8B-B14F-4D97-AF65-F5344CB8AC3E}">
        <p14:creationId xmlns:p14="http://schemas.microsoft.com/office/powerpoint/2010/main" val="222482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253E-D490-2868-2DF0-2A0306868DA8}"/>
              </a:ext>
            </a:extLst>
          </p:cNvPr>
          <p:cNvSpPr>
            <a:spLocks noGrp="1"/>
          </p:cNvSpPr>
          <p:nvPr>
            <p:ph type="title"/>
          </p:nvPr>
        </p:nvSpPr>
        <p:spPr>
          <a:xfrm>
            <a:off x="938545" y="1012997"/>
            <a:ext cx="9581971" cy="706964"/>
          </a:xfrm>
        </p:spPr>
        <p:txBody>
          <a:bodyPr/>
          <a:lstStyle/>
          <a:p>
            <a:pPr algn="ctr"/>
            <a:r>
              <a:rPr lang="en-US" sz="4000" b="1" dirty="0"/>
              <a:t>Cities with Highest Total Amount Due</a:t>
            </a:r>
            <a:endParaRPr lang="en-IN" sz="4000" b="1" dirty="0"/>
          </a:p>
        </p:txBody>
      </p:sp>
      <p:sp>
        <p:nvSpPr>
          <p:cNvPr id="3" name="Content Placeholder 2">
            <a:extLst>
              <a:ext uri="{FF2B5EF4-FFF2-40B4-BE49-F238E27FC236}">
                <a16:creationId xmlns:a16="http://schemas.microsoft.com/office/drawing/2014/main" id="{A4BFFF90-AD0D-C973-06E9-017BB1966986}"/>
              </a:ext>
            </a:extLst>
          </p:cNvPr>
          <p:cNvSpPr>
            <a:spLocks noGrp="1"/>
          </p:cNvSpPr>
          <p:nvPr>
            <p:ph idx="1"/>
          </p:nvPr>
        </p:nvSpPr>
        <p:spPr>
          <a:xfrm>
            <a:off x="545355" y="2350044"/>
            <a:ext cx="4616581" cy="4227736"/>
          </a:xfrm>
        </p:spPr>
        <p:txBody>
          <a:bodyPr/>
          <a:lstStyle/>
          <a:p>
            <a:pPr marL="0" indent="0">
              <a:buNone/>
            </a:pPr>
            <a:r>
              <a:rPr lang="en-US" sz="2000" b="1" u="sng" dirty="0"/>
              <a:t>Insight</a:t>
            </a:r>
            <a:r>
              <a:rPr lang="en-US" sz="2000" b="1" dirty="0"/>
              <a:t>:</a:t>
            </a:r>
          </a:p>
          <a:p>
            <a:pPr>
              <a:buFont typeface="Wingdings" panose="05000000000000000000" pitchFamily="2" charset="2"/>
              <a:buChar char="q"/>
            </a:pPr>
            <a:r>
              <a:rPr lang="en-US" b="1" i="1" u="sng" dirty="0"/>
              <a:t>Top Cities</a:t>
            </a:r>
            <a:r>
              <a:rPr lang="en-US" b="1" i="1" dirty="0"/>
              <a:t>: </a:t>
            </a:r>
            <a:r>
              <a:rPr lang="en-US" dirty="0"/>
              <a:t>Washington, Houston, El Paso, New York City, and Chicago are the top 5 cities with the highest sums of amounts due.</a:t>
            </a:r>
          </a:p>
          <a:p>
            <a:pPr>
              <a:buFont typeface="Wingdings" panose="05000000000000000000" pitchFamily="2" charset="2"/>
              <a:buChar char="q"/>
            </a:pPr>
            <a:r>
              <a:rPr lang="en-US" b="1" i="1" u="sng" dirty="0"/>
              <a:t>Observation</a:t>
            </a:r>
            <a:r>
              <a:rPr lang="en-US" b="1" i="1" dirty="0"/>
              <a:t>:</a:t>
            </a:r>
            <a:r>
              <a:rPr lang="en-US" dirty="0"/>
              <a:t> These cities represent the highest financial exposure in terms of overdue loan amounts, indicating potential areas for focused risk management efforts.</a:t>
            </a:r>
            <a:endParaRPr lang="en-IN" dirty="0"/>
          </a:p>
        </p:txBody>
      </p:sp>
      <p:pic>
        <p:nvPicPr>
          <p:cNvPr id="6" name="Picture 5">
            <a:extLst>
              <a:ext uri="{FF2B5EF4-FFF2-40B4-BE49-F238E27FC236}">
                <a16:creationId xmlns:a16="http://schemas.microsoft.com/office/drawing/2014/main" id="{FF10E6B7-D211-B4CF-8885-0D518C0B2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2167" y="2577497"/>
            <a:ext cx="6234478" cy="30858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599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B1D7-E777-9AF3-2E89-F2B5CC13DF97}"/>
              </a:ext>
            </a:extLst>
          </p:cNvPr>
          <p:cNvSpPr>
            <a:spLocks noGrp="1"/>
          </p:cNvSpPr>
          <p:nvPr>
            <p:ph type="title"/>
          </p:nvPr>
        </p:nvSpPr>
        <p:spPr>
          <a:xfrm>
            <a:off x="918980" y="963835"/>
            <a:ext cx="9690026" cy="706964"/>
          </a:xfrm>
        </p:spPr>
        <p:txBody>
          <a:bodyPr/>
          <a:lstStyle/>
          <a:p>
            <a:pPr algn="ctr"/>
            <a:r>
              <a:rPr lang="en-US" sz="4000" b="1" dirty="0"/>
              <a:t>Average Risk Rate by Loan Segment</a:t>
            </a:r>
            <a:endParaRPr lang="en-IN" sz="4000" b="1" dirty="0"/>
          </a:p>
        </p:txBody>
      </p:sp>
      <p:sp>
        <p:nvSpPr>
          <p:cNvPr id="3" name="Content Placeholder 2">
            <a:extLst>
              <a:ext uri="{FF2B5EF4-FFF2-40B4-BE49-F238E27FC236}">
                <a16:creationId xmlns:a16="http://schemas.microsoft.com/office/drawing/2014/main" id="{46FB58C8-71E2-A08E-C493-E4D8F4B29E96}"/>
              </a:ext>
            </a:extLst>
          </p:cNvPr>
          <p:cNvSpPr>
            <a:spLocks noGrp="1"/>
          </p:cNvSpPr>
          <p:nvPr>
            <p:ph idx="1"/>
          </p:nvPr>
        </p:nvSpPr>
        <p:spPr>
          <a:xfrm>
            <a:off x="486361" y="2367525"/>
            <a:ext cx="4626413" cy="4357740"/>
          </a:xfrm>
        </p:spPr>
        <p:txBody>
          <a:bodyPr>
            <a:normAutofit/>
          </a:bodyPr>
          <a:lstStyle/>
          <a:p>
            <a:pPr marL="0" indent="0">
              <a:buNone/>
            </a:pPr>
            <a:r>
              <a:rPr lang="en-US" sz="2000" b="1" u="sng" dirty="0"/>
              <a:t>Insight</a:t>
            </a:r>
            <a:r>
              <a:rPr lang="en-US" sz="2000" b="1" dirty="0"/>
              <a:t>:</a:t>
            </a:r>
          </a:p>
          <a:p>
            <a:pPr>
              <a:buFont typeface="Wingdings" panose="05000000000000000000" pitchFamily="2" charset="2"/>
              <a:buChar char="q"/>
            </a:pPr>
            <a:r>
              <a:rPr lang="en-US" b="1" i="1" u="sng" dirty="0"/>
              <a:t>Segment Analysis</a:t>
            </a:r>
            <a:r>
              <a:rPr lang="en-US" b="1" i="1" dirty="0"/>
              <a:t>: </a:t>
            </a:r>
            <a:r>
              <a:rPr lang="en-US" dirty="0"/>
              <a:t>Different loan segments such as Commercial, Small Business, Home Mortgage, Home Office, and Personal Loans show varying average risk rates.</a:t>
            </a:r>
          </a:p>
          <a:p>
            <a:pPr>
              <a:buFont typeface="Wingdings" panose="05000000000000000000" pitchFamily="2" charset="2"/>
              <a:buChar char="q"/>
            </a:pPr>
            <a:r>
              <a:rPr lang="en-US" b="1" i="1" u="sng" dirty="0"/>
              <a:t>Observation</a:t>
            </a:r>
            <a:r>
              <a:rPr lang="en-US" b="1" i="1" dirty="0"/>
              <a:t>: </a:t>
            </a:r>
            <a:r>
              <a:rPr lang="en-US" dirty="0"/>
              <a:t>Small Business and Home Mortgage segments have higher average risk rates, indicating these segments are riskier and may require stricter credit policies or enhanced monitoring.</a:t>
            </a:r>
            <a:endParaRPr lang="en-IN" dirty="0"/>
          </a:p>
        </p:txBody>
      </p:sp>
      <p:pic>
        <p:nvPicPr>
          <p:cNvPr id="5" name="Picture 4">
            <a:extLst>
              <a:ext uri="{FF2B5EF4-FFF2-40B4-BE49-F238E27FC236}">
                <a16:creationId xmlns:a16="http://schemas.microsoft.com/office/drawing/2014/main" id="{974259FB-0F77-CC5A-F7B8-5C17AAEF23F2}"/>
              </a:ext>
            </a:extLst>
          </p:cNvPr>
          <p:cNvPicPr>
            <a:picLocks noChangeAspect="1"/>
          </p:cNvPicPr>
          <p:nvPr/>
        </p:nvPicPr>
        <p:blipFill rotWithShape="1">
          <a:blip r:embed="rId2">
            <a:extLst>
              <a:ext uri="{28A0092B-C50C-407E-A947-70E740481C1C}">
                <a14:useLocalDpi xmlns:a14="http://schemas.microsoft.com/office/drawing/2010/main" val="0"/>
              </a:ext>
            </a:extLst>
          </a:blip>
          <a:srcRect l="3588" t="4437" r="6379" b="8338"/>
          <a:stretch/>
        </p:blipFill>
        <p:spPr>
          <a:xfrm>
            <a:off x="6174657" y="2367525"/>
            <a:ext cx="5142271" cy="2666591"/>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5E0D42A-22EB-0C04-771A-D8D867421E5E}"/>
              </a:ext>
            </a:extLst>
          </p:cNvPr>
          <p:cNvPicPr>
            <a:picLocks noChangeAspect="1"/>
          </p:cNvPicPr>
          <p:nvPr/>
        </p:nvPicPr>
        <p:blipFill rotWithShape="1">
          <a:blip r:embed="rId3">
            <a:extLst>
              <a:ext uri="{28A0092B-C50C-407E-A947-70E740481C1C}">
                <a14:useLocalDpi xmlns:a14="http://schemas.microsoft.com/office/drawing/2010/main" val="0"/>
              </a:ext>
            </a:extLst>
          </a:blip>
          <a:srcRect l="1184" t="66192" r="73973" b="3434"/>
          <a:stretch/>
        </p:blipFill>
        <p:spPr>
          <a:xfrm>
            <a:off x="7275735" y="5188192"/>
            <a:ext cx="2546823" cy="153707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4161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D1CE-0ACE-19CA-1D36-C66715823F6B}"/>
              </a:ext>
            </a:extLst>
          </p:cNvPr>
          <p:cNvSpPr>
            <a:spLocks noGrp="1"/>
          </p:cNvSpPr>
          <p:nvPr>
            <p:ph type="title"/>
          </p:nvPr>
        </p:nvSpPr>
        <p:spPr/>
        <p:txBody>
          <a:bodyPr/>
          <a:lstStyle/>
          <a:p>
            <a:pPr algn="ctr"/>
            <a:r>
              <a:rPr lang="en-US" sz="4000" b="1" dirty="0"/>
              <a:t>States Issuing the Most Loans</a:t>
            </a:r>
            <a:endParaRPr lang="en-IN" sz="4000" b="1" dirty="0"/>
          </a:p>
        </p:txBody>
      </p:sp>
      <p:sp>
        <p:nvSpPr>
          <p:cNvPr id="3" name="Content Placeholder 2">
            <a:extLst>
              <a:ext uri="{FF2B5EF4-FFF2-40B4-BE49-F238E27FC236}">
                <a16:creationId xmlns:a16="http://schemas.microsoft.com/office/drawing/2014/main" id="{BC3033D7-8ABA-61C6-780C-BBE49741D683}"/>
              </a:ext>
            </a:extLst>
          </p:cNvPr>
          <p:cNvSpPr>
            <a:spLocks noGrp="1"/>
          </p:cNvSpPr>
          <p:nvPr>
            <p:ph idx="1"/>
          </p:nvPr>
        </p:nvSpPr>
        <p:spPr>
          <a:xfrm>
            <a:off x="476528" y="2357693"/>
            <a:ext cx="3771007" cy="4151262"/>
          </a:xfrm>
        </p:spPr>
        <p:txBody>
          <a:bodyPr>
            <a:normAutofit/>
          </a:bodyPr>
          <a:lstStyle/>
          <a:p>
            <a:pPr marL="0" indent="0">
              <a:buNone/>
            </a:pPr>
            <a:r>
              <a:rPr lang="en-US" sz="2000" b="1" u="sng" dirty="0"/>
              <a:t>Insight</a:t>
            </a:r>
            <a:r>
              <a:rPr lang="en-US" sz="2000" b="1" dirty="0"/>
              <a:t>:</a:t>
            </a:r>
          </a:p>
          <a:p>
            <a:pPr marL="0" indent="0">
              <a:buNone/>
            </a:pPr>
            <a:r>
              <a:rPr lang="en-US" b="1" i="1" u="sng" dirty="0"/>
              <a:t>State Analysis</a:t>
            </a:r>
            <a:r>
              <a:rPr lang="en-US" b="1" i="1" dirty="0"/>
              <a:t>: </a:t>
            </a:r>
            <a:r>
              <a:rPr lang="en-US" dirty="0"/>
              <a:t>California and Texas have issued the most loans, followed by Florida, New York, and Virginia.</a:t>
            </a:r>
          </a:p>
          <a:p>
            <a:pPr marL="0" indent="0">
              <a:buNone/>
            </a:pPr>
            <a:r>
              <a:rPr lang="en-US" b="1" i="1" u="sng" dirty="0"/>
              <a:t>Observation</a:t>
            </a:r>
            <a:r>
              <a:rPr lang="en-US" b="1" i="1" dirty="0"/>
              <a:t>: </a:t>
            </a:r>
            <a:r>
              <a:rPr lang="en-US" dirty="0"/>
              <a:t>California and Texas are significantly higher compared to other states in the number of loans issued.</a:t>
            </a:r>
            <a:endParaRPr lang="en-IN" dirty="0"/>
          </a:p>
        </p:txBody>
      </p:sp>
      <p:pic>
        <p:nvPicPr>
          <p:cNvPr id="5" name="Picture 4">
            <a:extLst>
              <a:ext uri="{FF2B5EF4-FFF2-40B4-BE49-F238E27FC236}">
                <a16:creationId xmlns:a16="http://schemas.microsoft.com/office/drawing/2014/main" id="{AA17FA9B-8C5F-7803-88CB-8338140A4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710" y="2357693"/>
            <a:ext cx="5779127" cy="267115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76AD4B19-EECE-8523-45AF-2E5A13B23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9067" y="5062536"/>
            <a:ext cx="2356374" cy="16435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3234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26E8-4E68-75E6-DE14-DE1CBB803A98}"/>
              </a:ext>
            </a:extLst>
          </p:cNvPr>
          <p:cNvSpPr>
            <a:spLocks noGrp="1"/>
          </p:cNvSpPr>
          <p:nvPr>
            <p:ph type="title"/>
          </p:nvPr>
        </p:nvSpPr>
        <p:spPr>
          <a:xfrm>
            <a:off x="1154954" y="973668"/>
            <a:ext cx="9237743" cy="706964"/>
          </a:xfrm>
        </p:spPr>
        <p:txBody>
          <a:bodyPr/>
          <a:lstStyle/>
          <a:p>
            <a:pPr algn="ctr"/>
            <a:r>
              <a:rPr lang="en-US" b="1" dirty="0"/>
              <a:t>Total Overdue Loan Amounts (&gt;60 days)</a:t>
            </a:r>
            <a:endParaRPr lang="en-IN" b="1" dirty="0"/>
          </a:p>
        </p:txBody>
      </p:sp>
      <p:sp>
        <p:nvSpPr>
          <p:cNvPr id="3" name="Content Placeholder 2">
            <a:extLst>
              <a:ext uri="{FF2B5EF4-FFF2-40B4-BE49-F238E27FC236}">
                <a16:creationId xmlns:a16="http://schemas.microsoft.com/office/drawing/2014/main" id="{C90CC54D-E6C9-53BB-5CFE-30049ABFCEF6}"/>
              </a:ext>
            </a:extLst>
          </p:cNvPr>
          <p:cNvSpPr>
            <a:spLocks noGrp="1"/>
          </p:cNvSpPr>
          <p:nvPr>
            <p:ph idx="1"/>
          </p:nvPr>
        </p:nvSpPr>
        <p:spPr>
          <a:xfrm>
            <a:off x="506025" y="2357694"/>
            <a:ext cx="4537923" cy="4259416"/>
          </a:xfrm>
        </p:spPr>
        <p:txBody>
          <a:bodyPr>
            <a:normAutofit/>
          </a:bodyPr>
          <a:lstStyle/>
          <a:p>
            <a:pPr marL="0" indent="0">
              <a:buNone/>
            </a:pPr>
            <a:r>
              <a:rPr lang="en-US" sz="2000" b="1" u="sng" dirty="0"/>
              <a:t>Insight</a:t>
            </a:r>
            <a:r>
              <a:rPr lang="en-US" sz="2000" b="1" dirty="0"/>
              <a:t>:</a:t>
            </a:r>
          </a:p>
          <a:p>
            <a:pPr marL="0" indent="0">
              <a:buNone/>
            </a:pPr>
            <a:r>
              <a:rPr lang="en-US" b="1" i="1" u="sng" dirty="0"/>
              <a:t>Overdue Analysis</a:t>
            </a:r>
            <a:r>
              <a:rPr lang="en-US" b="1" i="1" dirty="0"/>
              <a:t>: </a:t>
            </a:r>
            <a:r>
              <a:rPr lang="en-US" dirty="0"/>
              <a:t>The </a:t>
            </a:r>
            <a:r>
              <a:rPr lang="en-US" dirty="0" err="1"/>
              <a:t>treemap</a:t>
            </a:r>
            <a:r>
              <a:rPr lang="en-US" dirty="0"/>
              <a:t> visualization displays the distribution of the total overdue loan amounts across different loan segments for loans overdue more than 60 days.</a:t>
            </a:r>
          </a:p>
          <a:p>
            <a:pPr marL="0" indent="0">
              <a:buNone/>
            </a:pPr>
            <a:r>
              <a:rPr lang="en-US" b="1" i="1" u="sng" dirty="0"/>
              <a:t>Observation</a:t>
            </a:r>
            <a:r>
              <a:rPr lang="en-US" b="1" i="1" dirty="0"/>
              <a:t>: </a:t>
            </a:r>
            <a:r>
              <a:rPr lang="en-US" dirty="0"/>
              <a:t>Commercial, Small Business, and Home Mortgage loan segments contribute most to the overdue amounts. This indicates that these segments have higher financial exposure related to significantly overdue loans.</a:t>
            </a:r>
            <a:endParaRPr lang="en-IN" dirty="0"/>
          </a:p>
        </p:txBody>
      </p:sp>
      <p:pic>
        <p:nvPicPr>
          <p:cNvPr id="5" name="Picture 4">
            <a:extLst>
              <a:ext uri="{FF2B5EF4-FFF2-40B4-BE49-F238E27FC236}">
                <a16:creationId xmlns:a16="http://schemas.microsoft.com/office/drawing/2014/main" id="{D951CD26-5B1D-1915-912C-E0B8781A9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315" y="2357694"/>
            <a:ext cx="6426834" cy="2617264"/>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3325348-C598-4973-B5C1-706A35AB3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914" y="5003536"/>
            <a:ext cx="2629369" cy="17615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3665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5D56-28A6-5194-9703-470975CA9AA6}"/>
              </a:ext>
            </a:extLst>
          </p:cNvPr>
          <p:cNvSpPr>
            <a:spLocks noGrp="1"/>
          </p:cNvSpPr>
          <p:nvPr>
            <p:ph type="title"/>
          </p:nvPr>
        </p:nvSpPr>
        <p:spPr>
          <a:xfrm>
            <a:off x="1027135" y="1032253"/>
            <a:ext cx="9709691" cy="706964"/>
          </a:xfrm>
        </p:spPr>
        <p:txBody>
          <a:bodyPr/>
          <a:lstStyle/>
          <a:p>
            <a:pPr algn="ctr"/>
            <a:r>
              <a:rPr lang="en-US" sz="4000" b="1" dirty="0"/>
              <a:t>Average Loan Term in Years by State</a:t>
            </a:r>
            <a:endParaRPr lang="en-IN" sz="4000" b="1" dirty="0"/>
          </a:p>
        </p:txBody>
      </p:sp>
      <p:sp>
        <p:nvSpPr>
          <p:cNvPr id="3" name="Content Placeholder 2">
            <a:extLst>
              <a:ext uri="{FF2B5EF4-FFF2-40B4-BE49-F238E27FC236}">
                <a16:creationId xmlns:a16="http://schemas.microsoft.com/office/drawing/2014/main" id="{0511DA86-3A25-C7C7-5C50-566E28C97CA6}"/>
              </a:ext>
            </a:extLst>
          </p:cNvPr>
          <p:cNvSpPr>
            <a:spLocks noGrp="1"/>
          </p:cNvSpPr>
          <p:nvPr>
            <p:ph idx="1"/>
          </p:nvPr>
        </p:nvSpPr>
        <p:spPr>
          <a:xfrm>
            <a:off x="486361" y="2475816"/>
            <a:ext cx="4164297" cy="3482532"/>
          </a:xfrm>
        </p:spPr>
        <p:txBody>
          <a:bodyPr>
            <a:normAutofit/>
          </a:bodyPr>
          <a:lstStyle/>
          <a:p>
            <a:pPr marL="0" indent="0">
              <a:buNone/>
            </a:pPr>
            <a:r>
              <a:rPr lang="en-US" sz="2000" b="1" u="sng" dirty="0"/>
              <a:t>Insight</a:t>
            </a:r>
            <a:r>
              <a:rPr lang="en-US" sz="2000" b="1" dirty="0"/>
              <a:t>:</a:t>
            </a:r>
          </a:p>
          <a:p>
            <a:pPr>
              <a:buFont typeface="Wingdings" panose="05000000000000000000" pitchFamily="2" charset="2"/>
              <a:buChar char="q"/>
            </a:pPr>
            <a:r>
              <a:rPr lang="en-US" sz="2000" dirty="0"/>
              <a:t>Maine, New Mexico, Arkansas, Washington, and North Dakota have the highest average loan terms.</a:t>
            </a:r>
          </a:p>
          <a:p>
            <a:pPr>
              <a:buFont typeface="Wingdings" panose="05000000000000000000" pitchFamily="2" charset="2"/>
              <a:buChar char="q"/>
            </a:pPr>
            <a:r>
              <a:rPr lang="en-US" sz="2000" dirty="0"/>
              <a:t>Maine has the highest average loan term among these states.</a:t>
            </a:r>
            <a:endParaRPr lang="en-IN" sz="2000" dirty="0"/>
          </a:p>
        </p:txBody>
      </p:sp>
      <p:pic>
        <p:nvPicPr>
          <p:cNvPr id="5" name="Picture 4">
            <a:extLst>
              <a:ext uri="{FF2B5EF4-FFF2-40B4-BE49-F238E27FC236}">
                <a16:creationId xmlns:a16="http://schemas.microsoft.com/office/drawing/2014/main" id="{1D1BDA53-9046-BA2C-BF4D-40647AB62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279" y="2355932"/>
            <a:ext cx="5878463" cy="2890676"/>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337CE8A7-89FE-B984-F260-6A48C413C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344" y="5382490"/>
            <a:ext cx="2231921" cy="13899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7984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7F18-C59D-F06D-75BE-31327DB02805}"/>
              </a:ext>
            </a:extLst>
          </p:cNvPr>
          <p:cNvSpPr>
            <a:spLocks noGrp="1"/>
          </p:cNvSpPr>
          <p:nvPr>
            <p:ph type="title"/>
          </p:nvPr>
        </p:nvSpPr>
        <p:spPr>
          <a:xfrm>
            <a:off x="648929" y="1012997"/>
            <a:ext cx="10137058" cy="706964"/>
          </a:xfrm>
        </p:spPr>
        <p:txBody>
          <a:bodyPr/>
          <a:lstStyle/>
          <a:p>
            <a:r>
              <a:rPr lang="en-US" b="1" dirty="0"/>
              <a:t>Variation of Total Amount Due by Loan Term</a:t>
            </a:r>
            <a:endParaRPr lang="en-IN" b="1" dirty="0"/>
          </a:p>
        </p:txBody>
      </p:sp>
      <p:sp>
        <p:nvSpPr>
          <p:cNvPr id="3" name="Content Placeholder 2">
            <a:extLst>
              <a:ext uri="{FF2B5EF4-FFF2-40B4-BE49-F238E27FC236}">
                <a16:creationId xmlns:a16="http://schemas.microsoft.com/office/drawing/2014/main" id="{339D55D7-A30A-4CFD-FE91-5F93FDC6C660}"/>
              </a:ext>
            </a:extLst>
          </p:cNvPr>
          <p:cNvSpPr>
            <a:spLocks noGrp="1"/>
          </p:cNvSpPr>
          <p:nvPr>
            <p:ph idx="1"/>
          </p:nvPr>
        </p:nvSpPr>
        <p:spPr>
          <a:xfrm>
            <a:off x="506026" y="2338028"/>
            <a:ext cx="4882052" cy="4367571"/>
          </a:xfrm>
        </p:spPr>
        <p:txBody>
          <a:bodyPr>
            <a:normAutofit/>
          </a:bodyPr>
          <a:lstStyle/>
          <a:p>
            <a:pPr marL="0" indent="0">
              <a:buNone/>
            </a:pPr>
            <a:r>
              <a:rPr lang="en-IN" sz="2000" b="1" u="sng" dirty="0"/>
              <a:t>Insight</a:t>
            </a:r>
            <a:r>
              <a:rPr lang="en-IN" sz="2000" b="1" dirty="0"/>
              <a:t>:</a:t>
            </a:r>
          </a:p>
          <a:p>
            <a:pPr>
              <a:buFont typeface="Wingdings" panose="05000000000000000000" pitchFamily="2" charset="2"/>
              <a:buChar char="q"/>
            </a:pPr>
            <a:r>
              <a:rPr lang="en-US" sz="1600" dirty="0"/>
              <a:t>When the loan term is 1-10 years, the total amount due is around 3656k.</a:t>
            </a:r>
          </a:p>
          <a:p>
            <a:pPr>
              <a:buFont typeface="Wingdings" panose="05000000000000000000" pitchFamily="2" charset="2"/>
              <a:buChar char="q"/>
            </a:pPr>
            <a:r>
              <a:rPr lang="en-US" sz="1600" dirty="0"/>
              <a:t>When the loan term is 21-30 years, the total amount due is around 5249k.</a:t>
            </a:r>
          </a:p>
          <a:p>
            <a:pPr>
              <a:buFont typeface="Wingdings" panose="05000000000000000000" pitchFamily="2" charset="2"/>
              <a:buChar char="q"/>
            </a:pPr>
            <a:r>
              <a:rPr lang="en-US" sz="1600" dirty="0"/>
              <a:t>When the loan term is 11-20 years, the total amount due is the highest at around 5522k.</a:t>
            </a:r>
          </a:p>
          <a:p>
            <a:pPr marL="0" indent="0">
              <a:buNone/>
            </a:pPr>
            <a:r>
              <a:rPr lang="en-US" sz="2000" b="1" u="sng" dirty="0"/>
              <a:t>Trend Analysis</a:t>
            </a:r>
            <a:r>
              <a:rPr lang="en-US" sz="2000" b="1" dirty="0"/>
              <a:t>: </a:t>
            </a:r>
          </a:p>
          <a:p>
            <a:pPr marL="0" indent="0">
              <a:buNone/>
            </a:pPr>
            <a:r>
              <a:rPr lang="en-US" sz="1600" dirty="0"/>
              <a:t>The total amount due increases significantly for loans with terms between 11-20 years and then slightly decreases for loans with terms of 21-30 years. The total amount due is lowest for loans with terms of 1-10 years.</a:t>
            </a:r>
            <a:endParaRPr lang="en-IN" sz="1600" dirty="0"/>
          </a:p>
        </p:txBody>
      </p:sp>
      <p:pic>
        <p:nvPicPr>
          <p:cNvPr id="5" name="Picture 4">
            <a:extLst>
              <a:ext uri="{FF2B5EF4-FFF2-40B4-BE49-F238E27FC236}">
                <a16:creationId xmlns:a16="http://schemas.microsoft.com/office/drawing/2014/main" id="{388C87F2-5A48-C74A-B3D1-763D9B3E0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9019" y="2713703"/>
            <a:ext cx="5746955" cy="31313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55309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213</TotalTime>
  <Words>1495</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Arial Rounded MT Bold</vt:lpstr>
      <vt:lpstr>Century Gothic</vt:lpstr>
      <vt:lpstr>Wingdings</vt:lpstr>
      <vt:lpstr>Wingdings 3</vt:lpstr>
      <vt:lpstr>Ion Boardroom</vt:lpstr>
      <vt:lpstr>  LOAN RISK &amp; PERFORMANCE    ANALYSIS</vt:lpstr>
      <vt:lpstr>INTRODUCTION</vt:lpstr>
      <vt:lpstr>OBJECTIVES</vt:lpstr>
      <vt:lpstr>Cities with Highest Total Amount Due</vt:lpstr>
      <vt:lpstr>Average Risk Rate by Loan Segment</vt:lpstr>
      <vt:lpstr>States Issuing the Most Loans</vt:lpstr>
      <vt:lpstr>Total Overdue Loan Amounts (&gt;60 days)</vt:lpstr>
      <vt:lpstr>Average Loan Term in Years by State</vt:lpstr>
      <vt:lpstr>Variation of Total Amount Due by Loan Term</vt:lpstr>
      <vt:lpstr>Average Interest Rate by State</vt:lpstr>
      <vt:lpstr>Loan Segment with the Most Loans</vt:lpstr>
      <vt:lpstr>Total Loan Amount Originated by Year</vt:lpstr>
      <vt:lpstr>Distribution of Risk Rate Across Overdue Ranges</vt:lpstr>
      <vt:lpstr>Key Performance Indicators (KPIs)</vt:lpstr>
      <vt:lpstr>Summary of Key Findings</vt:lpstr>
      <vt:lpstr>Conclusion</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Sayantan Ghosh</dc:creator>
  <cp:lastModifiedBy>Sayantan Ghosh</cp:lastModifiedBy>
  <cp:revision>15</cp:revision>
  <dcterms:created xsi:type="dcterms:W3CDTF">2024-07-23T12:18:46Z</dcterms:created>
  <dcterms:modified xsi:type="dcterms:W3CDTF">2024-07-24T18:31:04Z</dcterms:modified>
</cp:coreProperties>
</file>