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72"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4" r:id="rId20"/>
    <p:sldId id="27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75" d="100"/>
          <a:sy n="75" d="100"/>
        </p:scale>
        <p:origin x="1020" y="-2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4/12/2025</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C1FF6DA9-008F-8B48-92A6-B652298478BF}"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Rectangle 6">
            <a:extLst>
              <a:ext uri="{FF2B5EF4-FFF2-40B4-BE49-F238E27FC236}">
                <a16:creationId xmlns:a16="http://schemas.microsoft.com/office/drawing/2014/main" id="{362248E1-8A0D-E7EA-96C2-DECA3B83E11A}"/>
              </a:ext>
            </a:extLst>
          </p:cNvPr>
          <p:cNvSpPr/>
          <p:nvPr userDrawn="1"/>
        </p:nvSpPr>
        <p:spPr>
          <a:xfrm>
            <a:off x="849410" y="6150114"/>
            <a:ext cx="7445179" cy="707886"/>
          </a:xfrm>
          <a:prstGeom prst="rect">
            <a:avLst/>
          </a:prstGeom>
          <a:noFill/>
        </p:spPr>
        <p:txBody>
          <a:bodyPr wrap="none" lIns="91440" tIns="45720" rIns="91440" bIns="45720">
            <a:spAutoFit/>
          </a:bodyPr>
          <a:lstStyle/>
          <a:p>
            <a:pPr algn="ctr"/>
            <a:r>
              <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By Sayantan Das, 24BSA10042</a:t>
            </a:r>
          </a:p>
        </p:txBody>
      </p:sp>
    </p:spTree>
    <p:extLst>
      <p:ext uri="{BB962C8B-B14F-4D97-AF65-F5344CB8AC3E}">
        <p14:creationId xmlns:p14="http://schemas.microsoft.com/office/powerpoint/2010/main" val="1269338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7" name="Rectangle 6">
            <a:extLst>
              <a:ext uri="{FF2B5EF4-FFF2-40B4-BE49-F238E27FC236}">
                <a16:creationId xmlns:a16="http://schemas.microsoft.com/office/drawing/2014/main" id="{A2BD14F1-B2D3-4BB5-F842-F8F2BD315CC2}"/>
              </a:ext>
            </a:extLst>
          </p:cNvPr>
          <p:cNvSpPr/>
          <p:nvPr userDrawn="1"/>
        </p:nvSpPr>
        <p:spPr>
          <a:xfrm>
            <a:off x="849410" y="6150114"/>
            <a:ext cx="7445179" cy="707886"/>
          </a:xfrm>
          <a:prstGeom prst="rect">
            <a:avLst/>
          </a:prstGeom>
          <a:noFill/>
        </p:spPr>
        <p:txBody>
          <a:bodyPr wrap="none" lIns="91440" tIns="45720" rIns="91440" bIns="45720">
            <a:spAutoFit/>
          </a:bodyPr>
          <a:lstStyle/>
          <a:p>
            <a:pPr algn="ctr"/>
            <a:r>
              <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By Sayantan Das, 24BSA10042</a:t>
            </a:r>
          </a:p>
        </p:txBody>
      </p:sp>
    </p:spTree>
    <p:extLst>
      <p:ext uri="{BB962C8B-B14F-4D97-AF65-F5344CB8AC3E}">
        <p14:creationId xmlns:p14="http://schemas.microsoft.com/office/powerpoint/2010/main" val="1231257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Rectangle 6">
            <a:extLst>
              <a:ext uri="{FF2B5EF4-FFF2-40B4-BE49-F238E27FC236}">
                <a16:creationId xmlns:a16="http://schemas.microsoft.com/office/drawing/2014/main" id="{3232FC86-4D85-AEB4-441A-1FF83D71550D}"/>
              </a:ext>
            </a:extLst>
          </p:cNvPr>
          <p:cNvSpPr/>
          <p:nvPr userDrawn="1"/>
        </p:nvSpPr>
        <p:spPr>
          <a:xfrm>
            <a:off x="849410" y="6150114"/>
            <a:ext cx="7445179" cy="707886"/>
          </a:xfrm>
          <a:prstGeom prst="rect">
            <a:avLst/>
          </a:prstGeom>
          <a:noFill/>
        </p:spPr>
        <p:txBody>
          <a:bodyPr wrap="none" lIns="91440" tIns="45720" rIns="91440" bIns="45720">
            <a:spAutoFit/>
          </a:bodyPr>
          <a:lstStyle/>
          <a:p>
            <a:pPr algn="ctr"/>
            <a:r>
              <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By Sayantan Das, 24BSA10042</a:t>
            </a:r>
          </a:p>
        </p:txBody>
      </p:sp>
    </p:spTree>
    <p:extLst>
      <p:ext uri="{BB962C8B-B14F-4D97-AF65-F5344CB8AC3E}">
        <p14:creationId xmlns:p14="http://schemas.microsoft.com/office/powerpoint/2010/main" val="1260195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Rectangle 6">
            <a:extLst>
              <a:ext uri="{FF2B5EF4-FFF2-40B4-BE49-F238E27FC236}">
                <a16:creationId xmlns:a16="http://schemas.microsoft.com/office/drawing/2014/main" id="{34F09B30-97EA-B190-125E-CB2CF1A8B0AB}"/>
              </a:ext>
            </a:extLst>
          </p:cNvPr>
          <p:cNvSpPr/>
          <p:nvPr userDrawn="1"/>
        </p:nvSpPr>
        <p:spPr>
          <a:xfrm>
            <a:off x="849410" y="6150114"/>
            <a:ext cx="7445179" cy="707886"/>
          </a:xfrm>
          <a:prstGeom prst="rect">
            <a:avLst/>
          </a:prstGeom>
          <a:noFill/>
        </p:spPr>
        <p:txBody>
          <a:bodyPr wrap="none" lIns="91440" tIns="45720" rIns="91440" bIns="45720">
            <a:spAutoFit/>
          </a:bodyPr>
          <a:lstStyle/>
          <a:p>
            <a:pPr algn="ctr"/>
            <a:r>
              <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By Sayantan Das, 24BSA10042</a:t>
            </a:r>
          </a:p>
        </p:txBody>
      </p:sp>
    </p:spTree>
    <p:extLst>
      <p:ext uri="{BB962C8B-B14F-4D97-AF65-F5344CB8AC3E}">
        <p14:creationId xmlns:p14="http://schemas.microsoft.com/office/powerpoint/2010/main" val="689834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Rectangle 6">
            <a:extLst>
              <a:ext uri="{FF2B5EF4-FFF2-40B4-BE49-F238E27FC236}">
                <a16:creationId xmlns:a16="http://schemas.microsoft.com/office/drawing/2014/main" id="{9F5F686F-DDDC-D52E-D873-6D096AA2B6FA}"/>
              </a:ext>
            </a:extLst>
          </p:cNvPr>
          <p:cNvSpPr/>
          <p:nvPr userDrawn="1"/>
        </p:nvSpPr>
        <p:spPr>
          <a:xfrm>
            <a:off x="849410" y="6150114"/>
            <a:ext cx="7445179" cy="707886"/>
          </a:xfrm>
          <a:prstGeom prst="rect">
            <a:avLst/>
          </a:prstGeom>
          <a:noFill/>
        </p:spPr>
        <p:txBody>
          <a:bodyPr wrap="none" lIns="91440" tIns="45720" rIns="91440" bIns="45720">
            <a:spAutoFit/>
          </a:bodyPr>
          <a:lstStyle/>
          <a:p>
            <a:pPr algn="ctr"/>
            <a:r>
              <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By Sayantan Das, 24BSA10042</a:t>
            </a:r>
          </a:p>
        </p:txBody>
      </p:sp>
    </p:spTree>
    <p:extLst>
      <p:ext uri="{BB962C8B-B14F-4D97-AF65-F5344CB8AC3E}">
        <p14:creationId xmlns:p14="http://schemas.microsoft.com/office/powerpoint/2010/main" val="332831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Rectangle 7">
            <a:extLst>
              <a:ext uri="{FF2B5EF4-FFF2-40B4-BE49-F238E27FC236}">
                <a16:creationId xmlns:a16="http://schemas.microsoft.com/office/drawing/2014/main" id="{FC34F3A4-7017-4EC2-3B0F-5293A91B33A6}"/>
              </a:ext>
            </a:extLst>
          </p:cNvPr>
          <p:cNvSpPr/>
          <p:nvPr userDrawn="1"/>
        </p:nvSpPr>
        <p:spPr>
          <a:xfrm>
            <a:off x="849410" y="6150114"/>
            <a:ext cx="7445179" cy="707886"/>
          </a:xfrm>
          <a:prstGeom prst="rect">
            <a:avLst/>
          </a:prstGeom>
          <a:noFill/>
        </p:spPr>
        <p:txBody>
          <a:bodyPr wrap="none" lIns="91440" tIns="45720" rIns="91440" bIns="45720">
            <a:spAutoFit/>
          </a:bodyPr>
          <a:lstStyle/>
          <a:p>
            <a:pPr algn="ctr"/>
            <a:r>
              <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By Sayantan Das, 24BSA10042</a:t>
            </a:r>
          </a:p>
        </p:txBody>
      </p:sp>
    </p:spTree>
    <p:extLst>
      <p:ext uri="{BB962C8B-B14F-4D97-AF65-F5344CB8AC3E}">
        <p14:creationId xmlns:p14="http://schemas.microsoft.com/office/powerpoint/2010/main" val="1749487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
        <p:nvSpPr>
          <p:cNvPr id="10" name="Rectangle 9">
            <a:extLst>
              <a:ext uri="{FF2B5EF4-FFF2-40B4-BE49-F238E27FC236}">
                <a16:creationId xmlns:a16="http://schemas.microsoft.com/office/drawing/2014/main" id="{4DC76E91-528B-34DA-11C6-980FABBF7678}"/>
              </a:ext>
            </a:extLst>
          </p:cNvPr>
          <p:cNvSpPr/>
          <p:nvPr userDrawn="1"/>
        </p:nvSpPr>
        <p:spPr>
          <a:xfrm>
            <a:off x="849410" y="6150114"/>
            <a:ext cx="7445179" cy="707886"/>
          </a:xfrm>
          <a:prstGeom prst="rect">
            <a:avLst/>
          </a:prstGeom>
          <a:noFill/>
        </p:spPr>
        <p:txBody>
          <a:bodyPr wrap="none" lIns="91440" tIns="45720" rIns="91440" bIns="45720">
            <a:spAutoFit/>
          </a:bodyPr>
          <a:lstStyle/>
          <a:p>
            <a:pPr algn="ctr"/>
            <a:r>
              <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By Sayantan Das, 24BSA10042</a:t>
            </a:r>
          </a:p>
        </p:txBody>
      </p:sp>
    </p:spTree>
    <p:extLst>
      <p:ext uri="{BB962C8B-B14F-4D97-AF65-F5344CB8AC3E}">
        <p14:creationId xmlns:p14="http://schemas.microsoft.com/office/powerpoint/2010/main" val="1451931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
        <p:nvSpPr>
          <p:cNvPr id="6" name="Rectangle 5">
            <a:extLst>
              <a:ext uri="{FF2B5EF4-FFF2-40B4-BE49-F238E27FC236}">
                <a16:creationId xmlns:a16="http://schemas.microsoft.com/office/drawing/2014/main" id="{1ED70577-6C75-0982-E5D3-A739DAC937E0}"/>
              </a:ext>
            </a:extLst>
          </p:cNvPr>
          <p:cNvSpPr/>
          <p:nvPr userDrawn="1"/>
        </p:nvSpPr>
        <p:spPr>
          <a:xfrm>
            <a:off x="849410" y="6150114"/>
            <a:ext cx="7445179" cy="707886"/>
          </a:xfrm>
          <a:prstGeom prst="rect">
            <a:avLst/>
          </a:prstGeom>
          <a:noFill/>
        </p:spPr>
        <p:txBody>
          <a:bodyPr wrap="none" lIns="91440" tIns="45720" rIns="91440" bIns="45720">
            <a:spAutoFit/>
          </a:bodyPr>
          <a:lstStyle/>
          <a:p>
            <a:pPr algn="ctr"/>
            <a:r>
              <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By Sayantan Das, 24BSA10042</a:t>
            </a:r>
          </a:p>
        </p:txBody>
      </p:sp>
    </p:spTree>
    <p:extLst>
      <p:ext uri="{BB962C8B-B14F-4D97-AF65-F5344CB8AC3E}">
        <p14:creationId xmlns:p14="http://schemas.microsoft.com/office/powerpoint/2010/main" val="4127834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
        <p:nvSpPr>
          <p:cNvPr id="5" name="Rectangle 4">
            <a:extLst>
              <a:ext uri="{FF2B5EF4-FFF2-40B4-BE49-F238E27FC236}">
                <a16:creationId xmlns:a16="http://schemas.microsoft.com/office/drawing/2014/main" id="{BCC57129-7E12-DEAD-AF2F-4EBBE3E5687C}"/>
              </a:ext>
            </a:extLst>
          </p:cNvPr>
          <p:cNvSpPr/>
          <p:nvPr userDrawn="1"/>
        </p:nvSpPr>
        <p:spPr>
          <a:xfrm>
            <a:off x="849410" y="6150114"/>
            <a:ext cx="7445179" cy="707886"/>
          </a:xfrm>
          <a:prstGeom prst="rect">
            <a:avLst/>
          </a:prstGeom>
          <a:noFill/>
        </p:spPr>
        <p:txBody>
          <a:bodyPr wrap="none" lIns="91440" tIns="45720" rIns="91440" bIns="45720">
            <a:spAutoFit/>
          </a:bodyPr>
          <a:lstStyle/>
          <a:p>
            <a:pPr algn="ctr"/>
            <a:r>
              <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By Sayantan Das, 24BSA10042</a:t>
            </a:r>
          </a:p>
        </p:txBody>
      </p:sp>
    </p:spTree>
    <p:extLst>
      <p:ext uri="{BB962C8B-B14F-4D97-AF65-F5344CB8AC3E}">
        <p14:creationId xmlns:p14="http://schemas.microsoft.com/office/powerpoint/2010/main" val="1735290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Rectangle 7">
            <a:extLst>
              <a:ext uri="{FF2B5EF4-FFF2-40B4-BE49-F238E27FC236}">
                <a16:creationId xmlns:a16="http://schemas.microsoft.com/office/drawing/2014/main" id="{7FE1705F-4D62-21B8-ED93-A510B3FC591E}"/>
              </a:ext>
            </a:extLst>
          </p:cNvPr>
          <p:cNvSpPr/>
          <p:nvPr userDrawn="1"/>
        </p:nvSpPr>
        <p:spPr>
          <a:xfrm>
            <a:off x="849410" y="6150114"/>
            <a:ext cx="7445179" cy="707886"/>
          </a:xfrm>
          <a:prstGeom prst="rect">
            <a:avLst/>
          </a:prstGeom>
          <a:noFill/>
        </p:spPr>
        <p:txBody>
          <a:bodyPr wrap="none" lIns="91440" tIns="45720" rIns="91440" bIns="45720">
            <a:spAutoFit/>
          </a:bodyPr>
          <a:lstStyle/>
          <a:p>
            <a:pPr algn="ctr"/>
            <a:r>
              <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By Sayantan Das, 24BSA10042</a:t>
            </a:r>
          </a:p>
        </p:txBody>
      </p:sp>
    </p:spTree>
    <p:extLst>
      <p:ext uri="{BB962C8B-B14F-4D97-AF65-F5344CB8AC3E}">
        <p14:creationId xmlns:p14="http://schemas.microsoft.com/office/powerpoint/2010/main" val="3409330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BCAD085-E8A6-8845-BD4E-CB4CCA059FC4}" type="datetimeFigureOut">
              <a:rPr lang="en-US" smtClean="0"/>
              <a:t>4/12/2025</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Rectangle 7">
            <a:extLst>
              <a:ext uri="{FF2B5EF4-FFF2-40B4-BE49-F238E27FC236}">
                <a16:creationId xmlns:a16="http://schemas.microsoft.com/office/drawing/2014/main" id="{44775710-7919-E357-D865-CE850F510340}"/>
              </a:ext>
            </a:extLst>
          </p:cNvPr>
          <p:cNvSpPr/>
          <p:nvPr userDrawn="1"/>
        </p:nvSpPr>
        <p:spPr>
          <a:xfrm>
            <a:off x="849410" y="6150114"/>
            <a:ext cx="7445179" cy="707886"/>
          </a:xfrm>
          <a:prstGeom prst="rect">
            <a:avLst/>
          </a:prstGeom>
          <a:noFill/>
        </p:spPr>
        <p:txBody>
          <a:bodyPr wrap="none" lIns="91440" tIns="45720" rIns="91440" bIns="45720">
            <a:spAutoFit/>
          </a:bodyPr>
          <a:lstStyle/>
          <a:p>
            <a:pPr algn="ctr"/>
            <a:r>
              <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By Sayantan Das, 24BSA10042</a:t>
            </a:r>
          </a:p>
        </p:txBody>
      </p:sp>
    </p:spTree>
    <p:extLst>
      <p:ext uri="{BB962C8B-B14F-4D97-AF65-F5344CB8AC3E}">
        <p14:creationId xmlns:p14="http://schemas.microsoft.com/office/powerpoint/2010/main" val="516559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4/12/2025</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1FF6DA9-008F-8B48-92A6-B652298478BF}" type="slidenum">
              <a:rPr lang="en-US" smtClean="0"/>
              <a:t>‹#›</a:t>
            </a:fld>
            <a:endParaRPr lang="en-US"/>
          </a:p>
        </p:txBody>
      </p:sp>
      <p:sp>
        <p:nvSpPr>
          <p:cNvPr id="7" name="Rectangle 6">
            <a:extLst>
              <a:ext uri="{FF2B5EF4-FFF2-40B4-BE49-F238E27FC236}">
                <a16:creationId xmlns:a16="http://schemas.microsoft.com/office/drawing/2014/main" id="{206BC190-CF06-A835-4DB5-DAA5E9FE2894}"/>
              </a:ext>
            </a:extLst>
          </p:cNvPr>
          <p:cNvSpPr/>
          <p:nvPr userDrawn="1"/>
        </p:nvSpPr>
        <p:spPr>
          <a:xfrm>
            <a:off x="849410" y="6150114"/>
            <a:ext cx="7445179" cy="707886"/>
          </a:xfrm>
          <a:prstGeom prst="rect">
            <a:avLst/>
          </a:prstGeom>
          <a:noFill/>
        </p:spPr>
        <p:txBody>
          <a:bodyPr wrap="none" lIns="91440" tIns="45720" rIns="91440" bIns="45720">
            <a:spAutoFit/>
          </a:bodyPr>
          <a:lstStyle/>
          <a:p>
            <a:pPr algn="ctr"/>
            <a:r>
              <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By Sayantan Das, 24BSA10042</a:t>
            </a:r>
          </a:p>
        </p:txBody>
      </p:sp>
    </p:spTree>
    <p:extLst>
      <p:ext uri="{BB962C8B-B14F-4D97-AF65-F5344CB8AC3E}">
        <p14:creationId xmlns:p14="http://schemas.microsoft.com/office/powerpoint/2010/main" val="38110210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Supermarket Management System </a:t>
            </a:r>
            <a:r>
              <a:rPr lang="en-US" dirty="0"/>
              <a:t>using</a:t>
            </a:r>
            <a:r>
              <a:rPr dirty="0"/>
              <a:t> C++</a:t>
            </a:r>
          </a:p>
        </p:txBody>
      </p:sp>
      <p:sp>
        <p:nvSpPr>
          <p:cNvPr id="4" name="Rectangle 3">
            <a:extLst>
              <a:ext uri="{FF2B5EF4-FFF2-40B4-BE49-F238E27FC236}">
                <a16:creationId xmlns:a16="http://schemas.microsoft.com/office/drawing/2014/main" id="{61B8C155-88DF-E8E5-F511-E95B969C3A79}"/>
              </a:ext>
            </a:extLst>
          </p:cNvPr>
          <p:cNvSpPr/>
          <p:nvPr/>
        </p:nvSpPr>
        <p:spPr>
          <a:xfrm>
            <a:off x="849410" y="6150114"/>
            <a:ext cx="7445179" cy="707886"/>
          </a:xfrm>
          <a:prstGeom prst="rect">
            <a:avLst/>
          </a:prstGeom>
          <a:noFill/>
        </p:spPr>
        <p:txBody>
          <a:bodyPr wrap="none" lIns="91440" tIns="45720" rIns="91440" bIns="45720">
            <a:spAutoFit/>
          </a:bodyPr>
          <a:lstStyle/>
          <a:p>
            <a:pPr algn="ctr"/>
            <a:r>
              <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By Sayantan Das, 24BSA10042</a:t>
            </a:r>
          </a:p>
        </p:txBody>
      </p:sp>
      <p:sp>
        <p:nvSpPr>
          <p:cNvPr id="6" name="Rectangle 2">
            <a:extLst>
              <a:ext uri="{FF2B5EF4-FFF2-40B4-BE49-F238E27FC236}">
                <a16:creationId xmlns:a16="http://schemas.microsoft.com/office/drawing/2014/main" id="{B503CB6B-6238-761A-E656-E71317DF9231}"/>
              </a:ext>
            </a:extLst>
          </p:cNvPr>
          <p:cNvSpPr>
            <a:spLocks noGrp="1" noChangeArrowheads="1"/>
          </p:cNvSpPr>
          <p:nvPr>
            <p:ph idx="1"/>
          </p:nvPr>
        </p:nvSpPr>
        <p:spPr bwMode="auto">
          <a:xfrm>
            <a:off x="550333" y="2173973"/>
            <a:ext cx="809413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This slide introduces the project, a console-based application that simulates a supermarket system.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It highlights the roles of the users in the system: Owner, Worker, and Customer.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The slide also emphasizes that the system is built using object-oriented programming principles to handle role-specific functionalities.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File I/O and Persistence</a:t>
            </a:r>
          </a:p>
        </p:txBody>
      </p:sp>
      <p:pic>
        <p:nvPicPr>
          <p:cNvPr id="5" name="Picture 4">
            <a:extLst>
              <a:ext uri="{FF2B5EF4-FFF2-40B4-BE49-F238E27FC236}">
                <a16:creationId xmlns:a16="http://schemas.microsoft.com/office/drawing/2014/main" id="{4A20F236-0C16-17B1-DBA9-934C7FBD8316}"/>
              </a:ext>
            </a:extLst>
          </p:cNvPr>
          <p:cNvPicPr>
            <a:picLocks noChangeAspect="1"/>
          </p:cNvPicPr>
          <p:nvPr/>
        </p:nvPicPr>
        <p:blipFill>
          <a:blip r:embed="rId2"/>
          <a:stretch>
            <a:fillRect/>
          </a:stretch>
        </p:blipFill>
        <p:spPr>
          <a:xfrm>
            <a:off x="1670050" y="2088202"/>
            <a:ext cx="5448300" cy="1454150"/>
          </a:xfrm>
          <a:prstGeom prst="rect">
            <a:avLst/>
          </a:prstGeom>
        </p:spPr>
      </p:pic>
      <p:sp>
        <p:nvSpPr>
          <p:cNvPr id="6" name="Rectangle 1">
            <a:extLst>
              <a:ext uri="{FF2B5EF4-FFF2-40B4-BE49-F238E27FC236}">
                <a16:creationId xmlns:a16="http://schemas.microsoft.com/office/drawing/2014/main" id="{CB4428F1-1311-171E-515B-90F47C574A6C}"/>
              </a:ext>
            </a:extLst>
          </p:cNvPr>
          <p:cNvSpPr>
            <a:spLocks noGrp="1" noChangeArrowheads="1"/>
          </p:cNvSpPr>
          <p:nvPr>
            <p:ph idx="1"/>
          </p:nvPr>
        </p:nvSpPr>
        <p:spPr bwMode="auto">
          <a:xfrm>
            <a:off x="793485" y="3506279"/>
            <a:ext cx="720142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This slide explains how the Supermarket class saves and loads data from CSV files. The data includes: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rPr>
              <a:t>Inventory</a:t>
            </a:r>
            <a:r>
              <a:rPr kumimoji="0" lang="en-US" altLang="en-US" sz="1800" b="0" i="0" u="none" strike="noStrike" cap="none" normalizeH="0" baseline="0" dirty="0">
                <a:ln>
                  <a:noFill/>
                </a:ln>
                <a:solidFill>
                  <a:schemeClr val="tx1"/>
                </a:solidFill>
                <a:effectLst/>
              </a:rPr>
              <a:t>: Stores the name, price, and quantity of items.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rPr>
              <a:t>Expenses</a:t>
            </a:r>
            <a:r>
              <a:rPr kumimoji="0" lang="en-US" altLang="en-US" sz="1800" b="0" i="0" u="none" strike="noStrike" cap="none" normalizeH="0" baseline="0" dirty="0">
                <a:ln>
                  <a:noFill/>
                </a:ln>
                <a:solidFill>
                  <a:schemeClr val="tx1"/>
                </a:solidFill>
                <a:effectLst/>
              </a:rPr>
              <a:t>: Stores the description and amount of expenses.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rPr>
              <a:t>Sales</a:t>
            </a:r>
            <a:r>
              <a:rPr kumimoji="0" lang="en-US" altLang="en-US" sz="1800" b="0" i="0" u="none" strike="noStrike" cap="none" normalizeH="0" baseline="0" dirty="0">
                <a:ln>
                  <a:noFill/>
                </a:ln>
                <a:solidFill>
                  <a:schemeClr val="tx1"/>
                </a:solidFill>
                <a:effectLst/>
              </a:rPr>
              <a:t>: Stores the total sales value.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The methods </a:t>
            </a:r>
            <a:r>
              <a:rPr kumimoji="0" lang="en-US" altLang="en-US" sz="1800" b="0" i="0" u="none" strike="noStrike" cap="none" normalizeH="0" baseline="0" dirty="0" err="1">
                <a:ln>
                  <a:noFill/>
                </a:ln>
                <a:solidFill>
                  <a:schemeClr val="tx1"/>
                </a:solidFill>
                <a:effectLst/>
              </a:rPr>
              <a:t>saveInventory</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loadInventory</a:t>
            </a:r>
            <a:r>
              <a:rPr kumimoji="0" lang="en-US" altLang="en-US" sz="1800" b="0" i="0" u="none" strike="noStrike" cap="none" normalizeH="0" baseline="0" dirty="0">
                <a:ln>
                  <a:noFill/>
                </a:ln>
                <a:solidFill>
                  <a:schemeClr val="tx1"/>
                </a:solidFill>
                <a:effectLst/>
              </a:rPr>
              <a:t>(), etc., ensure that all data is persisted between program runs.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Code Snippets - Add Item (Owner)</a:t>
            </a:r>
          </a:p>
        </p:txBody>
      </p:sp>
      <p:pic>
        <p:nvPicPr>
          <p:cNvPr id="5" name="Picture 4">
            <a:extLst>
              <a:ext uri="{FF2B5EF4-FFF2-40B4-BE49-F238E27FC236}">
                <a16:creationId xmlns:a16="http://schemas.microsoft.com/office/drawing/2014/main" id="{FAD38E70-F39F-89BD-5951-04B3BC3312C4}"/>
              </a:ext>
            </a:extLst>
          </p:cNvPr>
          <p:cNvPicPr>
            <a:picLocks noChangeAspect="1"/>
          </p:cNvPicPr>
          <p:nvPr/>
        </p:nvPicPr>
        <p:blipFill>
          <a:blip r:embed="rId2"/>
          <a:stretch>
            <a:fillRect/>
          </a:stretch>
        </p:blipFill>
        <p:spPr>
          <a:xfrm>
            <a:off x="1631950" y="2154767"/>
            <a:ext cx="5473700" cy="1854200"/>
          </a:xfrm>
          <a:prstGeom prst="rect">
            <a:avLst/>
          </a:prstGeom>
        </p:spPr>
      </p:pic>
      <p:sp>
        <p:nvSpPr>
          <p:cNvPr id="6" name="Rectangle 1">
            <a:extLst>
              <a:ext uri="{FF2B5EF4-FFF2-40B4-BE49-F238E27FC236}">
                <a16:creationId xmlns:a16="http://schemas.microsoft.com/office/drawing/2014/main" id="{A659671C-1315-6998-E48E-29B9C27D0D46}"/>
              </a:ext>
            </a:extLst>
          </p:cNvPr>
          <p:cNvSpPr>
            <a:spLocks noGrp="1" noChangeArrowheads="1"/>
          </p:cNvSpPr>
          <p:nvPr>
            <p:ph idx="1"/>
          </p:nvPr>
        </p:nvSpPr>
        <p:spPr bwMode="auto">
          <a:xfrm>
            <a:off x="1072885" y="4034295"/>
            <a:ext cx="6744229"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This slide shows the code snippet where the Owner adds a new item to the inventory.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It involves asking the user for the item name, price, and quantity.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After receiving the input, the item is added to the inventory, and the updated inventory is saved to the CSV file.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Code Snippets - Sell Item (Worker)</a:t>
            </a:r>
          </a:p>
        </p:txBody>
      </p:sp>
      <p:pic>
        <p:nvPicPr>
          <p:cNvPr id="5" name="Picture 4">
            <a:extLst>
              <a:ext uri="{FF2B5EF4-FFF2-40B4-BE49-F238E27FC236}">
                <a16:creationId xmlns:a16="http://schemas.microsoft.com/office/drawing/2014/main" id="{34000A3B-FFC2-A4C2-280B-0D45A5AA9996}"/>
              </a:ext>
            </a:extLst>
          </p:cNvPr>
          <p:cNvPicPr>
            <a:picLocks noChangeAspect="1"/>
          </p:cNvPicPr>
          <p:nvPr/>
        </p:nvPicPr>
        <p:blipFill>
          <a:blip r:embed="rId2"/>
          <a:stretch>
            <a:fillRect/>
          </a:stretch>
        </p:blipFill>
        <p:spPr>
          <a:xfrm>
            <a:off x="1683808" y="2064809"/>
            <a:ext cx="5454650" cy="2101850"/>
          </a:xfrm>
          <a:prstGeom prst="rect">
            <a:avLst/>
          </a:prstGeom>
        </p:spPr>
      </p:pic>
      <p:sp>
        <p:nvSpPr>
          <p:cNvPr id="6" name="Rectangle 1">
            <a:extLst>
              <a:ext uri="{FF2B5EF4-FFF2-40B4-BE49-F238E27FC236}">
                <a16:creationId xmlns:a16="http://schemas.microsoft.com/office/drawing/2014/main" id="{F78BEE46-4321-6375-179E-76B8EADD5918}"/>
              </a:ext>
            </a:extLst>
          </p:cNvPr>
          <p:cNvSpPr>
            <a:spLocks noGrp="1" noChangeArrowheads="1"/>
          </p:cNvSpPr>
          <p:nvPr>
            <p:ph idx="1"/>
          </p:nvPr>
        </p:nvSpPr>
        <p:spPr bwMode="auto">
          <a:xfrm>
            <a:off x="1075872" y="4298028"/>
            <a:ext cx="693896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This slide shows the code snippet where the Worker sells an item.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The Worker chooses an item from the inventory by entering the item number and specifies the quantity to sell.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The item quantity in the inventory is updated, and the total sales are updated accordingly.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The updated inventory and sales data are saved to the CSV files.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Code Snippets - View Inventory and Expenses</a:t>
            </a:r>
          </a:p>
        </p:txBody>
      </p:sp>
      <p:pic>
        <p:nvPicPr>
          <p:cNvPr id="5" name="Picture 4">
            <a:extLst>
              <a:ext uri="{FF2B5EF4-FFF2-40B4-BE49-F238E27FC236}">
                <a16:creationId xmlns:a16="http://schemas.microsoft.com/office/drawing/2014/main" id="{712C415D-F37D-15DE-E025-3F6232F97D89}"/>
              </a:ext>
            </a:extLst>
          </p:cNvPr>
          <p:cNvPicPr>
            <a:picLocks noChangeAspect="1"/>
          </p:cNvPicPr>
          <p:nvPr/>
        </p:nvPicPr>
        <p:blipFill>
          <a:blip r:embed="rId2"/>
          <a:stretch>
            <a:fillRect/>
          </a:stretch>
        </p:blipFill>
        <p:spPr>
          <a:xfrm>
            <a:off x="1563159" y="2162175"/>
            <a:ext cx="5492750" cy="1619250"/>
          </a:xfrm>
          <a:prstGeom prst="rect">
            <a:avLst/>
          </a:prstGeom>
        </p:spPr>
      </p:pic>
      <p:sp>
        <p:nvSpPr>
          <p:cNvPr id="6" name="Rectangle 1">
            <a:extLst>
              <a:ext uri="{FF2B5EF4-FFF2-40B4-BE49-F238E27FC236}">
                <a16:creationId xmlns:a16="http://schemas.microsoft.com/office/drawing/2014/main" id="{FF427DDD-E609-3CF2-920F-35B87072BA50}"/>
              </a:ext>
            </a:extLst>
          </p:cNvPr>
          <p:cNvSpPr>
            <a:spLocks noGrp="1" noChangeArrowheads="1"/>
          </p:cNvSpPr>
          <p:nvPr>
            <p:ph idx="1"/>
          </p:nvPr>
        </p:nvSpPr>
        <p:spPr bwMode="auto">
          <a:xfrm>
            <a:off x="731838" y="3781425"/>
            <a:ext cx="73507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This slide shows how the inventory and expenses are displayed.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The inventory is listed by item name, price, and quantity.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The expenses are displayed with their description and amount.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This is used by both the Owner and Worker roles to keep track of inventory and expenses.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Inheritance Hierarchy</a:t>
            </a:r>
          </a:p>
        </p:txBody>
      </p:sp>
      <p:sp>
        <p:nvSpPr>
          <p:cNvPr id="3" name="Content Placeholder 2"/>
          <p:cNvSpPr>
            <a:spLocks noGrp="1"/>
          </p:cNvSpPr>
          <p:nvPr>
            <p:ph idx="1"/>
          </p:nvPr>
        </p:nvSpPr>
        <p:spPr>
          <a:xfrm>
            <a:off x="1172557" y="3471778"/>
            <a:ext cx="6571343" cy="1778000"/>
          </a:xfrm>
        </p:spPr>
        <p:txBody>
          <a:bodyPr>
            <a:normAutofit fontScale="25000" lnSpcReduction="20000"/>
          </a:bodyPr>
          <a:lstStyle/>
          <a:p>
            <a:pPr marL="0" indent="0">
              <a:buNone/>
            </a:pPr>
            <a:endParaRPr b="1" dirty="0"/>
          </a:p>
          <a:p>
            <a:pPr marL="0" lvl="0" indent="0" defTabSz="914400" eaLnBrk="0" fontAlgn="base" hangingPunct="0">
              <a:lnSpc>
                <a:spcPct val="100000"/>
              </a:lnSpc>
              <a:spcBef>
                <a:spcPct val="0"/>
              </a:spcBef>
              <a:spcAft>
                <a:spcPct val="0"/>
              </a:spcAft>
              <a:buClrTx/>
              <a:buSzTx/>
              <a:buFontTx/>
              <a:buChar char="•"/>
            </a:pPr>
            <a:r>
              <a:rPr lang="en-US" altLang="en-US" sz="7200" dirty="0"/>
              <a:t>This slide illustrates the inheritance hierarchy in the system.</a:t>
            </a:r>
          </a:p>
          <a:p>
            <a:pPr marL="0" lvl="0" indent="0" defTabSz="914400" eaLnBrk="0" fontAlgn="base" hangingPunct="0">
              <a:lnSpc>
                <a:spcPct val="100000"/>
              </a:lnSpc>
              <a:spcBef>
                <a:spcPct val="0"/>
              </a:spcBef>
              <a:spcAft>
                <a:spcPct val="0"/>
              </a:spcAft>
              <a:buClrTx/>
              <a:buSzTx/>
              <a:buFontTx/>
              <a:buChar char="•"/>
            </a:pPr>
            <a:endParaRPr lang="en-US" altLang="en-US" sz="7200" dirty="0"/>
          </a:p>
          <a:p>
            <a:pPr marL="0" lvl="0" indent="0" defTabSz="914400" eaLnBrk="0" fontAlgn="base" hangingPunct="0">
              <a:lnSpc>
                <a:spcPct val="100000"/>
              </a:lnSpc>
              <a:spcBef>
                <a:spcPct val="0"/>
              </a:spcBef>
              <a:spcAft>
                <a:spcPct val="0"/>
              </a:spcAft>
              <a:buClrTx/>
              <a:buSzTx/>
              <a:buFontTx/>
              <a:buChar char="•"/>
            </a:pPr>
            <a:r>
              <a:rPr lang="en-US" altLang="en-US" sz="7200" dirty="0"/>
              <a:t>The User class is the base class for all user roles (Owner, Worker, and Customer).</a:t>
            </a:r>
          </a:p>
          <a:p>
            <a:pPr marL="0" lvl="0" indent="0" defTabSz="914400" eaLnBrk="0" fontAlgn="base" hangingPunct="0">
              <a:lnSpc>
                <a:spcPct val="100000"/>
              </a:lnSpc>
              <a:spcBef>
                <a:spcPct val="0"/>
              </a:spcBef>
              <a:spcAft>
                <a:spcPct val="0"/>
              </a:spcAft>
              <a:buClrTx/>
              <a:buSzTx/>
              <a:buFontTx/>
              <a:buChar char="•"/>
            </a:pPr>
            <a:endParaRPr lang="en-US" altLang="en-US" sz="7200" dirty="0"/>
          </a:p>
          <a:p>
            <a:pPr marL="0" lvl="0" indent="0" defTabSz="914400" eaLnBrk="0" fontAlgn="base" hangingPunct="0">
              <a:lnSpc>
                <a:spcPct val="100000"/>
              </a:lnSpc>
              <a:spcBef>
                <a:spcPct val="0"/>
              </a:spcBef>
              <a:spcAft>
                <a:spcPct val="0"/>
              </a:spcAft>
              <a:buClrTx/>
              <a:buSzTx/>
              <a:buFontTx/>
              <a:buChar char="•"/>
            </a:pPr>
            <a:r>
              <a:rPr lang="en-US" altLang="en-US" sz="7200" dirty="0"/>
              <a:t>The Supermarket class is inherited by all roles, which means that all roles share common functionality related to inventory, sales, and expenses.</a:t>
            </a:r>
          </a:p>
          <a:p>
            <a:pPr marL="0" lvl="0" indent="0" defTabSz="914400" eaLnBrk="0" fontAlgn="base" hangingPunct="0">
              <a:lnSpc>
                <a:spcPct val="100000"/>
              </a:lnSpc>
              <a:spcBef>
                <a:spcPct val="0"/>
              </a:spcBef>
              <a:spcAft>
                <a:spcPct val="0"/>
              </a:spcAft>
              <a:buClrTx/>
              <a:buSzTx/>
              <a:buFontTx/>
              <a:buChar char="•"/>
            </a:pPr>
            <a:endParaRPr lang="en-US" altLang="en-US" sz="7200" dirty="0"/>
          </a:p>
          <a:p>
            <a:pPr marL="0" lvl="0" indent="0" defTabSz="914400" eaLnBrk="0" fontAlgn="base" hangingPunct="0">
              <a:lnSpc>
                <a:spcPct val="100000"/>
              </a:lnSpc>
              <a:spcBef>
                <a:spcPct val="0"/>
              </a:spcBef>
              <a:spcAft>
                <a:spcPct val="0"/>
              </a:spcAft>
              <a:buClrTx/>
              <a:buSzTx/>
              <a:buFontTx/>
              <a:buChar char="•"/>
            </a:pPr>
            <a:r>
              <a:rPr lang="en-US" altLang="en-US" sz="7200" dirty="0"/>
              <a:t>This hierarchical structure promotes modular design and reuse of code.</a:t>
            </a:r>
          </a:p>
          <a:p>
            <a:endParaRPr dirty="0"/>
          </a:p>
        </p:txBody>
      </p:sp>
      <p:pic>
        <p:nvPicPr>
          <p:cNvPr id="6" name="Picture 5">
            <a:extLst>
              <a:ext uri="{FF2B5EF4-FFF2-40B4-BE49-F238E27FC236}">
                <a16:creationId xmlns:a16="http://schemas.microsoft.com/office/drawing/2014/main" id="{891B0705-5F74-A377-D083-61703B4CE00D}"/>
              </a:ext>
            </a:extLst>
          </p:cNvPr>
          <p:cNvPicPr>
            <a:picLocks noChangeAspect="1"/>
          </p:cNvPicPr>
          <p:nvPr/>
        </p:nvPicPr>
        <p:blipFill>
          <a:blip r:embed="rId2"/>
          <a:stretch>
            <a:fillRect/>
          </a:stretch>
        </p:blipFill>
        <p:spPr>
          <a:xfrm>
            <a:off x="1883834" y="2055282"/>
            <a:ext cx="5207000" cy="14164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Main Function Workflow</a:t>
            </a:r>
          </a:p>
        </p:txBody>
      </p:sp>
      <p:pic>
        <p:nvPicPr>
          <p:cNvPr id="5" name="Content Placeholder 4">
            <a:extLst>
              <a:ext uri="{FF2B5EF4-FFF2-40B4-BE49-F238E27FC236}">
                <a16:creationId xmlns:a16="http://schemas.microsoft.com/office/drawing/2014/main" id="{18FB0AF6-46C3-D8A9-3A5E-67A37D550BBC}"/>
              </a:ext>
            </a:extLst>
          </p:cNvPr>
          <p:cNvPicPr>
            <a:picLocks noGrp="1" noChangeAspect="1"/>
          </p:cNvPicPr>
          <p:nvPr>
            <p:ph idx="1"/>
          </p:nvPr>
        </p:nvPicPr>
        <p:blipFill>
          <a:blip r:embed="rId2"/>
          <a:stretch>
            <a:fillRect/>
          </a:stretch>
        </p:blipFill>
        <p:spPr>
          <a:xfrm>
            <a:off x="1814513" y="1978025"/>
            <a:ext cx="5321300" cy="2603606"/>
          </a:xfrm>
        </p:spPr>
      </p:pic>
      <p:sp>
        <p:nvSpPr>
          <p:cNvPr id="8" name="TextBox 7">
            <a:extLst>
              <a:ext uri="{FF2B5EF4-FFF2-40B4-BE49-F238E27FC236}">
                <a16:creationId xmlns:a16="http://schemas.microsoft.com/office/drawing/2014/main" id="{CB627728-6ADF-0322-EE32-16F4626D2F2C}"/>
              </a:ext>
            </a:extLst>
          </p:cNvPr>
          <p:cNvSpPr txBox="1"/>
          <p:nvPr/>
        </p:nvSpPr>
        <p:spPr>
          <a:xfrm>
            <a:off x="1" y="4581631"/>
            <a:ext cx="9143999" cy="14773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The main function asks the user to select their role (Owner, Worker, or Customer).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Based on the selected role, a corresponding class object is created, and the menu() function of that class is called.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The menu() function handles the role-specific actions.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Once the user completes their tasks, the object is deleted to free memory.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Takeaways</a:t>
            </a:r>
          </a:p>
        </p:txBody>
      </p:sp>
      <p:sp>
        <p:nvSpPr>
          <p:cNvPr id="4" name="Rectangle 1">
            <a:extLst>
              <a:ext uri="{FF2B5EF4-FFF2-40B4-BE49-F238E27FC236}">
                <a16:creationId xmlns:a16="http://schemas.microsoft.com/office/drawing/2014/main" id="{003D2216-23FA-013C-F093-3A89299A196F}"/>
              </a:ext>
            </a:extLst>
          </p:cNvPr>
          <p:cNvSpPr>
            <a:spLocks noGrp="1" noChangeArrowheads="1"/>
          </p:cNvSpPr>
          <p:nvPr>
            <p:ph idx="1"/>
          </p:nvPr>
        </p:nvSpPr>
        <p:spPr bwMode="auto">
          <a:xfrm>
            <a:off x="1443491" y="2309879"/>
            <a:ext cx="657134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The system demonstrates key object-oriented programming concepts like inheritance, abstraction, encapsulation, and polymorphism.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It uses CSV files for persistent storage of inventory, expenses, and sales.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The modular design makes the system easily extensible, meaning additional features can be added without major changes to the existing code.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Future Improvements</a:t>
            </a:r>
          </a:p>
        </p:txBody>
      </p:sp>
      <p:sp>
        <p:nvSpPr>
          <p:cNvPr id="4" name="Rectangle 1">
            <a:extLst>
              <a:ext uri="{FF2B5EF4-FFF2-40B4-BE49-F238E27FC236}">
                <a16:creationId xmlns:a16="http://schemas.microsoft.com/office/drawing/2014/main" id="{BC03C154-5D8E-4169-D48D-44F3C1C2E2B4}"/>
              </a:ext>
            </a:extLst>
          </p:cNvPr>
          <p:cNvSpPr>
            <a:spLocks noGrp="1" noChangeArrowheads="1"/>
          </p:cNvSpPr>
          <p:nvPr>
            <p:ph idx="1"/>
          </p:nvPr>
        </p:nvSpPr>
        <p:spPr bwMode="auto">
          <a:xfrm>
            <a:off x="1443492" y="2448380"/>
            <a:ext cx="666757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Login authentication</a:t>
            </a:r>
            <a:r>
              <a:rPr kumimoji="0" lang="en-US" altLang="en-US" sz="1800" b="0" i="0" u="none" strike="noStrike" cap="none" normalizeH="0" baseline="0" dirty="0">
                <a:ln>
                  <a:noFill/>
                </a:ln>
                <a:solidFill>
                  <a:schemeClr val="tx1"/>
                </a:solidFill>
                <a:effectLst/>
              </a:rPr>
              <a:t>: Secure user access with login functionality.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GUI</a:t>
            </a:r>
            <a:r>
              <a:rPr kumimoji="0" lang="en-US" altLang="en-US" sz="1800" b="0" i="0" u="none" strike="noStrike" cap="none" normalizeH="0" baseline="0" dirty="0">
                <a:ln>
                  <a:noFill/>
                </a:ln>
                <a:solidFill>
                  <a:schemeClr val="tx1"/>
                </a:solidFill>
                <a:effectLst/>
              </a:rPr>
              <a:t>: Implement a graphical user interface for easier interaction.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Database</a:t>
            </a:r>
            <a:r>
              <a:rPr kumimoji="0" lang="en-US" altLang="en-US" sz="1800" b="0" i="0" u="none" strike="noStrike" cap="none" normalizeH="0" baseline="0" dirty="0">
                <a:ln>
                  <a:noFill/>
                </a:ln>
                <a:solidFill>
                  <a:schemeClr val="tx1"/>
                </a:solidFill>
                <a:effectLst/>
              </a:rPr>
              <a:t>: Replace CSV file storage with a more robust database system (e.g., MySQL or SQLite).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Analytics and reporting</a:t>
            </a:r>
            <a:r>
              <a:rPr kumimoji="0" lang="en-US" altLang="en-US" sz="1800" b="0" i="0" u="none" strike="noStrike" cap="none" normalizeH="0" baseline="0" dirty="0">
                <a:ln>
                  <a:noFill/>
                </a:ln>
                <a:solidFill>
                  <a:schemeClr val="tx1"/>
                </a:solidFill>
                <a:effectLst/>
              </a:rPr>
              <a:t>: Add advanced reporting features to track sales trends, expenses, and inventory performance.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4AFE0-BBCF-E9C6-C4BC-4BE256E70FDB}"/>
              </a:ext>
            </a:extLst>
          </p:cNvPr>
          <p:cNvSpPr>
            <a:spLocks noGrp="1"/>
          </p:cNvSpPr>
          <p:nvPr>
            <p:ph type="title"/>
          </p:nvPr>
        </p:nvSpPr>
        <p:spPr/>
        <p:txBody>
          <a:bodyPr/>
          <a:lstStyle/>
          <a:p>
            <a:r>
              <a:rPr lang="en-IN" dirty="0"/>
              <a:t>Real-World Applications</a:t>
            </a:r>
            <a:br>
              <a:rPr lang="en-IN" dirty="0"/>
            </a:br>
            <a:endParaRPr lang="en-IN" dirty="0"/>
          </a:p>
        </p:txBody>
      </p:sp>
      <p:sp>
        <p:nvSpPr>
          <p:cNvPr id="3" name="Content Placeholder 2">
            <a:extLst>
              <a:ext uri="{FF2B5EF4-FFF2-40B4-BE49-F238E27FC236}">
                <a16:creationId xmlns:a16="http://schemas.microsoft.com/office/drawing/2014/main" id="{40209A4F-D211-4656-45D4-BAE2C6F1D430}"/>
              </a:ext>
            </a:extLst>
          </p:cNvPr>
          <p:cNvSpPr>
            <a:spLocks noGrp="1"/>
          </p:cNvSpPr>
          <p:nvPr>
            <p:ph idx="1"/>
          </p:nvPr>
        </p:nvSpPr>
        <p:spPr/>
        <p:txBody>
          <a:bodyPr/>
          <a:lstStyle/>
          <a:p>
            <a:pPr>
              <a:buFont typeface="Arial" panose="020B0604020202020204" pitchFamily="34" charset="0"/>
              <a:buChar char="•"/>
            </a:pPr>
            <a:r>
              <a:rPr lang="en-US" dirty="0"/>
              <a:t>Useful for small retail businesses managing inventory and sales</a:t>
            </a:r>
          </a:p>
          <a:p>
            <a:pPr>
              <a:buFont typeface="Arial" panose="020B0604020202020204" pitchFamily="34" charset="0"/>
              <a:buChar char="•"/>
            </a:pPr>
            <a:r>
              <a:rPr lang="en-US" dirty="0"/>
              <a:t>Can be deployed in kiosks or POS systems</a:t>
            </a:r>
          </a:p>
          <a:p>
            <a:pPr>
              <a:buFont typeface="Arial" panose="020B0604020202020204" pitchFamily="34" charset="0"/>
              <a:buChar char="•"/>
            </a:pPr>
            <a:r>
              <a:rPr lang="en-US" dirty="0"/>
              <a:t>Can serve as backend logic for e-commerce websites</a:t>
            </a:r>
          </a:p>
          <a:p>
            <a:pPr>
              <a:buFont typeface="Arial" panose="020B0604020202020204" pitchFamily="34" charset="0"/>
              <a:buChar char="•"/>
            </a:pPr>
            <a:r>
              <a:rPr lang="en-US" dirty="0"/>
              <a:t>Can be extended for departmental stores or cafes</a:t>
            </a:r>
          </a:p>
          <a:p>
            <a:endParaRPr lang="en-IN" dirty="0"/>
          </a:p>
        </p:txBody>
      </p:sp>
    </p:spTree>
    <p:extLst>
      <p:ext uri="{BB962C8B-B14F-4D97-AF65-F5344CB8AC3E}">
        <p14:creationId xmlns:p14="http://schemas.microsoft.com/office/powerpoint/2010/main" val="3624540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64394-1304-5393-7F44-DF87A15BC75F}"/>
              </a:ext>
            </a:extLst>
          </p:cNvPr>
          <p:cNvSpPr>
            <a:spLocks noGrp="1"/>
          </p:cNvSpPr>
          <p:nvPr>
            <p:ph type="title"/>
          </p:nvPr>
        </p:nvSpPr>
        <p:spPr/>
        <p:txBody>
          <a:bodyPr/>
          <a:lstStyle/>
          <a:p>
            <a:r>
              <a:rPr lang="en-IN" dirty="0"/>
              <a:t>How This Helps Me </a:t>
            </a:r>
            <a:br>
              <a:rPr lang="en-IN" dirty="0"/>
            </a:br>
            <a:endParaRPr lang="en-IN" dirty="0"/>
          </a:p>
        </p:txBody>
      </p:sp>
      <p:sp>
        <p:nvSpPr>
          <p:cNvPr id="3" name="Content Placeholder 2">
            <a:extLst>
              <a:ext uri="{FF2B5EF4-FFF2-40B4-BE49-F238E27FC236}">
                <a16:creationId xmlns:a16="http://schemas.microsoft.com/office/drawing/2014/main" id="{26852253-7CDC-9CE2-4CAD-912554C24B55}"/>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dirty="0"/>
              <a:t>Strengthens understanding of OOP and C++ programming</a:t>
            </a:r>
          </a:p>
          <a:p>
            <a:pPr>
              <a:buFont typeface="Arial" panose="020B0604020202020204" pitchFamily="34" charset="0"/>
              <a:buChar char="•"/>
            </a:pPr>
            <a:r>
              <a:rPr lang="en-US" dirty="0"/>
              <a:t>Practical experience with file handling and data management</a:t>
            </a:r>
          </a:p>
          <a:p>
            <a:pPr>
              <a:buFont typeface="Arial" panose="020B0604020202020204" pitchFamily="34" charset="0"/>
              <a:buChar char="•"/>
            </a:pPr>
            <a:r>
              <a:rPr lang="en-US" dirty="0"/>
              <a:t>Builds a portfolio-ready project showcasing real-world application design</a:t>
            </a:r>
          </a:p>
          <a:p>
            <a:pPr>
              <a:buFont typeface="Arial" panose="020B0604020202020204" pitchFamily="34" charset="0"/>
              <a:buChar char="•"/>
            </a:pPr>
            <a:r>
              <a:rPr lang="en-US" dirty="0"/>
              <a:t>Improves problem-solving and system design thinking</a:t>
            </a:r>
          </a:p>
          <a:p>
            <a:pPr>
              <a:buFont typeface="Arial" panose="020B0604020202020204" pitchFamily="34" charset="0"/>
              <a:buChar char="•"/>
            </a:pPr>
            <a:r>
              <a:rPr lang="en-US" dirty="0"/>
              <a:t>Lays foundation for learning databases, GUI, and full-stack development</a:t>
            </a:r>
          </a:p>
          <a:p>
            <a:r>
              <a:rPr lang="en-US" dirty="0"/>
              <a:t>Forms a strong base for transitioning into roles in backend development, software engineering, or full-stack development in the future</a:t>
            </a:r>
          </a:p>
          <a:p>
            <a:endParaRPr lang="en-IN" dirty="0"/>
          </a:p>
        </p:txBody>
      </p:sp>
    </p:spTree>
    <p:extLst>
      <p:ext uri="{BB962C8B-B14F-4D97-AF65-F5344CB8AC3E}">
        <p14:creationId xmlns:p14="http://schemas.microsoft.com/office/powerpoint/2010/main" val="2358541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0491" y="1236320"/>
            <a:ext cx="6571343" cy="1049235"/>
          </a:xfrm>
        </p:spPr>
        <p:txBody>
          <a:bodyPr/>
          <a:lstStyle/>
          <a:p>
            <a:r>
              <a:rPr dirty="0"/>
              <a:t>Class Structure Overview</a:t>
            </a:r>
          </a:p>
        </p:txBody>
      </p:sp>
      <p:sp>
        <p:nvSpPr>
          <p:cNvPr id="4" name="Rectangle 1">
            <a:extLst>
              <a:ext uri="{FF2B5EF4-FFF2-40B4-BE49-F238E27FC236}">
                <a16:creationId xmlns:a16="http://schemas.microsoft.com/office/drawing/2014/main" id="{F32E1DEB-7FA0-E605-3354-8398A95E712A}"/>
              </a:ext>
            </a:extLst>
          </p:cNvPr>
          <p:cNvSpPr>
            <a:spLocks noGrp="1" noChangeArrowheads="1"/>
          </p:cNvSpPr>
          <p:nvPr>
            <p:ph idx="1"/>
          </p:nvPr>
        </p:nvSpPr>
        <p:spPr bwMode="auto">
          <a:xfrm>
            <a:off x="728133" y="1925428"/>
            <a:ext cx="7687733"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Item Class</a:t>
            </a:r>
            <a:r>
              <a:rPr kumimoji="0" lang="en-US" altLang="en-US" sz="1800" b="0" i="0" u="none" strike="noStrike" cap="none" normalizeH="0" baseline="0" dirty="0">
                <a:ln>
                  <a:noFill/>
                </a:ln>
                <a:solidFill>
                  <a:schemeClr val="tx1"/>
                </a:solidFill>
                <a:effectLst/>
              </a:rPr>
              <a:t>: Represents the inventory items in the supermarket. It stores the item's name, price, and quantity.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User Class</a:t>
            </a:r>
            <a:r>
              <a:rPr kumimoji="0" lang="en-US" altLang="en-US" sz="1800" b="0" i="0" u="none" strike="noStrike" cap="none" normalizeH="0" baseline="0" dirty="0">
                <a:ln>
                  <a:noFill/>
                </a:ln>
                <a:solidFill>
                  <a:schemeClr val="tx1"/>
                </a:solidFill>
                <a:effectLst/>
              </a:rPr>
              <a:t>: An abstract class that acts as a base for role-specific classes. It declares a pure virtual function menu(), which must be implemented by the derived classes.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Supermarket Class</a:t>
            </a:r>
            <a:r>
              <a:rPr kumimoji="0" lang="en-US" altLang="en-US" sz="1800" b="0" i="0" u="none" strike="noStrike" cap="none" normalizeH="0" baseline="0" dirty="0">
                <a:ln>
                  <a:noFill/>
                </a:ln>
                <a:solidFill>
                  <a:schemeClr val="tx1"/>
                </a:solidFill>
                <a:effectLst/>
              </a:rPr>
              <a:t>: Manages core supermarket data such as inventory, sales, and expenses. It also handles file I/O operations for saving and loading the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747D8-1624-2E12-E34E-E8DC537F294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EE0EAB1-2537-3C69-3B41-440D9B223901}"/>
              </a:ext>
            </a:extLst>
          </p:cNvPr>
          <p:cNvPicPr>
            <a:picLocks noGrp="1" noChangeAspect="1"/>
          </p:cNvPicPr>
          <p:nvPr>
            <p:ph idx="1"/>
          </p:nvPr>
        </p:nvPicPr>
        <p:blipFill>
          <a:blip r:embed="rId2"/>
          <a:stretch>
            <a:fillRect/>
          </a:stretch>
        </p:blipFill>
        <p:spPr>
          <a:xfrm>
            <a:off x="-1" y="-1"/>
            <a:ext cx="9136475" cy="6121401"/>
          </a:xfrm>
        </p:spPr>
      </p:pic>
    </p:spTree>
    <p:extLst>
      <p:ext uri="{BB962C8B-B14F-4D97-AF65-F5344CB8AC3E}">
        <p14:creationId xmlns:p14="http://schemas.microsoft.com/office/powerpoint/2010/main" val="1778532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803C2-CA7C-B815-B6B1-73C1BED9E7E6}"/>
              </a:ext>
            </a:extLst>
          </p:cNvPr>
          <p:cNvSpPr>
            <a:spLocks noGrp="1"/>
          </p:cNvSpPr>
          <p:nvPr>
            <p:ph type="title"/>
          </p:nvPr>
        </p:nvSpPr>
        <p:spPr>
          <a:xfrm>
            <a:off x="1917624" y="1018229"/>
            <a:ext cx="6571343" cy="1049235"/>
          </a:xfrm>
        </p:spPr>
        <p:txBody>
          <a:bodyPr/>
          <a:lstStyle/>
          <a:p>
            <a:r>
              <a:rPr lang="en-IN" dirty="0"/>
              <a:t>OOP Concepts Overview</a:t>
            </a:r>
            <a:br>
              <a:rPr lang="en-IN" dirty="0"/>
            </a:br>
            <a:endParaRPr lang="en-IN" dirty="0"/>
          </a:p>
        </p:txBody>
      </p:sp>
      <p:sp>
        <p:nvSpPr>
          <p:cNvPr id="4" name="Rectangle 1">
            <a:extLst>
              <a:ext uri="{FF2B5EF4-FFF2-40B4-BE49-F238E27FC236}">
                <a16:creationId xmlns:a16="http://schemas.microsoft.com/office/drawing/2014/main" id="{08E40BD9-2E6B-A137-B859-CAC20AE9A49B}"/>
              </a:ext>
            </a:extLst>
          </p:cNvPr>
          <p:cNvSpPr>
            <a:spLocks noGrp="1" noChangeArrowheads="1"/>
          </p:cNvSpPr>
          <p:nvPr>
            <p:ph idx="1"/>
          </p:nvPr>
        </p:nvSpPr>
        <p:spPr bwMode="auto">
          <a:xfrm>
            <a:off x="270933" y="1542847"/>
            <a:ext cx="860213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1800" b="1" dirty="0"/>
              <a:t>Abstraction</a:t>
            </a:r>
            <a:r>
              <a:rPr lang="en-US" altLang="en-US" sz="1800" dirty="0"/>
              <a:t>: This is achieved through the abstract User class, which contains a pure virtual function menu(). This function will be implemented differently for each user role.</a:t>
            </a:r>
          </a:p>
          <a:p>
            <a:pPr marL="0" lvl="0" indent="0" defTabSz="914400" eaLnBrk="0" fontAlgn="base" hangingPunct="0">
              <a:lnSpc>
                <a:spcPct val="100000"/>
              </a:lnSpc>
              <a:spcBef>
                <a:spcPct val="0"/>
              </a:spcBef>
              <a:spcAft>
                <a:spcPct val="0"/>
              </a:spcAft>
              <a:buClrTx/>
              <a:buSzTx/>
              <a:buFontTx/>
              <a:buChar char="•"/>
            </a:pPr>
            <a:endParaRPr lang="en-US" altLang="en-US" sz="1800" dirty="0"/>
          </a:p>
          <a:p>
            <a:pPr marL="0" lvl="0" indent="0" defTabSz="914400" eaLnBrk="0" fontAlgn="base" hangingPunct="0">
              <a:lnSpc>
                <a:spcPct val="100000"/>
              </a:lnSpc>
              <a:spcBef>
                <a:spcPct val="0"/>
              </a:spcBef>
              <a:spcAft>
                <a:spcPct val="0"/>
              </a:spcAft>
              <a:buClrTx/>
              <a:buSzTx/>
              <a:buFontTx/>
              <a:buChar char="•"/>
            </a:pPr>
            <a:r>
              <a:rPr lang="en-US" altLang="en-US" sz="1800" b="1" dirty="0"/>
              <a:t>Encapsulation</a:t>
            </a:r>
            <a:r>
              <a:rPr lang="en-US" altLang="en-US" sz="1800" dirty="0"/>
              <a:t>: The Supermarket class encapsulates all the necessary data, such as inventory, expenses, and sales. It hides the implementation details and only exposes necessary methods to interact with the data.</a:t>
            </a:r>
          </a:p>
          <a:p>
            <a:pPr marL="0" lvl="0" indent="0" defTabSz="914400" eaLnBrk="0" fontAlgn="base" hangingPunct="0">
              <a:lnSpc>
                <a:spcPct val="100000"/>
              </a:lnSpc>
              <a:spcBef>
                <a:spcPct val="0"/>
              </a:spcBef>
              <a:spcAft>
                <a:spcPct val="0"/>
              </a:spcAft>
              <a:buClrTx/>
              <a:buSzTx/>
              <a:buFontTx/>
              <a:buChar char="•"/>
            </a:pPr>
            <a:endParaRPr lang="en-US" altLang="en-US" sz="1800" dirty="0"/>
          </a:p>
          <a:p>
            <a:pPr marL="0" lvl="0" indent="0" defTabSz="914400" eaLnBrk="0" fontAlgn="base" hangingPunct="0">
              <a:lnSpc>
                <a:spcPct val="100000"/>
              </a:lnSpc>
              <a:spcBef>
                <a:spcPct val="0"/>
              </a:spcBef>
              <a:spcAft>
                <a:spcPct val="0"/>
              </a:spcAft>
              <a:buClrTx/>
              <a:buSzTx/>
              <a:buFontTx/>
              <a:buChar char="•"/>
            </a:pPr>
            <a:r>
              <a:rPr lang="en-US" altLang="en-US" sz="1800" b="1" dirty="0"/>
              <a:t>Inheritance</a:t>
            </a:r>
            <a:r>
              <a:rPr lang="en-US" altLang="en-US" sz="1800" dirty="0"/>
              <a:t>: The Owner, Worker, and Customer classes inherit from the User class and the Supermarket class. This means that these classes share common behaviors and can add their specific functionalities.</a:t>
            </a:r>
          </a:p>
          <a:p>
            <a:pPr marL="0" lvl="0" indent="0" defTabSz="914400" eaLnBrk="0" fontAlgn="base" hangingPunct="0">
              <a:lnSpc>
                <a:spcPct val="100000"/>
              </a:lnSpc>
              <a:spcBef>
                <a:spcPct val="0"/>
              </a:spcBef>
              <a:spcAft>
                <a:spcPct val="0"/>
              </a:spcAft>
              <a:buClrTx/>
              <a:buSzTx/>
              <a:buFontTx/>
              <a:buChar char="•"/>
            </a:pPr>
            <a:endParaRPr lang="en-US" altLang="en-US" sz="1800" dirty="0"/>
          </a:p>
          <a:p>
            <a:pPr marL="0" lvl="0" indent="0" defTabSz="914400" eaLnBrk="0" fontAlgn="base" hangingPunct="0">
              <a:lnSpc>
                <a:spcPct val="100000"/>
              </a:lnSpc>
              <a:spcBef>
                <a:spcPct val="0"/>
              </a:spcBef>
              <a:spcAft>
                <a:spcPct val="0"/>
              </a:spcAft>
              <a:buClrTx/>
              <a:buSzTx/>
              <a:buFontTx/>
              <a:buChar char="•"/>
            </a:pPr>
            <a:r>
              <a:rPr lang="en-US" altLang="en-US" sz="1800" b="1" dirty="0"/>
              <a:t>Polymorphism</a:t>
            </a:r>
            <a:r>
              <a:rPr lang="en-US" altLang="en-US" sz="1800" dirty="0"/>
              <a:t>: Achieved through the overridden menu() function in the derived classes. Even though the menu() function is called in the base class (User), each derived class implements its own version of the menu, based on the role of the user.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4215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Item Class</a:t>
            </a:r>
          </a:p>
        </p:txBody>
      </p:sp>
      <p:pic>
        <p:nvPicPr>
          <p:cNvPr id="5" name="Picture 4">
            <a:extLst>
              <a:ext uri="{FF2B5EF4-FFF2-40B4-BE49-F238E27FC236}">
                <a16:creationId xmlns:a16="http://schemas.microsoft.com/office/drawing/2014/main" id="{2488F7DA-D187-BA30-B5F9-065A765540B5}"/>
              </a:ext>
            </a:extLst>
          </p:cNvPr>
          <p:cNvPicPr>
            <a:picLocks noChangeAspect="1"/>
          </p:cNvPicPr>
          <p:nvPr/>
        </p:nvPicPr>
        <p:blipFill>
          <a:blip r:embed="rId2"/>
          <a:stretch>
            <a:fillRect/>
          </a:stretch>
        </p:blipFill>
        <p:spPr>
          <a:xfrm>
            <a:off x="1338792" y="2143124"/>
            <a:ext cx="5568950" cy="1758950"/>
          </a:xfrm>
          <a:prstGeom prst="rect">
            <a:avLst/>
          </a:prstGeom>
        </p:spPr>
      </p:pic>
      <p:sp>
        <p:nvSpPr>
          <p:cNvPr id="6" name="Rectangle 1">
            <a:extLst>
              <a:ext uri="{FF2B5EF4-FFF2-40B4-BE49-F238E27FC236}">
                <a16:creationId xmlns:a16="http://schemas.microsoft.com/office/drawing/2014/main" id="{6F032C60-77CE-DF5B-935F-11314ABBDDC6}"/>
              </a:ext>
            </a:extLst>
          </p:cNvPr>
          <p:cNvSpPr>
            <a:spLocks noGrp="1" noChangeArrowheads="1"/>
          </p:cNvSpPr>
          <p:nvPr>
            <p:ph idx="1"/>
          </p:nvPr>
        </p:nvSpPr>
        <p:spPr bwMode="auto">
          <a:xfrm>
            <a:off x="762000" y="4497700"/>
            <a:ext cx="782791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This slide shows the Item class that holds the details of each inventory item.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The constructor initializes the name, price, and quantity of each item.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This class is used by all roles in the system.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Abstract User Class</a:t>
            </a:r>
          </a:p>
        </p:txBody>
      </p:sp>
      <p:pic>
        <p:nvPicPr>
          <p:cNvPr id="5" name="Picture 4">
            <a:extLst>
              <a:ext uri="{FF2B5EF4-FFF2-40B4-BE49-F238E27FC236}">
                <a16:creationId xmlns:a16="http://schemas.microsoft.com/office/drawing/2014/main" id="{F079F17D-C11D-04BC-9005-0FC50E0B82AF}"/>
              </a:ext>
            </a:extLst>
          </p:cNvPr>
          <p:cNvPicPr>
            <a:picLocks noChangeAspect="1"/>
          </p:cNvPicPr>
          <p:nvPr/>
        </p:nvPicPr>
        <p:blipFill>
          <a:blip r:embed="rId2"/>
          <a:stretch>
            <a:fillRect/>
          </a:stretch>
        </p:blipFill>
        <p:spPr>
          <a:xfrm>
            <a:off x="1527175" y="2095500"/>
            <a:ext cx="5530850" cy="1701800"/>
          </a:xfrm>
          <a:prstGeom prst="rect">
            <a:avLst/>
          </a:prstGeom>
        </p:spPr>
      </p:pic>
      <p:sp>
        <p:nvSpPr>
          <p:cNvPr id="6" name="Rectangle 1">
            <a:extLst>
              <a:ext uri="{FF2B5EF4-FFF2-40B4-BE49-F238E27FC236}">
                <a16:creationId xmlns:a16="http://schemas.microsoft.com/office/drawing/2014/main" id="{7ACAD411-59EF-28CC-FFFA-E9E7CD2020C7}"/>
              </a:ext>
            </a:extLst>
          </p:cNvPr>
          <p:cNvSpPr>
            <a:spLocks noGrp="1" noChangeArrowheads="1"/>
          </p:cNvSpPr>
          <p:nvPr>
            <p:ph idx="1"/>
          </p:nvPr>
        </p:nvSpPr>
        <p:spPr bwMode="auto">
          <a:xfrm>
            <a:off x="931333" y="4127083"/>
            <a:ext cx="759565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The User class is abstract, meaning it cannot be instantiated on its own.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It contains a pure virtual function menu(), which each derived class (Owner, Worker, Customer) will implement based on their specific needs.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The role of the user is stored as a string in the role member.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Supermarket Class Responsibilities</a:t>
            </a:r>
          </a:p>
        </p:txBody>
      </p:sp>
      <p:pic>
        <p:nvPicPr>
          <p:cNvPr id="5" name="Picture 4">
            <a:extLst>
              <a:ext uri="{FF2B5EF4-FFF2-40B4-BE49-F238E27FC236}">
                <a16:creationId xmlns:a16="http://schemas.microsoft.com/office/drawing/2014/main" id="{21D864B2-DAD7-2E87-FDDF-C29D029F1A50}"/>
              </a:ext>
            </a:extLst>
          </p:cNvPr>
          <p:cNvPicPr>
            <a:picLocks noChangeAspect="1"/>
          </p:cNvPicPr>
          <p:nvPr/>
        </p:nvPicPr>
        <p:blipFill>
          <a:blip r:embed="rId2"/>
          <a:stretch>
            <a:fillRect/>
          </a:stretch>
        </p:blipFill>
        <p:spPr>
          <a:xfrm>
            <a:off x="1350358" y="1915726"/>
            <a:ext cx="5530850" cy="1970146"/>
          </a:xfrm>
          <a:prstGeom prst="rect">
            <a:avLst/>
          </a:prstGeom>
        </p:spPr>
      </p:pic>
      <p:sp>
        <p:nvSpPr>
          <p:cNvPr id="6" name="Rectangle 1">
            <a:extLst>
              <a:ext uri="{FF2B5EF4-FFF2-40B4-BE49-F238E27FC236}">
                <a16:creationId xmlns:a16="http://schemas.microsoft.com/office/drawing/2014/main" id="{2CC4B65E-BDB8-1EDC-08AC-2A4A91634CDC}"/>
              </a:ext>
            </a:extLst>
          </p:cNvPr>
          <p:cNvSpPr>
            <a:spLocks noGrp="1" noChangeArrowheads="1"/>
          </p:cNvSpPr>
          <p:nvPr>
            <p:ph idx="1"/>
          </p:nvPr>
        </p:nvSpPr>
        <p:spPr bwMode="auto">
          <a:xfrm>
            <a:off x="999065" y="3885872"/>
            <a:ext cx="695113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This slide describes the Supermarket class, which is responsible for managing inventory, expenses, and sales.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It includes methods for saving and loading inventory, expenses, and sales from CSV files.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The methods such as </a:t>
            </a:r>
            <a:r>
              <a:rPr kumimoji="0" lang="en-US" altLang="en-US" sz="1800" b="0" i="0" u="none" strike="noStrike" cap="none" normalizeH="0" baseline="0" dirty="0" err="1">
                <a:ln>
                  <a:noFill/>
                </a:ln>
                <a:solidFill>
                  <a:schemeClr val="tx1"/>
                </a:solidFill>
                <a:effectLst/>
              </a:rPr>
              <a:t>saveInventory</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loadInventory</a:t>
            </a:r>
            <a:r>
              <a:rPr kumimoji="0" lang="en-US" altLang="en-US" sz="1800" b="0" i="0" u="none" strike="noStrike" cap="none" normalizeH="0" baseline="0" dirty="0">
                <a:ln>
                  <a:noFill/>
                </a:ln>
                <a:solidFill>
                  <a:schemeClr val="tx1"/>
                </a:solidFill>
                <a:effectLst/>
              </a:rPr>
              <a:t>(), etc., are used for file operations, keeping the data persistent.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Owner Class Features</a:t>
            </a:r>
          </a:p>
        </p:txBody>
      </p:sp>
      <p:pic>
        <p:nvPicPr>
          <p:cNvPr id="5" name="Picture 4">
            <a:extLst>
              <a:ext uri="{FF2B5EF4-FFF2-40B4-BE49-F238E27FC236}">
                <a16:creationId xmlns:a16="http://schemas.microsoft.com/office/drawing/2014/main" id="{6CBF1BDE-5626-C29B-6250-3300DE0B6A94}"/>
              </a:ext>
            </a:extLst>
          </p:cNvPr>
          <p:cNvPicPr>
            <a:picLocks noChangeAspect="1"/>
          </p:cNvPicPr>
          <p:nvPr/>
        </p:nvPicPr>
        <p:blipFill>
          <a:blip r:embed="rId2"/>
          <a:stretch>
            <a:fillRect/>
          </a:stretch>
        </p:blipFill>
        <p:spPr>
          <a:xfrm>
            <a:off x="1358825" y="1948380"/>
            <a:ext cx="5467350" cy="1247495"/>
          </a:xfrm>
          <a:prstGeom prst="rect">
            <a:avLst/>
          </a:prstGeom>
        </p:spPr>
      </p:pic>
      <p:sp>
        <p:nvSpPr>
          <p:cNvPr id="6" name="Rectangle 1">
            <a:extLst>
              <a:ext uri="{FF2B5EF4-FFF2-40B4-BE49-F238E27FC236}">
                <a16:creationId xmlns:a16="http://schemas.microsoft.com/office/drawing/2014/main" id="{A40C02EE-F380-6901-46B3-B9421280EF73}"/>
              </a:ext>
            </a:extLst>
          </p:cNvPr>
          <p:cNvSpPr>
            <a:spLocks noGrp="1" noChangeArrowheads="1"/>
          </p:cNvSpPr>
          <p:nvPr>
            <p:ph idx="1"/>
          </p:nvPr>
        </p:nvSpPr>
        <p:spPr bwMode="auto">
          <a:xfrm>
            <a:off x="457993" y="3567500"/>
            <a:ext cx="854233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The Owner class extends User and Supermarket.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It implements the menu() function to provide the Owner role's functionalities: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indent="0" defTabSz="914400" eaLnBrk="0" fontAlgn="base" hangingPunct="0">
              <a:lnSpc>
                <a:spcPct val="100000"/>
              </a:lnSpc>
              <a:spcBef>
                <a:spcPct val="0"/>
              </a:spcBef>
              <a:spcAft>
                <a:spcPct val="0"/>
              </a:spcAft>
              <a:buClrTx/>
              <a:buSzTx/>
              <a:buFontTx/>
              <a:buAutoNum type="arabicPeriod"/>
            </a:pPr>
            <a:r>
              <a:rPr kumimoji="0" lang="en-US" altLang="en-US" sz="1800" b="0" i="0" u="none" strike="noStrike" cap="none" normalizeH="0" baseline="0" dirty="0">
                <a:ln>
                  <a:noFill/>
                </a:ln>
                <a:solidFill>
                  <a:schemeClr val="tx1"/>
                </a:solidFill>
                <a:effectLst/>
              </a:rPr>
              <a:t>Add items to inventory 2.View current inventory 3. Add expenses 4. Add expenses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0" i="0" u="none" strike="noStrike" cap="none" normalizeH="0" baseline="0" dirty="0">
                <a:ln>
                  <a:noFill/>
                </a:ln>
                <a:solidFill>
                  <a:schemeClr val="tx1"/>
                </a:solidFill>
                <a:effectLst/>
              </a:rPr>
              <a:t>View total sales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These actions are available to the Owner as they have full control over the supermarket.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Worker Class Features</a:t>
            </a:r>
          </a:p>
        </p:txBody>
      </p:sp>
      <p:pic>
        <p:nvPicPr>
          <p:cNvPr id="5" name="Picture 4">
            <a:extLst>
              <a:ext uri="{FF2B5EF4-FFF2-40B4-BE49-F238E27FC236}">
                <a16:creationId xmlns:a16="http://schemas.microsoft.com/office/drawing/2014/main" id="{2C1EA897-D53E-64E2-A84D-C34400144F4F}"/>
              </a:ext>
            </a:extLst>
          </p:cNvPr>
          <p:cNvPicPr>
            <a:picLocks noChangeAspect="1"/>
          </p:cNvPicPr>
          <p:nvPr/>
        </p:nvPicPr>
        <p:blipFill>
          <a:blip r:embed="rId2"/>
          <a:stretch>
            <a:fillRect/>
          </a:stretch>
        </p:blipFill>
        <p:spPr>
          <a:xfrm>
            <a:off x="1569508" y="2183342"/>
            <a:ext cx="5530850" cy="1245658"/>
          </a:xfrm>
          <a:prstGeom prst="rect">
            <a:avLst/>
          </a:prstGeom>
        </p:spPr>
      </p:pic>
      <p:sp>
        <p:nvSpPr>
          <p:cNvPr id="6" name="Rectangle 1">
            <a:extLst>
              <a:ext uri="{FF2B5EF4-FFF2-40B4-BE49-F238E27FC236}">
                <a16:creationId xmlns:a16="http://schemas.microsoft.com/office/drawing/2014/main" id="{9D77D4F7-96AA-09B9-31E8-AC628413FEEE}"/>
              </a:ext>
            </a:extLst>
          </p:cNvPr>
          <p:cNvSpPr>
            <a:spLocks noGrp="1" noChangeArrowheads="1"/>
          </p:cNvSpPr>
          <p:nvPr>
            <p:ph idx="1"/>
          </p:nvPr>
        </p:nvSpPr>
        <p:spPr bwMode="auto">
          <a:xfrm>
            <a:off x="520171" y="3607138"/>
            <a:ext cx="7941469"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The Worker class also extends User and Supermarket.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It implements the menu() function for the Worker role, allowing workers to:</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rPr>
              <a:t>Sell items from the inventory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rPr>
              <a:t>View available inventory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Workers are primarily focused on selling items and monitoring the stock available.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Customer Class Features</a:t>
            </a:r>
          </a:p>
        </p:txBody>
      </p:sp>
      <p:pic>
        <p:nvPicPr>
          <p:cNvPr id="5" name="Picture 4">
            <a:extLst>
              <a:ext uri="{FF2B5EF4-FFF2-40B4-BE49-F238E27FC236}">
                <a16:creationId xmlns:a16="http://schemas.microsoft.com/office/drawing/2014/main" id="{85075BEE-07B4-AFFB-10B1-3B9E22015163}"/>
              </a:ext>
            </a:extLst>
          </p:cNvPr>
          <p:cNvPicPr>
            <a:picLocks noChangeAspect="1"/>
          </p:cNvPicPr>
          <p:nvPr/>
        </p:nvPicPr>
        <p:blipFill>
          <a:blip r:embed="rId2"/>
          <a:stretch>
            <a:fillRect/>
          </a:stretch>
        </p:blipFill>
        <p:spPr>
          <a:xfrm>
            <a:off x="1547283" y="2165350"/>
            <a:ext cx="5524500" cy="1263650"/>
          </a:xfrm>
          <a:prstGeom prst="rect">
            <a:avLst/>
          </a:prstGeom>
        </p:spPr>
      </p:pic>
      <p:sp>
        <p:nvSpPr>
          <p:cNvPr id="6" name="Rectangle 1">
            <a:extLst>
              <a:ext uri="{FF2B5EF4-FFF2-40B4-BE49-F238E27FC236}">
                <a16:creationId xmlns:a16="http://schemas.microsoft.com/office/drawing/2014/main" id="{8DA8D89B-CA14-EF93-E276-E1450C3AAB7F}"/>
              </a:ext>
            </a:extLst>
          </p:cNvPr>
          <p:cNvSpPr>
            <a:spLocks noGrp="1" noChangeArrowheads="1"/>
          </p:cNvSpPr>
          <p:nvPr>
            <p:ph idx="1"/>
          </p:nvPr>
        </p:nvSpPr>
        <p:spPr bwMode="auto">
          <a:xfrm>
            <a:off x="728739" y="3604371"/>
            <a:ext cx="728609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The Customer class extends User and Supermarket.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It implements the menu() function for the Customer role, allowing customers to:</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rPr>
              <a:t>View available items in the store</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Customers do not have permissions to modify any data (e.g., they cannot sell items or change inventory).</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87</TotalTime>
  <Words>1255</Words>
  <Application>Microsoft Office PowerPoint</Application>
  <PresentationFormat>On-screen Show (4:3)</PresentationFormat>
  <Paragraphs>130</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Gill Sans MT</vt:lpstr>
      <vt:lpstr>Gallery</vt:lpstr>
      <vt:lpstr>Supermarket Management System using C++</vt:lpstr>
      <vt:lpstr>Class Structure Overview</vt:lpstr>
      <vt:lpstr>OOP Concepts Overview </vt:lpstr>
      <vt:lpstr>Item Class</vt:lpstr>
      <vt:lpstr>Abstract User Class</vt:lpstr>
      <vt:lpstr>Supermarket Class Responsibilities</vt:lpstr>
      <vt:lpstr>Owner Class Features</vt:lpstr>
      <vt:lpstr>Worker Class Features</vt:lpstr>
      <vt:lpstr>Customer Class Features</vt:lpstr>
      <vt:lpstr>File I/O and Persistence</vt:lpstr>
      <vt:lpstr>Code Snippets - Add Item (Owner)</vt:lpstr>
      <vt:lpstr>Code Snippets - Sell Item (Worker)</vt:lpstr>
      <vt:lpstr>Code Snippets - View Inventory and Expenses</vt:lpstr>
      <vt:lpstr>Inheritance Hierarchy</vt:lpstr>
      <vt:lpstr>Main Function Workflow</vt:lpstr>
      <vt:lpstr>Key Takeaways</vt:lpstr>
      <vt:lpstr>Future Improvements</vt:lpstr>
      <vt:lpstr>Real-World Applications </vt:lpstr>
      <vt:lpstr>How This Helps Me  </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Sayantan19</dc:creator>
  <cp:keywords/>
  <dc:description>generated using python-pptx</dc:description>
  <cp:lastModifiedBy>Sayantan Das</cp:lastModifiedBy>
  <cp:revision>3</cp:revision>
  <dcterms:created xsi:type="dcterms:W3CDTF">2013-01-27T09:14:16Z</dcterms:created>
  <dcterms:modified xsi:type="dcterms:W3CDTF">2025-04-12T08:15:38Z</dcterms:modified>
  <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