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257" r:id="rId5"/>
    <p:sldId id="269" r:id="rId6"/>
    <p:sldId id="263" r:id="rId7"/>
    <p:sldId id="262" r:id="rId8"/>
    <p:sldId id="270" r:id="rId9"/>
    <p:sldId id="264" r:id="rId10"/>
    <p:sldId id="272" r:id="rId11"/>
    <p:sldId id="265" r:id="rId12"/>
    <p:sldId id="266" r:id="rId13"/>
    <p:sldId id="267" r:id="rId14"/>
    <p:sldId id="271"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CBFC833-A10B-475D-8128-F2F06941E5D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608A8C2-FE89-465C-83FF-DCB5D16C0722}">
      <dgm:prSet custT="1"/>
      <dgm:spPr/>
      <dgm:t>
        <a:bodyPr/>
        <a:lstStyle/>
        <a:p>
          <a:pPr>
            <a:lnSpc>
              <a:spcPct val="100000"/>
            </a:lnSpc>
            <a:defRPr cap="all"/>
          </a:pPr>
          <a:r>
            <a:rPr lang="en-IN" sz="1250" baseline="0" dirty="0"/>
            <a:t>We can convert the grouping problem into a clustering problem if we treat each pixel as a point in 3 dimensional space with co-ordinates as their RGB values.</a:t>
          </a:r>
          <a:endParaRPr lang="en-US" sz="1250" baseline="0" dirty="0"/>
        </a:p>
      </dgm:t>
    </dgm:pt>
    <dgm:pt modelId="{EAF4CB93-01D9-4581-AA75-87E968D4633E}" type="parTrans" cxnId="{A63DCFFF-2B22-40BA-BCED-12A6E094071E}">
      <dgm:prSet/>
      <dgm:spPr/>
      <dgm:t>
        <a:bodyPr/>
        <a:lstStyle/>
        <a:p>
          <a:endParaRPr lang="en-US"/>
        </a:p>
      </dgm:t>
    </dgm:pt>
    <dgm:pt modelId="{AE6F04A0-9CD9-4C72-8E60-DC5EEE3315E2}" type="sibTrans" cxnId="{A63DCFFF-2B22-40BA-BCED-12A6E094071E}">
      <dgm:prSet/>
      <dgm:spPr/>
      <dgm:t>
        <a:bodyPr/>
        <a:lstStyle/>
        <a:p>
          <a:endParaRPr lang="en-US"/>
        </a:p>
      </dgm:t>
    </dgm:pt>
    <dgm:pt modelId="{9698CA36-EC57-48E7-8F42-24878469C5C4}">
      <dgm:prSet custT="1"/>
      <dgm:spPr/>
      <dgm:t>
        <a:bodyPr/>
        <a:lstStyle/>
        <a:p>
          <a:pPr>
            <a:lnSpc>
              <a:spcPct val="100000"/>
            </a:lnSpc>
            <a:defRPr cap="all"/>
          </a:pPr>
          <a:r>
            <a:rPr lang="en-IN" sz="1250" dirty="0"/>
            <a:t>After identifying the clusters we replace each point in the cluster with the cluster-mean. Following the same, an easy and elegant way would be to use k-means algorithm to identify the clusters in the image.  </a:t>
          </a:r>
          <a:endParaRPr lang="en-US" sz="1250" dirty="0"/>
        </a:p>
      </dgm:t>
    </dgm:pt>
    <dgm:pt modelId="{6C399D5B-EE8F-4EDB-AF43-B8CC23648D23}" type="parTrans" cxnId="{3066705B-71CB-4EEE-8C7E-B9ED18743A8F}">
      <dgm:prSet/>
      <dgm:spPr/>
      <dgm:t>
        <a:bodyPr/>
        <a:lstStyle/>
        <a:p>
          <a:endParaRPr lang="en-US"/>
        </a:p>
      </dgm:t>
    </dgm:pt>
    <dgm:pt modelId="{B8D2BE8C-3C03-4205-BE86-BF9EF713F358}" type="sibTrans" cxnId="{3066705B-71CB-4EEE-8C7E-B9ED18743A8F}">
      <dgm:prSet/>
      <dgm:spPr/>
      <dgm:t>
        <a:bodyPr/>
        <a:lstStyle/>
        <a:p>
          <a:endParaRPr lang="en-US"/>
        </a:p>
      </dgm:t>
    </dgm:pt>
    <dgm:pt modelId="{F1261C4F-655E-445F-83FA-0AF4A6C4F4CC}">
      <dgm:prSet custT="1"/>
      <dgm:spPr/>
      <dgm:t>
        <a:bodyPr/>
        <a:lstStyle/>
        <a:p>
          <a:pPr>
            <a:lnSpc>
              <a:spcPct val="100000"/>
            </a:lnSpc>
            <a:defRPr cap="all"/>
          </a:pPr>
          <a:r>
            <a:rPr lang="en-IN" sz="1250" baseline="0" dirty="0"/>
            <a:t>The solution is implemented in two stages as follows, first when we produce a csv file with only required RGB values and cluster details and zip it to reduce size, second is to write a program which takes such a zip </a:t>
          </a:r>
          <a:r>
            <a:rPr lang="en-IN" sz="1250" baseline="0" dirty="0" err="1"/>
            <a:t>fILE</a:t>
          </a:r>
          <a:r>
            <a:rPr lang="en-IN" sz="1250" baseline="0" dirty="0"/>
            <a:t> and converts it back to an image. </a:t>
          </a:r>
          <a:endParaRPr lang="en-US" sz="1250" baseline="0" dirty="0"/>
        </a:p>
      </dgm:t>
    </dgm:pt>
    <dgm:pt modelId="{10FE6B66-2EB6-40AB-96F4-00A7B6027657}" type="parTrans" cxnId="{263566EE-4449-443F-A48F-85548F3927E7}">
      <dgm:prSet/>
      <dgm:spPr/>
      <dgm:t>
        <a:bodyPr/>
        <a:lstStyle/>
        <a:p>
          <a:endParaRPr lang="en-US"/>
        </a:p>
      </dgm:t>
    </dgm:pt>
    <dgm:pt modelId="{760020ED-FA12-4754-B138-A81D72485C86}" type="sibTrans" cxnId="{263566EE-4449-443F-A48F-85548F3927E7}">
      <dgm:prSet/>
      <dgm:spPr/>
      <dgm:t>
        <a:bodyPr/>
        <a:lstStyle/>
        <a:p>
          <a:endParaRPr lang="en-US"/>
        </a:p>
      </dgm:t>
    </dgm:pt>
    <dgm:pt modelId="{E8EF2278-4C79-4DD0-9730-A232AA9004C7}" type="pres">
      <dgm:prSet presAssocID="{9CBFC833-A10B-475D-8128-F2F06941E5DC}" presName="root" presStyleCnt="0">
        <dgm:presLayoutVars>
          <dgm:dir/>
          <dgm:resizeHandles val="exact"/>
        </dgm:presLayoutVars>
      </dgm:prSet>
      <dgm:spPr/>
    </dgm:pt>
    <dgm:pt modelId="{EE118487-6C62-4246-8823-5737EE6F1755}" type="pres">
      <dgm:prSet presAssocID="{7608A8C2-FE89-465C-83FF-DCB5D16C0722}" presName="compNode" presStyleCnt="0"/>
      <dgm:spPr/>
    </dgm:pt>
    <dgm:pt modelId="{0E37AC6E-0447-46C8-BD29-C4428DD75DFD}" type="pres">
      <dgm:prSet presAssocID="{7608A8C2-FE89-465C-83FF-DCB5D16C0722}" presName="iconBgRect" presStyleLbl="bgShp" presStyleIdx="0" presStyleCnt="3"/>
      <dgm:spPr/>
    </dgm:pt>
    <dgm:pt modelId="{3B3A05AE-801F-448F-97D1-942EE5540A6C}" type="pres">
      <dgm:prSet presAssocID="{7608A8C2-FE89-465C-83FF-DCB5D16C07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979B854C-58CD-4BFC-B8C9-BEE4D7A826B7}" type="pres">
      <dgm:prSet presAssocID="{7608A8C2-FE89-465C-83FF-DCB5D16C0722}" presName="spaceRect" presStyleCnt="0"/>
      <dgm:spPr/>
    </dgm:pt>
    <dgm:pt modelId="{637FED16-9B1F-4E57-9FD4-9EAF648FA9D5}" type="pres">
      <dgm:prSet presAssocID="{7608A8C2-FE89-465C-83FF-DCB5D16C0722}" presName="textRect" presStyleLbl="revTx" presStyleIdx="0" presStyleCnt="3">
        <dgm:presLayoutVars>
          <dgm:chMax val="1"/>
          <dgm:chPref val="1"/>
        </dgm:presLayoutVars>
      </dgm:prSet>
      <dgm:spPr/>
    </dgm:pt>
    <dgm:pt modelId="{B334A227-DDD3-4AE3-8BD6-8A83B2B87F39}" type="pres">
      <dgm:prSet presAssocID="{AE6F04A0-9CD9-4C72-8E60-DC5EEE3315E2}" presName="sibTrans" presStyleCnt="0"/>
      <dgm:spPr/>
    </dgm:pt>
    <dgm:pt modelId="{F34F1B32-B94C-44FB-9711-D5D5B78CC0A9}" type="pres">
      <dgm:prSet presAssocID="{9698CA36-EC57-48E7-8F42-24878469C5C4}" presName="compNode" presStyleCnt="0"/>
      <dgm:spPr/>
    </dgm:pt>
    <dgm:pt modelId="{56F48771-EAB2-4202-A005-98BD53F7325D}" type="pres">
      <dgm:prSet presAssocID="{9698CA36-EC57-48E7-8F42-24878469C5C4}" presName="iconBgRect" presStyleLbl="bgShp" presStyleIdx="1" presStyleCnt="3"/>
      <dgm:spPr/>
    </dgm:pt>
    <dgm:pt modelId="{36C70C9A-4973-4645-8031-2BEC17E0FB39}" type="pres">
      <dgm:prSet presAssocID="{9698CA36-EC57-48E7-8F42-24878469C5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403F69F0-E95B-4CC5-9DB0-214E22BAB6F3}" type="pres">
      <dgm:prSet presAssocID="{9698CA36-EC57-48E7-8F42-24878469C5C4}" presName="spaceRect" presStyleCnt="0"/>
      <dgm:spPr/>
    </dgm:pt>
    <dgm:pt modelId="{15687BF8-4489-41E0-BC7B-0C9A09E37F62}" type="pres">
      <dgm:prSet presAssocID="{9698CA36-EC57-48E7-8F42-24878469C5C4}" presName="textRect" presStyleLbl="revTx" presStyleIdx="1" presStyleCnt="3">
        <dgm:presLayoutVars>
          <dgm:chMax val="1"/>
          <dgm:chPref val="1"/>
        </dgm:presLayoutVars>
      </dgm:prSet>
      <dgm:spPr/>
    </dgm:pt>
    <dgm:pt modelId="{04F575B2-749B-4E69-81CF-B6D6A51BC28D}" type="pres">
      <dgm:prSet presAssocID="{B8D2BE8C-3C03-4205-BE86-BF9EF713F358}" presName="sibTrans" presStyleCnt="0"/>
      <dgm:spPr/>
    </dgm:pt>
    <dgm:pt modelId="{7068D9B0-06E8-4C40-AAAD-B2101A0EE188}" type="pres">
      <dgm:prSet presAssocID="{F1261C4F-655E-445F-83FA-0AF4A6C4F4CC}" presName="compNode" presStyleCnt="0"/>
      <dgm:spPr/>
    </dgm:pt>
    <dgm:pt modelId="{FF0E2B46-E27E-452E-B032-2027F442B038}" type="pres">
      <dgm:prSet presAssocID="{F1261C4F-655E-445F-83FA-0AF4A6C4F4CC}" presName="iconBgRect" presStyleLbl="bgShp" presStyleIdx="2" presStyleCnt="3"/>
      <dgm:spPr/>
    </dgm:pt>
    <dgm:pt modelId="{39DBC2F0-3B59-4570-AEFF-7472BEC9C5A4}" type="pres">
      <dgm:prSet presAssocID="{F1261C4F-655E-445F-83FA-0AF4A6C4F4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E62172-C622-44EA-832E-DB522BD60211}" type="pres">
      <dgm:prSet presAssocID="{F1261C4F-655E-445F-83FA-0AF4A6C4F4CC}" presName="spaceRect" presStyleCnt="0"/>
      <dgm:spPr/>
    </dgm:pt>
    <dgm:pt modelId="{E1AB4683-7162-403D-88B1-E1A62C4BCB0E}" type="pres">
      <dgm:prSet presAssocID="{F1261C4F-655E-445F-83FA-0AF4A6C4F4CC}" presName="textRect" presStyleLbl="revTx" presStyleIdx="2" presStyleCnt="3">
        <dgm:presLayoutVars>
          <dgm:chMax val="1"/>
          <dgm:chPref val="1"/>
        </dgm:presLayoutVars>
      </dgm:prSet>
      <dgm:spPr/>
    </dgm:pt>
  </dgm:ptLst>
  <dgm:cxnLst>
    <dgm:cxn modelId="{3066705B-71CB-4EEE-8C7E-B9ED18743A8F}" srcId="{9CBFC833-A10B-475D-8128-F2F06941E5DC}" destId="{9698CA36-EC57-48E7-8F42-24878469C5C4}" srcOrd="1" destOrd="0" parTransId="{6C399D5B-EE8F-4EDB-AF43-B8CC23648D23}" sibTransId="{B8D2BE8C-3C03-4205-BE86-BF9EF713F358}"/>
    <dgm:cxn modelId="{C51B0667-2AF1-4282-A46E-9FF8F65ACFAA}" type="presOf" srcId="{F1261C4F-655E-445F-83FA-0AF4A6C4F4CC}" destId="{E1AB4683-7162-403D-88B1-E1A62C4BCB0E}" srcOrd="0" destOrd="0" presId="urn:microsoft.com/office/officeart/2018/5/layout/IconCircleLabelList"/>
    <dgm:cxn modelId="{431EE4B9-B373-4F68-942F-535610D47D67}" type="presOf" srcId="{9CBFC833-A10B-475D-8128-F2F06941E5DC}" destId="{E8EF2278-4C79-4DD0-9730-A232AA9004C7}" srcOrd="0" destOrd="0" presId="urn:microsoft.com/office/officeart/2018/5/layout/IconCircleLabelList"/>
    <dgm:cxn modelId="{D7CE17BE-5093-4B1E-B976-DC94B004A80A}" type="presOf" srcId="{7608A8C2-FE89-465C-83FF-DCB5D16C0722}" destId="{637FED16-9B1F-4E57-9FD4-9EAF648FA9D5}" srcOrd="0" destOrd="0" presId="urn:microsoft.com/office/officeart/2018/5/layout/IconCircleLabelList"/>
    <dgm:cxn modelId="{3CB859EC-DAD5-4702-A0B5-97E53CC3CD43}" type="presOf" srcId="{9698CA36-EC57-48E7-8F42-24878469C5C4}" destId="{15687BF8-4489-41E0-BC7B-0C9A09E37F62}" srcOrd="0" destOrd="0" presId="urn:microsoft.com/office/officeart/2018/5/layout/IconCircleLabelList"/>
    <dgm:cxn modelId="{263566EE-4449-443F-A48F-85548F3927E7}" srcId="{9CBFC833-A10B-475D-8128-F2F06941E5DC}" destId="{F1261C4F-655E-445F-83FA-0AF4A6C4F4CC}" srcOrd="2" destOrd="0" parTransId="{10FE6B66-2EB6-40AB-96F4-00A7B6027657}" sibTransId="{760020ED-FA12-4754-B138-A81D72485C86}"/>
    <dgm:cxn modelId="{A63DCFFF-2B22-40BA-BCED-12A6E094071E}" srcId="{9CBFC833-A10B-475D-8128-F2F06941E5DC}" destId="{7608A8C2-FE89-465C-83FF-DCB5D16C0722}" srcOrd="0" destOrd="0" parTransId="{EAF4CB93-01D9-4581-AA75-87E968D4633E}" sibTransId="{AE6F04A0-9CD9-4C72-8E60-DC5EEE3315E2}"/>
    <dgm:cxn modelId="{E055C9A3-F324-44B4-9F6A-737DE729E9F4}" type="presParOf" srcId="{E8EF2278-4C79-4DD0-9730-A232AA9004C7}" destId="{EE118487-6C62-4246-8823-5737EE6F1755}" srcOrd="0" destOrd="0" presId="urn:microsoft.com/office/officeart/2018/5/layout/IconCircleLabelList"/>
    <dgm:cxn modelId="{1DC2810C-0327-4F7E-B5AD-0918D8EC25ED}" type="presParOf" srcId="{EE118487-6C62-4246-8823-5737EE6F1755}" destId="{0E37AC6E-0447-46C8-BD29-C4428DD75DFD}" srcOrd="0" destOrd="0" presId="urn:microsoft.com/office/officeart/2018/5/layout/IconCircleLabelList"/>
    <dgm:cxn modelId="{D0DE6AC0-F99C-47E6-85C7-25EA3008BFBC}" type="presParOf" srcId="{EE118487-6C62-4246-8823-5737EE6F1755}" destId="{3B3A05AE-801F-448F-97D1-942EE5540A6C}" srcOrd="1" destOrd="0" presId="urn:microsoft.com/office/officeart/2018/5/layout/IconCircleLabelList"/>
    <dgm:cxn modelId="{A03C61B2-6BC1-4581-8AB4-39170CE860F9}" type="presParOf" srcId="{EE118487-6C62-4246-8823-5737EE6F1755}" destId="{979B854C-58CD-4BFC-B8C9-BEE4D7A826B7}" srcOrd="2" destOrd="0" presId="urn:microsoft.com/office/officeart/2018/5/layout/IconCircleLabelList"/>
    <dgm:cxn modelId="{E4A032BB-D067-4B55-8F1A-62FEC9CFC2F4}" type="presParOf" srcId="{EE118487-6C62-4246-8823-5737EE6F1755}" destId="{637FED16-9B1F-4E57-9FD4-9EAF648FA9D5}" srcOrd="3" destOrd="0" presId="urn:microsoft.com/office/officeart/2018/5/layout/IconCircleLabelList"/>
    <dgm:cxn modelId="{943A5E6A-D32D-429A-9293-DE152253B761}" type="presParOf" srcId="{E8EF2278-4C79-4DD0-9730-A232AA9004C7}" destId="{B334A227-DDD3-4AE3-8BD6-8A83B2B87F39}" srcOrd="1" destOrd="0" presId="urn:microsoft.com/office/officeart/2018/5/layout/IconCircleLabelList"/>
    <dgm:cxn modelId="{B5A82EF0-A8BC-403E-9221-1ED921171658}" type="presParOf" srcId="{E8EF2278-4C79-4DD0-9730-A232AA9004C7}" destId="{F34F1B32-B94C-44FB-9711-D5D5B78CC0A9}" srcOrd="2" destOrd="0" presId="urn:microsoft.com/office/officeart/2018/5/layout/IconCircleLabelList"/>
    <dgm:cxn modelId="{C8AAD020-904E-46B4-9F96-977A44B7F3C9}" type="presParOf" srcId="{F34F1B32-B94C-44FB-9711-D5D5B78CC0A9}" destId="{56F48771-EAB2-4202-A005-98BD53F7325D}" srcOrd="0" destOrd="0" presId="urn:microsoft.com/office/officeart/2018/5/layout/IconCircleLabelList"/>
    <dgm:cxn modelId="{F047FBAE-5074-4D3B-B889-6FA9014AD583}" type="presParOf" srcId="{F34F1B32-B94C-44FB-9711-D5D5B78CC0A9}" destId="{36C70C9A-4973-4645-8031-2BEC17E0FB39}" srcOrd="1" destOrd="0" presId="urn:microsoft.com/office/officeart/2018/5/layout/IconCircleLabelList"/>
    <dgm:cxn modelId="{3CD9E682-BDBE-492C-A8E4-1643EB3E04DF}" type="presParOf" srcId="{F34F1B32-B94C-44FB-9711-D5D5B78CC0A9}" destId="{403F69F0-E95B-4CC5-9DB0-214E22BAB6F3}" srcOrd="2" destOrd="0" presId="urn:microsoft.com/office/officeart/2018/5/layout/IconCircleLabelList"/>
    <dgm:cxn modelId="{C5E1D00C-60BA-4E76-AA33-B965F01997D7}" type="presParOf" srcId="{F34F1B32-B94C-44FB-9711-D5D5B78CC0A9}" destId="{15687BF8-4489-41E0-BC7B-0C9A09E37F62}" srcOrd="3" destOrd="0" presId="urn:microsoft.com/office/officeart/2018/5/layout/IconCircleLabelList"/>
    <dgm:cxn modelId="{2F52219E-337E-4A88-8A9E-0BE94514D162}" type="presParOf" srcId="{E8EF2278-4C79-4DD0-9730-A232AA9004C7}" destId="{04F575B2-749B-4E69-81CF-B6D6A51BC28D}" srcOrd="3" destOrd="0" presId="urn:microsoft.com/office/officeart/2018/5/layout/IconCircleLabelList"/>
    <dgm:cxn modelId="{9B22FAE8-DEB8-448B-A22F-798DD4F3E43B}" type="presParOf" srcId="{E8EF2278-4C79-4DD0-9730-A232AA9004C7}" destId="{7068D9B0-06E8-4C40-AAAD-B2101A0EE188}" srcOrd="4" destOrd="0" presId="urn:microsoft.com/office/officeart/2018/5/layout/IconCircleLabelList"/>
    <dgm:cxn modelId="{53FD1083-0E11-466E-A457-12D138FCB351}" type="presParOf" srcId="{7068D9B0-06E8-4C40-AAAD-B2101A0EE188}" destId="{FF0E2B46-E27E-452E-B032-2027F442B038}" srcOrd="0" destOrd="0" presId="urn:microsoft.com/office/officeart/2018/5/layout/IconCircleLabelList"/>
    <dgm:cxn modelId="{82D7A22F-7602-4FFC-A966-69A51996B99A}" type="presParOf" srcId="{7068D9B0-06E8-4C40-AAAD-B2101A0EE188}" destId="{39DBC2F0-3B59-4570-AEFF-7472BEC9C5A4}" srcOrd="1" destOrd="0" presId="urn:microsoft.com/office/officeart/2018/5/layout/IconCircleLabelList"/>
    <dgm:cxn modelId="{9084915B-844A-4A57-82C1-D31B18D45534}" type="presParOf" srcId="{7068D9B0-06E8-4C40-AAAD-B2101A0EE188}" destId="{0EE62172-C622-44EA-832E-DB522BD60211}" srcOrd="2" destOrd="0" presId="urn:microsoft.com/office/officeart/2018/5/layout/IconCircleLabelList"/>
    <dgm:cxn modelId="{74EE05F7-38F3-46D2-90DD-13B22B61ACCF}" type="presParOf" srcId="{7068D9B0-06E8-4C40-AAAD-B2101A0EE188}" destId="{E1AB4683-7162-403D-88B1-E1A62C4BCB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C780F-151F-4F76-BAFD-AE06AB03BA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232225-1902-4849-B920-4ADB99612713}">
      <dgm:prSet/>
      <dgm:spPr/>
      <dgm:t>
        <a:bodyPr/>
        <a:lstStyle/>
        <a:p>
          <a:r>
            <a:rPr lang="en-IN"/>
            <a:t>To improve quality for a cluster we can take weighted mean instead of unweighed mean to reduce impact of outlier points in the cluster which can be calculated by considering the distance of a point from the cluster center.</a:t>
          </a:r>
          <a:endParaRPr lang="en-US"/>
        </a:p>
      </dgm:t>
    </dgm:pt>
    <dgm:pt modelId="{4C8ABD03-CBBF-4AA1-A48D-287BEA289B99}" type="parTrans" cxnId="{E3685B56-05E6-4C39-9517-95EF8F5E52F1}">
      <dgm:prSet/>
      <dgm:spPr/>
      <dgm:t>
        <a:bodyPr/>
        <a:lstStyle/>
        <a:p>
          <a:endParaRPr lang="en-US"/>
        </a:p>
      </dgm:t>
    </dgm:pt>
    <dgm:pt modelId="{7F4DAC16-1682-4F81-AC66-46701D72F7A7}" type="sibTrans" cxnId="{E3685B56-05E6-4C39-9517-95EF8F5E52F1}">
      <dgm:prSet/>
      <dgm:spPr/>
      <dgm:t>
        <a:bodyPr/>
        <a:lstStyle/>
        <a:p>
          <a:endParaRPr lang="en-US"/>
        </a:p>
      </dgm:t>
    </dgm:pt>
    <dgm:pt modelId="{3E8E5D81-A74D-4152-B9CB-076A20D22C1D}">
      <dgm:prSet/>
      <dgm:spPr/>
      <dgm:t>
        <a:bodyPr/>
        <a:lstStyle/>
        <a:p>
          <a:r>
            <a:rPr lang="en-IN"/>
            <a:t>We can also employ parallel processing instead of sequential processing since most of the operations involved are independent with each other.</a:t>
          </a:r>
          <a:endParaRPr lang="en-US"/>
        </a:p>
      </dgm:t>
    </dgm:pt>
    <dgm:pt modelId="{4ECF4C08-0C1A-4521-A921-235AE296943A}" type="parTrans" cxnId="{C31DA926-3EB7-4943-B496-205299E57EC2}">
      <dgm:prSet/>
      <dgm:spPr/>
      <dgm:t>
        <a:bodyPr/>
        <a:lstStyle/>
        <a:p>
          <a:endParaRPr lang="en-US"/>
        </a:p>
      </dgm:t>
    </dgm:pt>
    <dgm:pt modelId="{0378ED4D-36F0-4550-91A2-FB5230DAC4B7}" type="sibTrans" cxnId="{C31DA926-3EB7-4943-B496-205299E57EC2}">
      <dgm:prSet/>
      <dgm:spPr/>
      <dgm:t>
        <a:bodyPr/>
        <a:lstStyle/>
        <a:p>
          <a:endParaRPr lang="en-US"/>
        </a:p>
      </dgm:t>
    </dgm:pt>
    <dgm:pt modelId="{95BD62E1-4AE3-40B8-B478-D11E085B789A}" type="pres">
      <dgm:prSet presAssocID="{5A7C780F-151F-4F76-BAFD-AE06AB03BA04}" presName="root" presStyleCnt="0">
        <dgm:presLayoutVars>
          <dgm:dir/>
          <dgm:resizeHandles val="exact"/>
        </dgm:presLayoutVars>
      </dgm:prSet>
      <dgm:spPr/>
    </dgm:pt>
    <dgm:pt modelId="{F243E32C-9781-4233-AF47-434AE942EF88}" type="pres">
      <dgm:prSet presAssocID="{01232225-1902-4849-B920-4ADB99612713}" presName="compNode" presStyleCnt="0"/>
      <dgm:spPr/>
    </dgm:pt>
    <dgm:pt modelId="{4EFB1609-D1A9-44CF-918A-9F938BE1B870}" type="pres">
      <dgm:prSet presAssocID="{01232225-1902-4849-B920-4ADB99612713}" presName="bgRect" presStyleLbl="bgShp" presStyleIdx="0" presStyleCnt="2"/>
      <dgm:spPr/>
    </dgm:pt>
    <dgm:pt modelId="{902986AA-0EAF-422F-AB47-259D0D3485A2}" type="pres">
      <dgm:prSet presAssocID="{01232225-1902-4849-B920-4ADB996127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3C05920-745D-4A7E-9B09-EDEA8E6052C5}" type="pres">
      <dgm:prSet presAssocID="{01232225-1902-4849-B920-4ADB99612713}" presName="spaceRect" presStyleCnt="0"/>
      <dgm:spPr/>
    </dgm:pt>
    <dgm:pt modelId="{980476A8-0FB2-4F06-ACF9-6E246B015ECA}" type="pres">
      <dgm:prSet presAssocID="{01232225-1902-4849-B920-4ADB99612713}" presName="parTx" presStyleLbl="revTx" presStyleIdx="0" presStyleCnt="2">
        <dgm:presLayoutVars>
          <dgm:chMax val="0"/>
          <dgm:chPref val="0"/>
        </dgm:presLayoutVars>
      </dgm:prSet>
      <dgm:spPr/>
    </dgm:pt>
    <dgm:pt modelId="{62D2AE21-73B9-46F6-83BD-436FA6DB81B8}" type="pres">
      <dgm:prSet presAssocID="{7F4DAC16-1682-4F81-AC66-46701D72F7A7}" presName="sibTrans" presStyleCnt="0"/>
      <dgm:spPr/>
    </dgm:pt>
    <dgm:pt modelId="{FA552A78-9687-45A2-AFB0-EFA5C92DD59A}" type="pres">
      <dgm:prSet presAssocID="{3E8E5D81-A74D-4152-B9CB-076A20D22C1D}" presName="compNode" presStyleCnt="0"/>
      <dgm:spPr/>
    </dgm:pt>
    <dgm:pt modelId="{CDBB9F04-1730-4BC7-AC9C-C3C57C99D943}" type="pres">
      <dgm:prSet presAssocID="{3E8E5D81-A74D-4152-B9CB-076A20D22C1D}" presName="bgRect" presStyleLbl="bgShp" presStyleIdx="1" presStyleCnt="2"/>
      <dgm:spPr/>
    </dgm:pt>
    <dgm:pt modelId="{790C943C-EA0B-4076-A7A4-B880F380522A}" type="pres">
      <dgm:prSet presAssocID="{3E8E5D81-A74D-4152-B9CB-076A20D22C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04BE83E-5AC5-4CC4-9A05-422B352CD95B}" type="pres">
      <dgm:prSet presAssocID="{3E8E5D81-A74D-4152-B9CB-076A20D22C1D}" presName="spaceRect" presStyleCnt="0"/>
      <dgm:spPr/>
    </dgm:pt>
    <dgm:pt modelId="{AA266C08-42E2-484B-96EF-40A52E7AF31C}" type="pres">
      <dgm:prSet presAssocID="{3E8E5D81-A74D-4152-B9CB-076A20D22C1D}" presName="parTx" presStyleLbl="revTx" presStyleIdx="1" presStyleCnt="2">
        <dgm:presLayoutVars>
          <dgm:chMax val="0"/>
          <dgm:chPref val="0"/>
        </dgm:presLayoutVars>
      </dgm:prSet>
      <dgm:spPr/>
    </dgm:pt>
  </dgm:ptLst>
  <dgm:cxnLst>
    <dgm:cxn modelId="{F1AD6510-2908-43EA-8660-356768BA0E03}" type="presOf" srcId="{5A7C780F-151F-4F76-BAFD-AE06AB03BA04}" destId="{95BD62E1-4AE3-40B8-B478-D11E085B789A}" srcOrd="0" destOrd="0" presId="urn:microsoft.com/office/officeart/2018/2/layout/IconVerticalSolidList"/>
    <dgm:cxn modelId="{C31DA926-3EB7-4943-B496-205299E57EC2}" srcId="{5A7C780F-151F-4F76-BAFD-AE06AB03BA04}" destId="{3E8E5D81-A74D-4152-B9CB-076A20D22C1D}" srcOrd="1" destOrd="0" parTransId="{4ECF4C08-0C1A-4521-A921-235AE296943A}" sibTransId="{0378ED4D-36F0-4550-91A2-FB5230DAC4B7}"/>
    <dgm:cxn modelId="{94947A4C-B863-4E4F-8F11-7C17113545A9}" type="presOf" srcId="{3E8E5D81-A74D-4152-B9CB-076A20D22C1D}" destId="{AA266C08-42E2-484B-96EF-40A52E7AF31C}" srcOrd="0" destOrd="0" presId="urn:microsoft.com/office/officeart/2018/2/layout/IconVerticalSolidList"/>
    <dgm:cxn modelId="{E3685B56-05E6-4C39-9517-95EF8F5E52F1}" srcId="{5A7C780F-151F-4F76-BAFD-AE06AB03BA04}" destId="{01232225-1902-4849-B920-4ADB99612713}" srcOrd="0" destOrd="0" parTransId="{4C8ABD03-CBBF-4AA1-A48D-287BEA289B99}" sibTransId="{7F4DAC16-1682-4F81-AC66-46701D72F7A7}"/>
    <dgm:cxn modelId="{79835BB8-4A91-4CB3-A5EE-AF57D7984D22}" type="presOf" srcId="{01232225-1902-4849-B920-4ADB99612713}" destId="{980476A8-0FB2-4F06-ACF9-6E246B015ECA}" srcOrd="0" destOrd="0" presId="urn:microsoft.com/office/officeart/2018/2/layout/IconVerticalSolidList"/>
    <dgm:cxn modelId="{C0B68A21-7562-4590-949F-7F1E43E1FB31}" type="presParOf" srcId="{95BD62E1-4AE3-40B8-B478-D11E085B789A}" destId="{F243E32C-9781-4233-AF47-434AE942EF88}" srcOrd="0" destOrd="0" presId="urn:microsoft.com/office/officeart/2018/2/layout/IconVerticalSolidList"/>
    <dgm:cxn modelId="{E76A0CC0-009A-4597-94AF-1CFC14CD6C27}" type="presParOf" srcId="{F243E32C-9781-4233-AF47-434AE942EF88}" destId="{4EFB1609-D1A9-44CF-918A-9F938BE1B870}" srcOrd="0" destOrd="0" presId="urn:microsoft.com/office/officeart/2018/2/layout/IconVerticalSolidList"/>
    <dgm:cxn modelId="{FC852284-74C8-4DFF-9B74-7804793D27FC}" type="presParOf" srcId="{F243E32C-9781-4233-AF47-434AE942EF88}" destId="{902986AA-0EAF-422F-AB47-259D0D3485A2}" srcOrd="1" destOrd="0" presId="urn:microsoft.com/office/officeart/2018/2/layout/IconVerticalSolidList"/>
    <dgm:cxn modelId="{3FB12E57-EC3D-4169-9925-54E01273C6FE}" type="presParOf" srcId="{F243E32C-9781-4233-AF47-434AE942EF88}" destId="{23C05920-745D-4A7E-9B09-EDEA8E6052C5}" srcOrd="2" destOrd="0" presId="urn:microsoft.com/office/officeart/2018/2/layout/IconVerticalSolidList"/>
    <dgm:cxn modelId="{764E6974-7C46-4C49-98AA-45ED4B301654}" type="presParOf" srcId="{F243E32C-9781-4233-AF47-434AE942EF88}" destId="{980476A8-0FB2-4F06-ACF9-6E246B015ECA}" srcOrd="3" destOrd="0" presId="urn:microsoft.com/office/officeart/2018/2/layout/IconVerticalSolidList"/>
    <dgm:cxn modelId="{5FB5F2F1-AF72-48C2-B013-2CC441E6EA0F}" type="presParOf" srcId="{95BD62E1-4AE3-40B8-B478-D11E085B789A}" destId="{62D2AE21-73B9-46F6-83BD-436FA6DB81B8}" srcOrd="1" destOrd="0" presId="urn:microsoft.com/office/officeart/2018/2/layout/IconVerticalSolidList"/>
    <dgm:cxn modelId="{6B666DEB-462D-4939-A815-17119174AB31}" type="presParOf" srcId="{95BD62E1-4AE3-40B8-B478-D11E085B789A}" destId="{FA552A78-9687-45A2-AFB0-EFA5C92DD59A}" srcOrd="2" destOrd="0" presId="urn:microsoft.com/office/officeart/2018/2/layout/IconVerticalSolidList"/>
    <dgm:cxn modelId="{64908781-555E-4044-B8A8-9E466A68C55C}" type="presParOf" srcId="{FA552A78-9687-45A2-AFB0-EFA5C92DD59A}" destId="{CDBB9F04-1730-4BC7-AC9C-C3C57C99D943}" srcOrd="0" destOrd="0" presId="urn:microsoft.com/office/officeart/2018/2/layout/IconVerticalSolidList"/>
    <dgm:cxn modelId="{3B44C721-D656-418D-AC82-4271C331E608}" type="presParOf" srcId="{FA552A78-9687-45A2-AFB0-EFA5C92DD59A}" destId="{790C943C-EA0B-4076-A7A4-B880F380522A}" srcOrd="1" destOrd="0" presId="urn:microsoft.com/office/officeart/2018/2/layout/IconVerticalSolidList"/>
    <dgm:cxn modelId="{729D4BA5-628F-479F-BEA5-927634F01576}" type="presParOf" srcId="{FA552A78-9687-45A2-AFB0-EFA5C92DD59A}" destId="{704BE83E-5AC5-4CC4-9A05-422B352CD95B}" srcOrd="2" destOrd="0" presId="urn:microsoft.com/office/officeart/2018/2/layout/IconVerticalSolidList"/>
    <dgm:cxn modelId="{866405CA-4986-47A4-A40D-ABFB841259DC}" type="presParOf" srcId="{FA552A78-9687-45A2-AFB0-EFA5C92DD59A}" destId="{AA266C08-42E2-484B-96EF-40A52E7AF3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7AC6E-0447-46C8-BD29-C4428DD75DFD}">
      <dsp:nvSpPr>
        <dsp:cNvPr id="0" name=""/>
        <dsp:cNvSpPr/>
      </dsp:nvSpPr>
      <dsp:spPr>
        <a:xfrm>
          <a:off x="457293" y="645119"/>
          <a:ext cx="1235250" cy="1235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A05AE-801F-448F-97D1-942EE5540A6C}">
      <dsp:nvSpPr>
        <dsp:cNvPr id="0" name=""/>
        <dsp:cNvSpPr/>
      </dsp:nvSpPr>
      <dsp:spPr>
        <a:xfrm>
          <a:off x="720543" y="908369"/>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7FED16-9B1F-4E57-9FD4-9EAF648FA9D5}">
      <dsp:nvSpPr>
        <dsp:cNvPr id="0" name=""/>
        <dsp:cNvSpPr/>
      </dsp:nvSpPr>
      <dsp:spPr>
        <a:xfrm>
          <a:off x="62418" y="2265119"/>
          <a:ext cx="2025000" cy="214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55625">
            <a:lnSpc>
              <a:spcPct val="100000"/>
            </a:lnSpc>
            <a:spcBef>
              <a:spcPct val="0"/>
            </a:spcBef>
            <a:spcAft>
              <a:spcPct val="35000"/>
            </a:spcAft>
            <a:buNone/>
            <a:defRPr cap="all"/>
          </a:pPr>
          <a:r>
            <a:rPr lang="en-IN" sz="1250" kern="1200" baseline="0" dirty="0"/>
            <a:t>We can convert the grouping problem into a clustering problem if we treat each pixel as a point in 3 dimensional space with co-ordinates as their RGB values.</a:t>
          </a:r>
          <a:endParaRPr lang="en-US" sz="1250" kern="1200" baseline="0" dirty="0"/>
        </a:p>
      </dsp:txBody>
      <dsp:txXfrm>
        <a:off x="62418" y="2265119"/>
        <a:ext cx="2025000" cy="2141186"/>
      </dsp:txXfrm>
    </dsp:sp>
    <dsp:sp modelId="{56F48771-EAB2-4202-A005-98BD53F7325D}">
      <dsp:nvSpPr>
        <dsp:cNvPr id="0" name=""/>
        <dsp:cNvSpPr/>
      </dsp:nvSpPr>
      <dsp:spPr>
        <a:xfrm>
          <a:off x="2836668" y="645119"/>
          <a:ext cx="1235250" cy="1235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70C9A-4973-4645-8031-2BEC17E0FB39}">
      <dsp:nvSpPr>
        <dsp:cNvPr id="0" name=""/>
        <dsp:cNvSpPr/>
      </dsp:nvSpPr>
      <dsp:spPr>
        <a:xfrm>
          <a:off x="3099918" y="908369"/>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687BF8-4489-41E0-BC7B-0C9A09E37F62}">
      <dsp:nvSpPr>
        <dsp:cNvPr id="0" name=""/>
        <dsp:cNvSpPr/>
      </dsp:nvSpPr>
      <dsp:spPr>
        <a:xfrm>
          <a:off x="2441793" y="2265119"/>
          <a:ext cx="2025000" cy="214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55625">
            <a:lnSpc>
              <a:spcPct val="100000"/>
            </a:lnSpc>
            <a:spcBef>
              <a:spcPct val="0"/>
            </a:spcBef>
            <a:spcAft>
              <a:spcPct val="35000"/>
            </a:spcAft>
            <a:buNone/>
            <a:defRPr cap="all"/>
          </a:pPr>
          <a:r>
            <a:rPr lang="en-IN" sz="1250" kern="1200" dirty="0"/>
            <a:t>After identifying the clusters we replace each point in the cluster with the cluster-mean. Following the same, an easy and elegant way would be to use k-means algorithm to identify the clusters in the image.  </a:t>
          </a:r>
          <a:endParaRPr lang="en-US" sz="1250" kern="1200" dirty="0"/>
        </a:p>
      </dsp:txBody>
      <dsp:txXfrm>
        <a:off x="2441793" y="2265119"/>
        <a:ext cx="2025000" cy="2141186"/>
      </dsp:txXfrm>
    </dsp:sp>
    <dsp:sp modelId="{FF0E2B46-E27E-452E-B032-2027F442B038}">
      <dsp:nvSpPr>
        <dsp:cNvPr id="0" name=""/>
        <dsp:cNvSpPr/>
      </dsp:nvSpPr>
      <dsp:spPr>
        <a:xfrm>
          <a:off x="5216043" y="645119"/>
          <a:ext cx="1235250" cy="1235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BC2F0-3B59-4570-AEFF-7472BEC9C5A4}">
      <dsp:nvSpPr>
        <dsp:cNvPr id="0" name=""/>
        <dsp:cNvSpPr/>
      </dsp:nvSpPr>
      <dsp:spPr>
        <a:xfrm>
          <a:off x="5479293" y="908369"/>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AB4683-7162-403D-88B1-E1A62C4BCB0E}">
      <dsp:nvSpPr>
        <dsp:cNvPr id="0" name=""/>
        <dsp:cNvSpPr/>
      </dsp:nvSpPr>
      <dsp:spPr>
        <a:xfrm>
          <a:off x="4821168" y="2265119"/>
          <a:ext cx="2025000" cy="214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55625">
            <a:lnSpc>
              <a:spcPct val="100000"/>
            </a:lnSpc>
            <a:spcBef>
              <a:spcPct val="0"/>
            </a:spcBef>
            <a:spcAft>
              <a:spcPct val="35000"/>
            </a:spcAft>
            <a:buNone/>
            <a:defRPr cap="all"/>
          </a:pPr>
          <a:r>
            <a:rPr lang="en-IN" sz="1250" kern="1200" baseline="0" dirty="0"/>
            <a:t>The solution is implemented in two stages as follows, first when we produce a csv file with only required RGB values and cluster details and zip it to reduce size, second is to write a program which takes such a zip </a:t>
          </a:r>
          <a:r>
            <a:rPr lang="en-IN" sz="1250" kern="1200" baseline="0" dirty="0" err="1"/>
            <a:t>fILE</a:t>
          </a:r>
          <a:r>
            <a:rPr lang="en-IN" sz="1250" kern="1200" baseline="0" dirty="0"/>
            <a:t> and converts it back to an image. </a:t>
          </a:r>
          <a:endParaRPr lang="en-US" sz="1250" kern="1200" baseline="0" dirty="0"/>
        </a:p>
      </dsp:txBody>
      <dsp:txXfrm>
        <a:off x="4821168" y="2265119"/>
        <a:ext cx="2025000" cy="2141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B1609-D1A9-44CF-918A-9F938BE1B870}">
      <dsp:nvSpPr>
        <dsp:cNvPr id="0" name=""/>
        <dsp:cNvSpPr/>
      </dsp:nvSpPr>
      <dsp:spPr>
        <a:xfrm>
          <a:off x="0" y="820856"/>
          <a:ext cx="6908587" cy="15154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986AA-0EAF-422F-AB47-259D0D3485A2}">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0476A8-0FB2-4F06-ACF9-6E246B015ECA}">
      <dsp:nvSpPr>
        <dsp:cNvPr id="0" name=""/>
        <dsp:cNvSpPr/>
      </dsp:nvSpPr>
      <dsp:spPr>
        <a:xfrm>
          <a:off x="1750318" y="820856"/>
          <a:ext cx="51582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55650">
            <a:lnSpc>
              <a:spcPct val="90000"/>
            </a:lnSpc>
            <a:spcBef>
              <a:spcPct val="0"/>
            </a:spcBef>
            <a:spcAft>
              <a:spcPct val="35000"/>
            </a:spcAft>
            <a:buNone/>
          </a:pPr>
          <a:r>
            <a:rPr lang="en-IN" sz="1700" kern="1200"/>
            <a:t>To improve quality for a cluster we can take weighted mean instead of unweighed mean to reduce impact of outlier points in the cluster which can be calculated by considering the distance of a point from the cluster center.</a:t>
          </a:r>
          <a:endParaRPr lang="en-US" sz="1700" kern="1200"/>
        </a:p>
      </dsp:txBody>
      <dsp:txXfrm>
        <a:off x="1750318" y="820856"/>
        <a:ext cx="5158268" cy="1515427"/>
      </dsp:txXfrm>
    </dsp:sp>
    <dsp:sp modelId="{CDBB9F04-1730-4BC7-AC9C-C3C57C99D943}">
      <dsp:nvSpPr>
        <dsp:cNvPr id="0" name=""/>
        <dsp:cNvSpPr/>
      </dsp:nvSpPr>
      <dsp:spPr>
        <a:xfrm>
          <a:off x="0" y="2715140"/>
          <a:ext cx="6908587" cy="15154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C943C-EA0B-4076-A7A4-B880F380522A}">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266C08-42E2-484B-96EF-40A52E7AF31C}">
      <dsp:nvSpPr>
        <dsp:cNvPr id="0" name=""/>
        <dsp:cNvSpPr/>
      </dsp:nvSpPr>
      <dsp:spPr>
        <a:xfrm>
          <a:off x="1750318" y="2715140"/>
          <a:ext cx="51582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55650">
            <a:lnSpc>
              <a:spcPct val="90000"/>
            </a:lnSpc>
            <a:spcBef>
              <a:spcPct val="0"/>
            </a:spcBef>
            <a:spcAft>
              <a:spcPct val="35000"/>
            </a:spcAft>
            <a:buNone/>
          </a:pPr>
          <a:r>
            <a:rPr lang="en-IN" sz="1700" kern="1200"/>
            <a:t>We can also employ parallel processing instead of sequential processing since most of the operations involved are independent with each other.</a:t>
          </a:r>
          <a:endParaRPr lang="en-US" sz="1700" kern="1200"/>
        </a:p>
      </dsp:txBody>
      <dsp:txXfrm>
        <a:off x="1750318" y="2715140"/>
        <a:ext cx="5158268" cy="15154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12/29/2020</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80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12/29/2020</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1415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12/29/2020</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57460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12/29/2020</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2674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12/29/2020</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44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12/29/2020</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055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12/29/2020</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85152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12/29/2020</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14546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0414C0-40BC-46FB-ADE3-F7141007B5FB}" type="datetime1">
              <a:rPr lang="en-US" smtClean="0"/>
              <a:t>12/29/2020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2528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018BC97-2F5E-4770-AEEF-8F2730A3EA80}" type="datetime1">
              <a:rPr lang="en-US" smtClean="0"/>
              <a:t>12/29/2020</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FEFA0A-2F20-4B60-98C6-5FFDA469AA1C}" type="slidenum">
              <a:rPr lang="en-US" smtClean="0"/>
              <a:t>‹#›</a:t>
            </a:fld>
            <a:endParaRPr lang="en-US"/>
          </a:p>
        </p:txBody>
      </p:sp>
    </p:spTree>
    <p:extLst>
      <p:ext uri="{BB962C8B-B14F-4D97-AF65-F5344CB8AC3E}">
        <p14:creationId xmlns:p14="http://schemas.microsoft.com/office/powerpoint/2010/main" val="175784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610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1B0D41C-F0D3-49F0-8041-67FC705A40C6}" type="datetime1">
              <a:rPr lang="en-US" smtClean="0"/>
              <a:pPr/>
              <a:t>12/29/2020</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81FEFA0A-2F20-4B60-98C6-5FFDA469AA1C}"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905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IDP Project</a:t>
            </a:r>
          </a:p>
        </p:txBody>
      </p:sp>
      <p:sp>
        <p:nvSpPr>
          <p:cNvPr id="3" name="Subtitle 2"/>
          <p:cNvSpPr>
            <a:spLocks noGrp="1"/>
          </p:cNvSpPr>
          <p:nvPr>
            <p:ph type="subTitle" idx="1"/>
          </p:nvPr>
        </p:nvSpPr>
        <p:spPr/>
        <p:txBody>
          <a:bodyPr>
            <a:normAutofit fontScale="92500" lnSpcReduction="20000"/>
          </a:bodyPr>
          <a:lstStyle/>
          <a:p>
            <a:r>
              <a:rPr lang="en-US" dirty="0"/>
              <a:t>Image compressor using k-means algorithm</a:t>
            </a:r>
          </a:p>
          <a:p>
            <a:r>
              <a:rPr lang="en-US" sz="1800" dirty="0"/>
              <a:t> 							Anmol </a:t>
            </a:r>
            <a:r>
              <a:rPr lang="en-US" sz="1800" dirty="0" err="1"/>
              <a:t>rastogi</a:t>
            </a:r>
            <a:r>
              <a:rPr lang="en-US" sz="1800" dirty="0"/>
              <a:t> </a:t>
            </a:r>
          </a:p>
          <a:p>
            <a:r>
              <a:rPr lang="en-US" sz="1900" dirty="0"/>
              <a:t> 							</a:t>
            </a:r>
            <a:r>
              <a:rPr lang="en-US" sz="1900" dirty="0" err="1"/>
              <a:t>Sayantan</a:t>
            </a:r>
            <a:r>
              <a:rPr lang="en-US" sz="1900" dirty="0"/>
              <a:t> Biswas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D0DF9E-368A-4A8E-94BE-7837F57B42ED}"/>
              </a:ext>
            </a:extLst>
          </p:cNvPr>
          <p:cNvSpPr>
            <a:spLocks noGrp="1"/>
          </p:cNvSpPr>
          <p:nvPr>
            <p:ph type="title"/>
          </p:nvPr>
        </p:nvSpPr>
        <p:spPr>
          <a:xfrm>
            <a:off x="8175082" y="634946"/>
            <a:ext cx="3371651" cy="5055904"/>
          </a:xfrm>
        </p:spPr>
        <p:txBody>
          <a:bodyPr anchor="ctr">
            <a:normAutofit/>
          </a:bodyPr>
          <a:lstStyle/>
          <a:p>
            <a:r>
              <a:rPr lang="en-IN" sz="4400"/>
              <a:t>Improvement and future aspects</a:t>
            </a:r>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4931"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C4FF7-ACD8-4095-A81A-7033A8B1AEFB}"/>
              </a:ext>
            </a:extLst>
          </p:cNvPr>
          <p:cNvGraphicFramePr>
            <a:graphicFrameLocks noGrp="1"/>
          </p:cNvGraphicFramePr>
          <p:nvPr>
            <p:ph idx="1"/>
            <p:extLst>
              <p:ext uri="{D42A27DB-BD31-4B8C-83A1-F6EECF244321}">
                <p14:modId xmlns:p14="http://schemas.microsoft.com/office/powerpoint/2010/main" val="687331703"/>
              </p:ext>
            </p:extLst>
          </p:nvPr>
        </p:nvGraphicFramePr>
        <p:xfrm>
          <a:off x="633248" y="639763"/>
          <a:ext cx="69085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099" y="0"/>
            <a:ext cx="46561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AE56-B1BD-49FB-8E18-A1B69275E5C5}"/>
              </a:ext>
            </a:extLst>
          </p:cNvPr>
          <p:cNvSpPr>
            <a:spLocks noGrp="1"/>
          </p:cNvSpPr>
          <p:nvPr>
            <p:ph type="title"/>
          </p:nvPr>
        </p:nvSpPr>
        <p:spPr>
          <a:xfrm>
            <a:off x="1900667" y="1111753"/>
            <a:ext cx="3719385" cy="4634494"/>
          </a:xfrm>
          <a:ln w="25400" cap="sq">
            <a:noFill/>
            <a:miter lim="800000"/>
          </a:ln>
        </p:spPr>
        <p:txBody>
          <a:bodyPr anchor="ctr">
            <a:normAutofit/>
          </a:bodyPr>
          <a:lstStyle/>
          <a:p>
            <a:pPr algn="ctr"/>
            <a:r>
              <a:rPr lang="en-IN" sz="3200">
                <a:solidFill>
                  <a:srgbClr val="FFFFFF"/>
                </a:solidFill>
              </a:rPr>
              <a:t>Resources and References</a:t>
            </a:r>
          </a:p>
        </p:txBody>
      </p:sp>
      <p:sp>
        <p:nvSpPr>
          <p:cNvPr id="16"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099"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80EC9C-C8B5-4D3F-A1E2-4F0DAE8D58E9}"/>
              </a:ext>
            </a:extLst>
          </p:cNvPr>
          <p:cNvSpPr>
            <a:spLocks noGrp="1"/>
          </p:cNvSpPr>
          <p:nvPr>
            <p:ph idx="1"/>
          </p:nvPr>
        </p:nvSpPr>
        <p:spPr>
          <a:xfrm>
            <a:off x="6568495" y="1124744"/>
            <a:ext cx="5056078" cy="4628275"/>
          </a:xfrm>
        </p:spPr>
        <p:txBody>
          <a:bodyPr anchor="ctr">
            <a:normAutofit/>
          </a:bodyPr>
          <a:lstStyle/>
          <a:p>
            <a:r>
              <a:rPr lang="en-IN" dirty="0">
                <a:solidFill>
                  <a:schemeClr val="tx1">
                    <a:lumMod val="85000"/>
                    <a:lumOff val="15000"/>
                  </a:schemeClr>
                </a:solidFill>
              </a:rPr>
              <a:t>Open source libraries – OpenCV, </a:t>
            </a:r>
            <a:r>
              <a:rPr lang="en-IN" dirty="0" err="1">
                <a:solidFill>
                  <a:schemeClr val="tx1">
                    <a:lumMod val="85000"/>
                    <a:lumOff val="15000"/>
                  </a:schemeClr>
                </a:solidFill>
              </a:rPr>
              <a:t>Numpy</a:t>
            </a:r>
            <a:r>
              <a:rPr lang="en-IN" dirty="0">
                <a:solidFill>
                  <a:schemeClr val="tx1">
                    <a:lumMod val="85000"/>
                    <a:lumOff val="15000"/>
                  </a:schemeClr>
                </a:solidFill>
              </a:rPr>
              <a:t>, pandas, </a:t>
            </a:r>
            <a:r>
              <a:rPr lang="en-IN" dirty="0" err="1">
                <a:solidFill>
                  <a:schemeClr val="tx1">
                    <a:lumMod val="85000"/>
                    <a:lumOff val="15000"/>
                  </a:schemeClr>
                </a:solidFill>
              </a:rPr>
              <a:t>Scipy</a:t>
            </a:r>
            <a:endParaRPr lang="en-IN" dirty="0">
              <a:solidFill>
                <a:schemeClr val="tx1">
                  <a:lumMod val="85000"/>
                  <a:lumOff val="15000"/>
                </a:schemeClr>
              </a:solidFill>
            </a:endParaRPr>
          </a:p>
          <a:p>
            <a:r>
              <a:rPr lang="en-IN" dirty="0">
                <a:solidFill>
                  <a:schemeClr val="tx1">
                    <a:lumMod val="85000"/>
                    <a:lumOff val="15000"/>
                  </a:schemeClr>
                </a:solidFill>
              </a:rPr>
              <a:t>Christopher Bishop 2006 Pattern recognition and Machine learning</a:t>
            </a:r>
          </a:p>
          <a:p>
            <a:r>
              <a:rPr lang="en-IN" dirty="0">
                <a:solidFill>
                  <a:schemeClr val="tx1">
                    <a:lumMod val="85000"/>
                    <a:lumOff val="15000"/>
                  </a:schemeClr>
                </a:solidFill>
              </a:rPr>
              <a:t>Wikipedia</a:t>
            </a:r>
          </a:p>
          <a:p>
            <a:r>
              <a:rPr lang="en-IN" dirty="0">
                <a:solidFill>
                  <a:schemeClr val="tx1">
                    <a:lumMod val="85000"/>
                    <a:lumOff val="15000"/>
                  </a:schemeClr>
                </a:solidFill>
              </a:rPr>
              <a:t>Kevin P Murphy Machine learning a Probabilistic approach</a:t>
            </a:r>
          </a:p>
        </p:txBody>
      </p:sp>
    </p:spTree>
    <p:extLst>
      <p:ext uri="{BB962C8B-B14F-4D97-AF65-F5344CB8AC3E}">
        <p14:creationId xmlns:p14="http://schemas.microsoft.com/office/powerpoint/2010/main" val="375869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7D77F4-7B14-4F76-86BA-185888B9242E}"/>
              </a:ext>
            </a:extLst>
          </p:cNvPr>
          <p:cNvSpPr>
            <a:spLocks noGrp="1"/>
          </p:cNvSpPr>
          <p:nvPr>
            <p:ph type="title"/>
          </p:nvPr>
        </p:nvSpPr>
        <p:spPr>
          <a:xfrm>
            <a:off x="492241" y="605896"/>
            <a:ext cx="3084041" cy="5646208"/>
          </a:xfrm>
        </p:spPr>
        <p:txBody>
          <a:bodyPr anchor="ctr">
            <a:normAutofit/>
          </a:bodyPr>
          <a:lstStyle/>
          <a:p>
            <a:r>
              <a:rPr lang="en-IN" sz="3600">
                <a:solidFill>
                  <a:srgbClr val="FFFFFF"/>
                </a:solidFill>
              </a:rPr>
              <a:t>Project Objective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326706C-0678-4A96-A098-A4752F11CE9E}"/>
              </a:ext>
            </a:extLst>
          </p:cNvPr>
          <p:cNvSpPr>
            <a:spLocks noGrp="1"/>
          </p:cNvSpPr>
          <p:nvPr>
            <p:ph idx="1"/>
          </p:nvPr>
        </p:nvSpPr>
        <p:spPr>
          <a:xfrm>
            <a:off x="4740781" y="605896"/>
            <a:ext cx="6411992" cy="5646208"/>
          </a:xfrm>
        </p:spPr>
        <p:txBody>
          <a:bodyPr anchor="ctr">
            <a:normAutofit/>
          </a:bodyPr>
          <a:lstStyle/>
          <a:p>
            <a:r>
              <a:rPr lang="en-IN" dirty="0"/>
              <a:t>Through this project we want to develop a light-weight program which can compress images (JPEGs, JPGs, PNGs, BMPs, WEBP etc) with a slight loss in quality but a drastic reduction in size.</a:t>
            </a:r>
          </a:p>
          <a:p>
            <a:r>
              <a:rPr lang="en-IN" dirty="0"/>
              <a:t>This method is developed keeping in mind that for archiving images a loss in quality would be acceptable given that we can reduce its size drastically.</a:t>
            </a:r>
          </a:p>
          <a:p>
            <a:r>
              <a:rPr lang="en-IN" dirty="0"/>
              <a:t>The approach is to reduce file size required to store images and develop a program to re-create them when required.</a:t>
            </a:r>
          </a:p>
          <a:p>
            <a:endParaRPr lang="en-IN" dirty="0"/>
          </a:p>
        </p:txBody>
      </p:sp>
    </p:spTree>
    <p:extLst>
      <p:ext uri="{BB962C8B-B14F-4D97-AF65-F5344CB8AC3E}">
        <p14:creationId xmlns:p14="http://schemas.microsoft.com/office/powerpoint/2010/main" val="39525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5B6DBF-7D97-4E54-82A6-6C4BDC656D9C}"/>
              </a:ext>
            </a:extLst>
          </p:cNvPr>
          <p:cNvSpPr>
            <a:spLocks noGrp="1"/>
          </p:cNvSpPr>
          <p:nvPr>
            <p:ph type="title"/>
          </p:nvPr>
        </p:nvSpPr>
        <p:spPr>
          <a:xfrm>
            <a:off x="492241" y="605896"/>
            <a:ext cx="3084041" cy="5646208"/>
          </a:xfrm>
        </p:spPr>
        <p:txBody>
          <a:bodyPr anchor="ctr">
            <a:normAutofit/>
          </a:bodyPr>
          <a:lstStyle/>
          <a:p>
            <a:r>
              <a:rPr lang="en-IN" sz="3600">
                <a:solidFill>
                  <a:srgbClr val="FFFFFF"/>
                </a:solidFill>
              </a:rPr>
              <a:t>Method of approach</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355807E-A402-44D9-AECD-21CA1729D07B}"/>
              </a:ext>
            </a:extLst>
          </p:cNvPr>
          <p:cNvSpPr>
            <a:spLocks noGrp="1"/>
          </p:cNvSpPr>
          <p:nvPr>
            <p:ph idx="1"/>
          </p:nvPr>
        </p:nvSpPr>
        <p:spPr>
          <a:xfrm>
            <a:off x="4740781" y="605896"/>
            <a:ext cx="6411992" cy="5646208"/>
          </a:xfrm>
        </p:spPr>
        <p:txBody>
          <a:bodyPr anchor="ctr">
            <a:normAutofit/>
          </a:bodyPr>
          <a:lstStyle/>
          <a:p>
            <a:r>
              <a:rPr lang="en-IN" dirty="0"/>
              <a:t>This method utilises the fact that every image has many pixels which have very close RGB values and if such pixels can be identified then their RGB values can be replaced by a single RGB value which would represent them as a group.</a:t>
            </a:r>
          </a:p>
          <a:p>
            <a:r>
              <a:rPr lang="en-IN" dirty="0"/>
              <a:t>So we all we need to know the group of pixels and a single set of RGB value for each group rather than remembering them for each and every pixel of the image.</a:t>
            </a:r>
          </a:p>
          <a:p>
            <a:endParaRPr lang="en-IN" dirty="0"/>
          </a:p>
        </p:txBody>
      </p:sp>
    </p:spTree>
    <p:extLst>
      <p:ext uri="{BB962C8B-B14F-4D97-AF65-F5344CB8AC3E}">
        <p14:creationId xmlns:p14="http://schemas.microsoft.com/office/powerpoint/2010/main" val="407552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921C61-A13F-4942-AA7B-42A8AFF27834}"/>
              </a:ext>
            </a:extLst>
          </p:cNvPr>
          <p:cNvSpPr>
            <a:spLocks noGrp="1"/>
          </p:cNvSpPr>
          <p:nvPr>
            <p:ph type="title"/>
          </p:nvPr>
        </p:nvSpPr>
        <p:spPr>
          <a:xfrm>
            <a:off x="492241" y="605896"/>
            <a:ext cx="3084041"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3E982E3-2F26-49ED-B34D-FEE82BE8E455}"/>
              </a:ext>
            </a:extLst>
          </p:cNvPr>
          <p:cNvSpPr>
            <a:spLocks noGrp="1"/>
          </p:cNvSpPr>
          <p:nvPr>
            <p:ph idx="1"/>
          </p:nvPr>
        </p:nvSpPr>
        <p:spPr>
          <a:xfrm>
            <a:off x="4740781" y="605896"/>
            <a:ext cx="6411992" cy="5646208"/>
          </a:xfrm>
        </p:spPr>
        <p:txBody>
          <a:bodyPr anchor="ctr">
            <a:normAutofit/>
          </a:bodyPr>
          <a:lstStyle/>
          <a:p>
            <a:r>
              <a:rPr lang="en-IN" dirty="0"/>
              <a:t>To identify a suitable algorithm to group pixels which have similar RGB values and replace them with a single set of RGB value which encompasses the group.</a:t>
            </a:r>
          </a:p>
          <a:p>
            <a:r>
              <a:rPr lang="en-IN" dirty="0"/>
              <a:t>To write a program which can thus produce a zip file containing a csv file with RGB values generated from the clustering algorithm and cluster details.</a:t>
            </a:r>
          </a:p>
          <a:p>
            <a:r>
              <a:rPr lang="en-IN" dirty="0"/>
              <a:t>To also write a program which can take such a zip file as an input and recreate the image based on csv file inside it.</a:t>
            </a:r>
          </a:p>
          <a:p>
            <a:endParaRPr lang="en-IN" dirty="0"/>
          </a:p>
          <a:p>
            <a:endParaRPr lang="en-IN" dirty="0"/>
          </a:p>
        </p:txBody>
      </p:sp>
    </p:spTree>
    <p:extLst>
      <p:ext uri="{BB962C8B-B14F-4D97-AF65-F5344CB8AC3E}">
        <p14:creationId xmlns:p14="http://schemas.microsoft.com/office/powerpoint/2010/main" val="95425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D4FE18-9B3F-4315-8C37-B83E82CDCDD7}"/>
              </a:ext>
            </a:extLst>
          </p:cNvPr>
          <p:cNvSpPr>
            <a:spLocks noGrp="1"/>
          </p:cNvSpPr>
          <p:nvPr>
            <p:ph type="title"/>
          </p:nvPr>
        </p:nvSpPr>
        <p:spPr>
          <a:xfrm>
            <a:off x="8175082" y="634946"/>
            <a:ext cx="3371651" cy="5055904"/>
          </a:xfrm>
        </p:spPr>
        <p:txBody>
          <a:bodyPr anchor="ctr">
            <a:normAutofit/>
          </a:bodyPr>
          <a:lstStyle/>
          <a:p>
            <a:r>
              <a:rPr lang="en-IN"/>
              <a:t>Proposed solution</a:t>
            </a:r>
          </a:p>
        </p:txBody>
      </p:sp>
      <p:cxnSp>
        <p:nvCxnSpPr>
          <p:cNvPr id="21" name="Straight Connector 2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4931"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FBEBEA1-D3C6-4173-AACA-FB5525BDD25F}"/>
              </a:ext>
            </a:extLst>
          </p:cNvPr>
          <p:cNvGraphicFramePr>
            <a:graphicFrameLocks noGrp="1"/>
          </p:cNvGraphicFramePr>
          <p:nvPr>
            <p:ph idx="1"/>
            <p:extLst>
              <p:ext uri="{D42A27DB-BD31-4B8C-83A1-F6EECF244321}">
                <p14:modId xmlns:p14="http://schemas.microsoft.com/office/powerpoint/2010/main" val="1990292708"/>
              </p:ext>
            </p:extLst>
          </p:nvPr>
        </p:nvGraphicFramePr>
        <p:xfrm>
          <a:off x="633248" y="639763"/>
          <a:ext cx="69085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7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5"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D8B63-9436-4096-A470-6DBFCAF6FF2E}"/>
              </a:ext>
            </a:extLst>
          </p:cNvPr>
          <p:cNvSpPr>
            <a:spLocks noGrp="1"/>
          </p:cNvSpPr>
          <p:nvPr>
            <p:ph type="title"/>
          </p:nvPr>
        </p:nvSpPr>
        <p:spPr>
          <a:xfrm>
            <a:off x="5180251" y="634946"/>
            <a:ext cx="6366484" cy="1450757"/>
          </a:xfrm>
        </p:spPr>
        <p:txBody>
          <a:bodyPr>
            <a:normAutofit/>
          </a:bodyPr>
          <a:lstStyle/>
          <a:p>
            <a:r>
              <a:rPr lang="en-IN" dirty="0"/>
              <a:t>Factors affecting quality</a:t>
            </a:r>
          </a:p>
        </p:txBody>
      </p:sp>
      <p:pic>
        <p:nvPicPr>
          <p:cNvPr id="5" name="Picture 4">
            <a:extLst>
              <a:ext uri="{FF2B5EF4-FFF2-40B4-BE49-F238E27FC236}">
                <a16:creationId xmlns:a16="http://schemas.microsoft.com/office/drawing/2014/main" id="{81EB5118-7E7D-47CD-86FF-418FA274F79B}"/>
              </a:ext>
            </a:extLst>
          </p:cNvPr>
          <p:cNvPicPr>
            <a:picLocks noChangeAspect="1"/>
          </p:cNvPicPr>
          <p:nvPr/>
        </p:nvPicPr>
        <p:blipFill rotWithShape="1">
          <a:blip r:embed="rId2"/>
          <a:srcRect l="31753" r="30149"/>
          <a:stretch/>
        </p:blipFill>
        <p:spPr>
          <a:xfrm>
            <a:off x="20" y="-12128"/>
            <a:ext cx="4653063"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6240" y="2085703"/>
            <a:ext cx="6169079"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E0BA40-A7B9-4C6F-9025-06F9B4F45615}"/>
              </a:ext>
            </a:extLst>
          </p:cNvPr>
          <p:cNvSpPr>
            <a:spLocks noGrp="1"/>
          </p:cNvSpPr>
          <p:nvPr>
            <p:ph idx="1"/>
          </p:nvPr>
        </p:nvSpPr>
        <p:spPr>
          <a:xfrm>
            <a:off x="5180251" y="2198914"/>
            <a:ext cx="6366484" cy="3670180"/>
          </a:xfrm>
        </p:spPr>
        <p:txBody>
          <a:bodyPr>
            <a:normAutofit/>
          </a:bodyPr>
          <a:lstStyle/>
          <a:p>
            <a:r>
              <a:rPr lang="en-IN" dirty="0"/>
              <a:t>The quality of the image produced depends on the number of clusters we group the image into.</a:t>
            </a:r>
          </a:p>
          <a:p>
            <a:r>
              <a:rPr lang="en-IN" dirty="0"/>
              <a:t>The number of clusters chosen should depend on the diversity of colours in original image, the more diverse the image is the higher number of cluster required for optimum compression.</a:t>
            </a:r>
          </a:p>
          <a:p>
            <a:r>
              <a:rPr lang="en-IN" dirty="0"/>
              <a:t>Increasing clusters by too much can be counter-productive as we need to maintain overhead data of the clusters and the pixels it contains as well.</a:t>
            </a:r>
          </a:p>
        </p:txBody>
      </p:sp>
    </p:spTree>
    <p:extLst>
      <p:ext uri="{BB962C8B-B14F-4D97-AF65-F5344CB8AC3E}">
        <p14:creationId xmlns:p14="http://schemas.microsoft.com/office/powerpoint/2010/main" val="405082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E67D2B-C130-456A-9741-162B7AEC9482}"/>
              </a:ext>
            </a:extLst>
          </p:cNvPr>
          <p:cNvSpPr>
            <a:spLocks noGrp="1"/>
          </p:cNvSpPr>
          <p:nvPr>
            <p:ph type="title"/>
          </p:nvPr>
        </p:nvSpPr>
        <p:spPr>
          <a:xfrm>
            <a:off x="492241" y="605896"/>
            <a:ext cx="3084041" cy="5646208"/>
          </a:xfrm>
        </p:spPr>
        <p:txBody>
          <a:bodyPr anchor="ctr">
            <a:normAutofit/>
          </a:bodyPr>
          <a:lstStyle/>
          <a:p>
            <a:r>
              <a:rPr lang="en-IN" sz="3600">
                <a:solidFill>
                  <a:srgbClr val="FFFFFF"/>
                </a:solidFill>
              </a:rPr>
              <a:t>Development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6E069D8-E73C-4200-B9B1-FCFE45489AFB}"/>
              </a:ext>
            </a:extLst>
          </p:cNvPr>
          <p:cNvSpPr>
            <a:spLocks noGrp="1"/>
          </p:cNvSpPr>
          <p:nvPr>
            <p:ph idx="1"/>
          </p:nvPr>
        </p:nvSpPr>
        <p:spPr>
          <a:xfrm>
            <a:off x="4740781" y="605896"/>
            <a:ext cx="6411992" cy="5646208"/>
          </a:xfrm>
        </p:spPr>
        <p:txBody>
          <a:bodyPr anchor="ctr">
            <a:normAutofit/>
          </a:bodyPr>
          <a:lstStyle/>
          <a:p>
            <a:r>
              <a:rPr lang="en-IN" dirty="0"/>
              <a:t>This project is developed and written in python utilising various open-source libraries available online.</a:t>
            </a:r>
          </a:p>
          <a:p>
            <a:r>
              <a:rPr lang="en-IN" dirty="0"/>
              <a:t>The idea for this is inspired from Christopher Bishop 2006 Pattern recognition and Machine learning where a similar example is mentioned.</a:t>
            </a:r>
          </a:p>
          <a:p>
            <a:r>
              <a:rPr lang="en-IN" dirty="0"/>
              <a:t>Various measures can be taken in future to include a wide variety of data-formats and a faster language can be used to improve efficiency.</a:t>
            </a:r>
          </a:p>
        </p:txBody>
      </p:sp>
    </p:spTree>
    <p:extLst>
      <p:ext uri="{BB962C8B-B14F-4D97-AF65-F5344CB8AC3E}">
        <p14:creationId xmlns:p14="http://schemas.microsoft.com/office/powerpoint/2010/main" val="108363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6F21-DB00-4792-BA9B-4A4522B5FF4C}"/>
              </a:ext>
            </a:extLst>
          </p:cNvPr>
          <p:cNvSpPr>
            <a:spLocks noGrp="1"/>
          </p:cNvSpPr>
          <p:nvPr>
            <p:ph type="title"/>
          </p:nvPr>
        </p:nvSpPr>
        <p:spPr/>
        <p:txBody>
          <a:bodyPr anchor="b">
            <a:normAutofit/>
          </a:bodyPr>
          <a:lstStyle/>
          <a:p>
            <a:r>
              <a:rPr lang="en-IN" dirty="0"/>
              <a:t>Results </a:t>
            </a:r>
          </a:p>
        </p:txBody>
      </p:sp>
      <p:pic>
        <p:nvPicPr>
          <p:cNvPr id="16" name="Picture 15" descr="A person with her hand on her face&#10;&#10;Description automatically generated with low confidence">
            <a:extLst>
              <a:ext uri="{FF2B5EF4-FFF2-40B4-BE49-F238E27FC236}">
                <a16:creationId xmlns:a16="http://schemas.microsoft.com/office/drawing/2014/main" id="{6F23D3F7-0008-4B9C-B073-B154D291B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61" y="1734779"/>
            <a:ext cx="4005064" cy="3981450"/>
          </a:xfrm>
          <a:prstGeom prst="rect">
            <a:avLst/>
          </a:prstGeom>
        </p:spPr>
      </p:pic>
      <p:pic>
        <p:nvPicPr>
          <p:cNvPr id="18" name="Picture 17" descr="A person with her hands on her face&#10;&#10;Description automatically generated with medium confidence">
            <a:extLst>
              <a:ext uri="{FF2B5EF4-FFF2-40B4-BE49-F238E27FC236}">
                <a16:creationId xmlns:a16="http://schemas.microsoft.com/office/drawing/2014/main" id="{5D78E474-BEE4-40ED-A7C3-A88EA4295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685" y="1725907"/>
            <a:ext cx="4005064" cy="3981450"/>
          </a:xfrm>
          <a:prstGeom prst="rect">
            <a:avLst/>
          </a:prstGeom>
        </p:spPr>
      </p:pic>
      <p:sp>
        <p:nvSpPr>
          <p:cNvPr id="19" name="TextBox 18">
            <a:extLst>
              <a:ext uri="{FF2B5EF4-FFF2-40B4-BE49-F238E27FC236}">
                <a16:creationId xmlns:a16="http://schemas.microsoft.com/office/drawing/2014/main" id="{62F979C5-906A-4473-8230-CCD033820594}"/>
              </a:ext>
            </a:extLst>
          </p:cNvPr>
          <p:cNvSpPr txBox="1"/>
          <p:nvPr/>
        </p:nvSpPr>
        <p:spPr>
          <a:xfrm>
            <a:off x="1557909" y="5805264"/>
            <a:ext cx="2763124" cy="369332"/>
          </a:xfrm>
          <a:prstGeom prst="rect">
            <a:avLst/>
          </a:prstGeom>
          <a:noFill/>
          <a:ln>
            <a:solidFill>
              <a:schemeClr val="accent4"/>
            </a:solidFill>
          </a:ln>
        </p:spPr>
        <p:txBody>
          <a:bodyPr wrap="square" rtlCol="0" anchor="ctr" anchorCtr="1">
            <a:spAutoFit/>
          </a:bodyPr>
          <a:lstStyle/>
          <a:p>
            <a:r>
              <a:rPr lang="en-IN" dirty="0"/>
              <a:t>Original image : 45.7 kB </a:t>
            </a:r>
          </a:p>
        </p:txBody>
      </p:sp>
      <p:sp>
        <p:nvSpPr>
          <p:cNvPr id="20" name="TextBox 19">
            <a:extLst>
              <a:ext uri="{FF2B5EF4-FFF2-40B4-BE49-F238E27FC236}">
                <a16:creationId xmlns:a16="http://schemas.microsoft.com/office/drawing/2014/main" id="{9E9002CB-E2AE-4C5B-A16C-882A61F7F5CB}"/>
              </a:ext>
            </a:extLst>
          </p:cNvPr>
          <p:cNvSpPr txBox="1"/>
          <p:nvPr/>
        </p:nvSpPr>
        <p:spPr>
          <a:xfrm>
            <a:off x="7178685" y="5805264"/>
            <a:ext cx="3888432" cy="369332"/>
          </a:xfrm>
          <a:prstGeom prst="rect">
            <a:avLst/>
          </a:prstGeom>
          <a:noFill/>
          <a:ln>
            <a:solidFill>
              <a:schemeClr val="accent4"/>
            </a:solidFill>
          </a:ln>
        </p:spPr>
        <p:txBody>
          <a:bodyPr wrap="square" rtlCol="0" anchor="ctr" anchorCtr="1">
            <a:spAutoFit/>
          </a:bodyPr>
          <a:lstStyle/>
          <a:p>
            <a:r>
              <a:rPr lang="en-IN" dirty="0"/>
              <a:t>After compression : 26.8 kB </a:t>
            </a:r>
          </a:p>
        </p:txBody>
      </p:sp>
      <p:sp>
        <p:nvSpPr>
          <p:cNvPr id="4" name="Arrow: Right 3">
            <a:extLst>
              <a:ext uri="{FF2B5EF4-FFF2-40B4-BE49-F238E27FC236}">
                <a16:creationId xmlns:a16="http://schemas.microsoft.com/office/drawing/2014/main" id="{AEEDA6EA-702B-4BC6-9A5B-910B92F2DD71}"/>
              </a:ext>
            </a:extLst>
          </p:cNvPr>
          <p:cNvSpPr/>
          <p:nvPr/>
        </p:nvSpPr>
        <p:spPr>
          <a:xfrm>
            <a:off x="4924805" y="3077432"/>
            <a:ext cx="2215799"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Zipped file : 8 kB</a:t>
            </a:r>
          </a:p>
        </p:txBody>
      </p:sp>
    </p:spTree>
    <p:extLst>
      <p:ext uri="{BB962C8B-B14F-4D97-AF65-F5344CB8AC3E}">
        <p14:creationId xmlns:p14="http://schemas.microsoft.com/office/powerpoint/2010/main" val="356800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5"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0D6B8-C1D5-4C09-B33C-596A22BA415F}"/>
              </a:ext>
            </a:extLst>
          </p:cNvPr>
          <p:cNvSpPr>
            <a:spLocks noGrp="1"/>
          </p:cNvSpPr>
          <p:nvPr>
            <p:ph type="title"/>
          </p:nvPr>
        </p:nvSpPr>
        <p:spPr>
          <a:xfrm>
            <a:off x="5180251" y="634946"/>
            <a:ext cx="6366484" cy="1450757"/>
          </a:xfrm>
        </p:spPr>
        <p:txBody>
          <a:bodyPr>
            <a:normAutofit/>
          </a:bodyPr>
          <a:lstStyle/>
          <a:p>
            <a:r>
              <a:rPr lang="en-IN"/>
              <a:t>Efficiency</a:t>
            </a:r>
            <a:endParaRPr lang="en-IN" dirty="0"/>
          </a:p>
        </p:txBody>
      </p:sp>
      <p:pic>
        <p:nvPicPr>
          <p:cNvPr id="5" name="Picture 4">
            <a:extLst>
              <a:ext uri="{FF2B5EF4-FFF2-40B4-BE49-F238E27FC236}">
                <a16:creationId xmlns:a16="http://schemas.microsoft.com/office/drawing/2014/main" id="{3E861488-AA01-44E2-9E32-2AF90E831878}"/>
              </a:ext>
            </a:extLst>
          </p:cNvPr>
          <p:cNvPicPr>
            <a:picLocks noChangeAspect="1"/>
          </p:cNvPicPr>
          <p:nvPr/>
        </p:nvPicPr>
        <p:blipFill rotWithShape="1">
          <a:blip r:embed="rId2"/>
          <a:srcRect l="51303" r="7043" b="-1"/>
          <a:stretch/>
        </p:blipFill>
        <p:spPr>
          <a:xfrm>
            <a:off x="20" y="-12128"/>
            <a:ext cx="4653063"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6240" y="2085703"/>
            <a:ext cx="6169079"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4542EC-DDB2-4AA2-BBBD-74F69548A86B}"/>
                  </a:ext>
                </a:extLst>
              </p:cNvPr>
              <p:cNvSpPr>
                <a:spLocks noGrp="1"/>
              </p:cNvSpPr>
              <p:nvPr>
                <p:ph idx="1"/>
              </p:nvPr>
            </p:nvSpPr>
            <p:spPr>
              <a:xfrm>
                <a:off x="5180251" y="2198914"/>
                <a:ext cx="6366484" cy="3670180"/>
              </a:xfrm>
            </p:spPr>
            <p:txBody>
              <a:bodyPr>
                <a:normAutofit/>
              </a:bodyPr>
              <a:lstStyle/>
              <a:p>
                <a:r>
                  <a:rPr lang="en-IN" dirty="0"/>
                  <a:t>The compression ratio achievable depends on the number of clusters, datatype used to store pixel id(address of the pixel in the image), format of the output (JPEG, PNG, JPG etc).</a:t>
                </a:r>
              </a:p>
              <a:p>
                <a:r>
                  <a:rPr lang="en-IN" dirty="0"/>
                  <a:t>The time required to process the image depends on dimensions of the image, number of clusters, and the system itself.</a:t>
                </a:r>
              </a:p>
              <a:p>
                <a:r>
                  <a:rPr lang="en-IN" dirty="0"/>
                  <a:t>The algorithm chosen (k-means) is O(</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where n is the dimension, hence showing why efficiency has a close relation with dimension of the image.</a:t>
                </a:r>
              </a:p>
            </p:txBody>
          </p:sp>
        </mc:Choice>
        <mc:Fallback>
          <p:sp>
            <p:nvSpPr>
              <p:cNvPr id="3" name="Content Placeholder 2">
                <a:extLst>
                  <a:ext uri="{FF2B5EF4-FFF2-40B4-BE49-F238E27FC236}">
                    <a16:creationId xmlns:a16="http://schemas.microsoft.com/office/drawing/2014/main" id="{1D4542EC-DDB2-4AA2-BBBD-74F69548A86B}"/>
                  </a:ext>
                </a:extLst>
              </p:cNvPr>
              <p:cNvSpPr>
                <a:spLocks noGrp="1" noRot="1" noChangeAspect="1" noMove="1" noResize="1" noEditPoints="1" noAdjustHandles="1" noChangeArrowheads="1" noChangeShapeType="1" noTextEdit="1"/>
              </p:cNvSpPr>
              <p:nvPr>
                <p:ph idx="1"/>
              </p:nvPr>
            </p:nvSpPr>
            <p:spPr>
              <a:xfrm>
                <a:off x="5180251" y="2198914"/>
                <a:ext cx="6366484" cy="3670180"/>
              </a:xfrm>
              <a:blipFill>
                <a:blip r:embed="rId3"/>
                <a:stretch>
                  <a:fillRect l="-1054" t="-1827" r="-3161"/>
                </a:stretch>
              </a:blipFill>
            </p:spPr>
            <p:txBody>
              <a:bodyPr/>
              <a:lstStyle/>
              <a:p>
                <a:r>
                  <a:rPr lang="en-IN">
                    <a:noFill/>
                  </a:rPr>
                  <a:t> </a:t>
                </a:r>
              </a:p>
            </p:txBody>
          </p:sp>
        </mc:Fallback>
      </mc:AlternateContent>
    </p:spTree>
    <p:extLst>
      <p:ext uri="{BB962C8B-B14F-4D97-AF65-F5344CB8AC3E}">
        <p14:creationId xmlns:p14="http://schemas.microsoft.com/office/powerpoint/2010/main" val="214915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4263</TotalTime>
  <Words>749</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Cambria Math</vt:lpstr>
      <vt:lpstr>Palatino Linotype</vt:lpstr>
      <vt:lpstr>Retrospect</vt:lpstr>
      <vt:lpstr>IDP Project</vt:lpstr>
      <vt:lpstr>Project Objective</vt:lpstr>
      <vt:lpstr>Method of approach</vt:lpstr>
      <vt:lpstr>Problem Statement</vt:lpstr>
      <vt:lpstr>Proposed solution</vt:lpstr>
      <vt:lpstr>Factors affecting quality</vt:lpstr>
      <vt:lpstr>Development</vt:lpstr>
      <vt:lpstr>Results </vt:lpstr>
      <vt:lpstr>Efficiency</vt:lpstr>
      <vt:lpstr>Improvement and future aspects</vt:lpstr>
      <vt:lpstr>Resources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IDP Project</dc:title>
  <dc:creator>Anmol  Rastogi</dc:creator>
  <cp:lastModifiedBy>Anmol  Rastogi</cp:lastModifiedBy>
  <cp:revision>13</cp:revision>
  <dcterms:created xsi:type="dcterms:W3CDTF">2020-12-23T19:52:27Z</dcterms:created>
  <dcterms:modified xsi:type="dcterms:W3CDTF">2020-12-29T19:23:01Z</dcterms:modified>
</cp:coreProperties>
</file>