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30"/>
  </p:notesMasterIdLst>
  <p:sldIdLst>
    <p:sldId id="256" r:id="rId2"/>
    <p:sldId id="301" r:id="rId3"/>
    <p:sldId id="303" r:id="rId4"/>
    <p:sldId id="302" r:id="rId5"/>
    <p:sldId id="317" r:id="rId6"/>
    <p:sldId id="313" r:id="rId7"/>
    <p:sldId id="314" r:id="rId8"/>
    <p:sldId id="315" r:id="rId9"/>
    <p:sldId id="316" r:id="rId10"/>
    <p:sldId id="318" r:id="rId11"/>
    <p:sldId id="319" r:id="rId12"/>
    <p:sldId id="320" r:id="rId13"/>
    <p:sldId id="312" r:id="rId14"/>
    <p:sldId id="265" r:id="rId15"/>
    <p:sldId id="267" r:id="rId16"/>
    <p:sldId id="268" r:id="rId17"/>
    <p:sldId id="259" r:id="rId18"/>
    <p:sldId id="304" r:id="rId19"/>
    <p:sldId id="305" r:id="rId20"/>
    <p:sldId id="306" r:id="rId21"/>
    <p:sldId id="307" r:id="rId22"/>
    <p:sldId id="308" r:id="rId23"/>
    <p:sldId id="309" r:id="rId24"/>
    <p:sldId id="310" r:id="rId25"/>
    <p:sldId id="311" r:id="rId26"/>
    <p:sldId id="260" r:id="rId27"/>
    <p:sldId id="290" r:id="rId28"/>
    <p:sldId id="30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AEF052-8A68-A141-89E1-8B147C0D885E}">
          <p14:sldIdLst>
            <p14:sldId id="256"/>
          </p14:sldIdLst>
        </p14:section>
        <p14:section name="Intro to Blockchain" id="{0649193C-E660-B140-B708-84CDDFBB9628}">
          <p14:sldIdLst>
            <p14:sldId id="301"/>
            <p14:sldId id="303"/>
            <p14:sldId id="302"/>
          </p14:sldIdLst>
        </p14:section>
        <p14:section name="Demystifying Smart Contracts" id="{9371CB42-DEC6-48BC-B1C9-6285D108CAC3}">
          <p14:sldIdLst>
            <p14:sldId id="317"/>
            <p14:sldId id="313"/>
            <p14:sldId id="314"/>
            <p14:sldId id="315"/>
            <p14:sldId id="316"/>
            <p14:sldId id="318"/>
            <p14:sldId id="319"/>
            <p14:sldId id="320"/>
          </p14:sldIdLst>
        </p14:section>
        <p14:section name="Networked Services" id="{9FFDACE0-0BFA-487F-9E9E-9F0A19CDBAAB}">
          <p14:sldIdLst>
            <p14:sldId id="312"/>
          </p14:sldIdLst>
        </p14:section>
        <p14:section name="Hyperledger Fabric" id="{B6BC2CC4-BF72-A94D-A02F-9A4B62ABD39A}">
          <p14:sldIdLst>
            <p14:sldId id="265"/>
            <p14:sldId id="267"/>
            <p14:sldId id="268"/>
          </p14:sldIdLst>
        </p14:section>
        <p14:section name="Smart Quora" id="{1BBB268E-22D2-B34A-AADE-A60E9A1918EC}">
          <p14:sldIdLst>
            <p14:sldId id="259"/>
            <p14:sldId id="304"/>
            <p14:sldId id="305"/>
            <p14:sldId id="306"/>
            <p14:sldId id="307"/>
            <p14:sldId id="308"/>
            <p14:sldId id="309"/>
            <p14:sldId id="310"/>
            <p14:sldId id="311"/>
          </p14:sldIdLst>
        </p14:section>
        <p14:section name="SmartQuora Demonstration" id="{41755FB7-70C4-F046-A1B3-493D15B3C6C6}">
          <p14:sldIdLst>
            <p14:sldId id="260"/>
            <p14:sldId id="290"/>
            <p14:sldId id="30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21"/>
    <p:restoredTop sz="78667" autoAdjust="0"/>
  </p:normalViewPr>
  <p:slideViewPr>
    <p:cSldViewPr snapToGrid="0" snapToObjects="1">
      <p:cViewPr varScale="1">
        <p:scale>
          <a:sx n="55" d="100"/>
          <a:sy n="55" d="100"/>
        </p:scale>
        <p:origin x="1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D132-FD46-F24B-B3E9-EE38E169ADAE}" type="datetimeFigureOut">
              <a:rPr lang="en-US" smtClean="0"/>
              <a:t>6/6/2018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622D8-EF64-8242-9311-D7DDF41E8CF3}" type="slidenum">
              <a:rPr lang="en-US" smtClean="0"/>
              <a:t>‹#›</a:t>
            </a:fld>
            <a:endParaRPr lang="en-US"/>
          </a:p>
        </p:txBody>
      </p:sp>
    </p:spTree>
    <p:extLst>
      <p:ext uri="{BB962C8B-B14F-4D97-AF65-F5344CB8AC3E}">
        <p14:creationId xmlns:p14="http://schemas.microsoft.com/office/powerpoint/2010/main" val="20561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a:t>
            </a:fld>
            <a:endParaRPr lang="en-US"/>
          </a:p>
        </p:txBody>
      </p:sp>
    </p:spTree>
    <p:extLst>
      <p:ext uri="{BB962C8B-B14F-4D97-AF65-F5344CB8AC3E}">
        <p14:creationId xmlns:p14="http://schemas.microsoft.com/office/powerpoint/2010/main" val="1611398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12</a:t>
            </a:fld>
            <a:endParaRPr lang="en-US"/>
          </a:p>
        </p:txBody>
      </p:sp>
    </p:spTree>
    <p:extLst>
      <p:ext uri="{BB962C8B-B14F-4D97-AF65-F5344CB8AC3E}">
        <p14:creationId xmlns:p14="http://schemas.microsoft.com/office/powerpoint/2010/main" val="1127685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we</a:t>
            </a:r>
            <a:r>
              <a:rPr lang="en-US" baseline="0" dirty="0" smtClean="0"/>
              <a:t> all know that Blockchain can make financial &amp; insurance services easier and efficient, many of the Blockchain technologies working together as networked services can simplify the management of information among organizations. Business licensing, birth, death &amp; marriage  certificates and property records are just a few that can be digitized and managed through a secure infrastructure allowing agencies, organizations and citizens to manage and share with third-parties and others. </a:t>
            </a:r>
          </a:p>
          <a:p>
            <a:endParaRPr lang="en-US" baseline="0" dirty="0" smtClean="0"/>
          </a:p>
          <a:p>
            <a:r>
              <a:rPr lang="en-US" baseline="0" dirty="0" smtClean="0"/>
              <a:t>Regulations define what data can and cannot be shared across the board. Citizens and businesses can control what data of theirs can be shared, with who and for how long. This information can be codified into smart contracts. Smart contracts will then enforce who can gain access what data on the Blockchain. Agencies can digitize records, encrypt and store them on or off the chain knowing well that the Smart Contracts prevents unauthorized access of such data. Given this information on the Blockchain, the agencies can now deliver  their services efficiently to its constituents and other agencies. As an when needed, citizens can review their data and share their data among agencies to expedite services turnaround time as data need not be migrated across agencies or organizations.</a:t>
            </a:r>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13</a:t>
            </a:fld>
            <a:endParaRPr lang="en-US"/>
          </a:p>
        </p:txBody>
      </p:sp>
    </p:spTree>
    <p:extLst>
      <p:ext uri="{BB962C8B-B14F-4D97-AF65-F5344CB8AC3E}">
        <p14:creationId xmlns:p14="http://schemas.microsoft.com/office/powerpoint/2010/main" val="313648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15</a:t>
            </a:fld>
            <a:endParaRPr lang="en-US"/>
          </a:p>
        </p:txBody>
      </p:sp>
    </p:spTree>
    <p:extLst>
      <p:ext uri="{BB962C8B-B14F-4D97-AF65-F5344CB8AC3E}">
        <p14:creationId xmlns:p14="http://schemas.microsoft.com/office/powerpoint/2010/main" val="1288651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16</a:t>
            </a:fld>
            <a:endParaRPr lang="en-US"/>
          </a:p>
        </p:txBody>
      </p:sp>
    </p:spTree>
    <p:extLst>
      <p:ext uri="{BB962C8B-B14F-4D97-AF65-F5344CB8AC3E}">
        <p14:creationId xmlns:p14="http://schemas.microsoft.com/office/powerpoint/2010/main" val="471583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7622D8-EF64-8242-9311-D7DDF41E8CF3}" type="slidenum">
              <a:rPr lang="en-US" smtClean="0"/>
              <a:t>17</a:t>
            </a:fld>
            <a:endParaRPr lang="en-US"/>
          </a:p>
        </p:txBody>
      </p:sp>
    </p:spTree>
    <p:extLst>
      <p:ext uri="{BB962C8B-B14F-4D97-AF65-F5344CB8AC3E}">
        <p14:creationId xmlns:p14="http://schemas.microsoft.com/office/powerpoint/2010/main" val="46317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18</a:t>
            </a:fld>
            <a:endParaRPr lang="en-US"/>
          </a:p>
        </p:txBody>
      </p:sp>
    </p:spTree>
    <p:extLst>
      <p:ext uri="{BB962C8B-B14F-4D97-AF65-F5344CB8AC3E}">
        <p14:creationId xmlns:p14="http://schemas.microsoft.com/office/powerpoint/2010/main" val="4218908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19</a:t>
            </a:fld>
            <a:endParaRPr lang="en-US"/>
          </a:p>
        </p:txBody>
      </p:sp>
    </p:spTree>
    <p:extLst>
      <p:ext uri="{BB962C8B-B14F-4D97-AF65-F5344CB8AC3E}">
        <p14:creationId xmlns:p14="http://schemas.microsoft.com/office/powerpoint/2010/main" val="736117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20</a:t>
            </a:fld>
            <a:endParaRPr lang="en-US"/>
          </a:p>
        </p:txBody>
      </p:sp>
    </p:spTree>
    <p:extLst>
      <p:ext uri="{BB962C8B-B14F-4D97-AF65-F5344CB8AC3E}">
        <p14:creationId xmlns:p14="http://schemas.microsoft.com/office/powerpoint/2010/main" val="4016449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21</a:t>
            </a:fld>
            <a:endParaRPr lang="en-US"/>
          </a:p>
        </p:txBody>
      </p:sp>
    </p:spTree>
    <p:extLst>
      <p:ext uri="{BB962C8B-B14F-4D97-AF65-F5344CB8AC3E}">
        <p14:creationId xmlns:p14="http://schemas.microsoft.com/office/powerpoint/2010/main" val="2473773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22</a:t>
            </a:fld>
            <a:endParaRPr lang="en-US"/>
          </a:p>
        </p:txBody>
      </p:sp>
    </p:spTree>
    <p:extLst>
      <p:ext uri="{BB962C8B-B14F-4D97-AF65-F5344CB8AC3E}">
        <p14:creationId xmlns:p14="http://schemas.microsoft.com/office/powerpoint/2010/main" val="33371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a:t>
            </a:fld>
            <a:endParaRPr lang="en-US"/>
          </a:p>
        </p:txBody>
      </p:sp>
    </p:spTree>
    <p:extLst>
      <p:ext uri="{BB962C8B-B14F-4D97-AF65-F5344CB8AC3E}">
        <p14:creationId xmlns:p14="http://schemas.microsoft.com/office/powerpoint/2010/main" val="1942401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23</a:t>
            </a:fld>
            <a:endParaRPr lang="en-US"/>
          </a:p>
        </p:txBody>
      </p:sp>
    </p:spTree>
    <p:extLst>
      <p:ext uri="{BB962C8B-B14F-4D97-AF65-F5344CB8AC3E}">
        <p14:creationId xmlns:p14="http://schemas.microsoft.com/office/powerpoint/2010/main" val="2215913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24</a:t>
            </a:fld>
            <a:endParaRPr lang="en-US"/>
          </a:p>
        </p:txBody>
      </p:sp>
    </p:spTree>
    <p:extLst>
      <p:ext uri="{BB962C8B-B14F-4D97-AF65-F5344CB8AC3E}">
        <p14:creationId xmlns:p14="http://schemas.microsoft.com/office/powerpoint/2010/main" val="2012409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25</a:t>
            </a:fld>
            <a:endParaRPr lang="en-US"/>
          </a:p>
        </p:txBody>
      </p:sp>
    </p:spTree>
    <p:extLst>
      <p:ext uri="{BB962C8B-B14F-4D97-AF65-F5344CB8AC3E}">
        <p14:creationId xmlns:p14="http://schemas.microsoft.com/office/powerpoint/2010/main" val="3795798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27</a:t>
            </a:fld>
            <a:endParaRPr lang="en-US"/>
          </a:p>
        </p:txBody>
      </p:sp>
    </p:spTree>
    <p:extLst>
      <p:ext uri="{BB962C8B-B14F-4D97-AF65-F5344CB8AC3E}">
        <p14:creationId xmlns:p14="http://schemas.microsoft.com/office/powerpoint/2010/main" val="2028004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28</a:t>
            </a:fld>
            <a:endParaRPr lang="en-US"/>
          </a:p>
        </p:txBody>
      </p:sp>
    </p:spTree>
    <p:extLst>
      <p:ext uri="{BB962C8B-B14F-4D97-AF65-F5344CB8AC3E}">
        <p14:creationId xmlns:p14="http://schemas.microsoft.com/office/powerpoint/2010/main" val="205920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0" dirty="0" smtClean="0">
                <a:solidFill>
                  <a:srgbClr val="00338D"/>
                </a:solidFill>
              </a:rPr>
              <a:t>The core aspects of </a:t>
            </a:r>
            <a:r>
              <a:rPr lang="en-US" altLang="en-US" sz="1200" b="0" dirty="0" err="1" smtClean="0">
                <a:solidFill>
                  <a:srgbClr val="00338D"/>
                </a:solidFill>
              </a:rPr>
              <a:t>blockchain</a:t>
            </a:r>
            <a:r>
              <a:rPr lang="en-US" altLang="en-US" sz="1200" b="0" dirty="0" smtClean="0">
                <a:solidFill>
                  <a:srgbClr val="00338D"/>
                </a:solidFill>
              </a:rPr>
              <a:t> and its underlying technologies presents an opportunity to transform organization’s ability to enforce regulations across departments, share data, remove friction in customer interactions, enhance fraud detection, strengthen security, prove provenance, and manage assets efficiently.</a:t>
            </a:r>
          </a:p>
          <a:p>
            <a:endParaRPr lang="en-US" sz="1200" b="0" dirty="0" smtClean="0">
              <a:solidFill>
                <a:srgbClr val="00338D"/>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338D"/>
                </a:solidFill>
              </a:rPr>
              <a:t>Transparency </a:t>
            </a:r>
            <a:r>
              <a:rPr lang="en-US" sz="1200" b="0" dirty="0" smtClean="0">
                <a:solidFill>
                  <a:srgbClr val="00338D"/>
                </a:solidFill>
              </a:rPr>
              <a:t>: Distributed</a:t>
            </a:r>
            <a:r>
              <a:rPr lang="en-US" sz="1200" b="0" baseline="0" dirty="0" smtClean="0">
                <a:solidFill>
                  <a:srgbClr val="00338D"/>
                </a:solidFill>
              </a:rPr>
              <a:t> - </a:t>
            </a:r>
            <a:r>
              <a:rPr lang="en-US" sz="1200" spc="-10" dirty="0" smtClean="0">
                <a:solidFill>
                  <a:schemeClr val="tx2"/>
                </a:solidFill>
                <a:cs typeface="Univers 45 Light"/>
              </a:rPr>
              <a:t>Al</a:t>
            </a:r>
            <a:r>
              <a:rPr lang="en-US" sz="1200" spc="-5" dirty="0" smtClean="0">
                <a:solidFill>
                  <a:schemeClr val="tx2"/>
                </a:solidFill>
                <a:cs typeface="Univers 45 Light"/>
              </a:rPr>
              <a:t>l</a:t>
            </a:r>
            <a:r>
              <a:rPr lang="en-US" sz="1200" spc="15" dirty="0" smtClean="0">
                <a:solidFill>
                  <a:schemeClr val="tx2"/>
                </a:solidFill>
                <a:cs typeface="Univers 45 Light"/>
              </a:rPr>
              <a:t> </a:t>
            </a:r>
            <a:r>
              <a:rPr lang="en-US" sz="1200" spc="-15" dirty="0" smtClean="0">
                <a:solidFill>
                  <a:schemeClr val="tx2"/>
                </a:solidFill>
                <a:cs typeface="Univers 45 Light"/>
              </a:rPr>
              <a:t>ne</a:t>
            </a:r>
            <a:r>
              <a:rPr lang="en-US" sz="1200" spc="-5" dirty="0" smtClean="0">
                <a:solidFill>
                  <a:schemeClr val="tx2"/>
                </a:solidFill>
                <a:cs typeface="Univers 45 Light"/>
              </a:rPr>
              <a:t>t</a:t>
            </a:r>
            <a:r>
              <a:rPr lang="en-US" sz="1200" spc="-15" dirty="0" smtClean="0">
                <a:solidFill>
                  <a:schemeClr val="tx2"/>
                </a:solidFill>
                <a:cs typeface="Univers 45 Light"/>
              </a:rPr>
              <a:t>wo</a:t>
            </a:r>
            <a:r>
              <a:rPr lang="en-US" sz="1200" spc="-5" dirty="0" smtClean="0">
                <a:solidFill>
                  <a:schemeClr val="tx2"/>
                </a:solidFill>
                <a:cs typeface="Univers 45 Light"/>
              </a:rPr>
              <a:t>rk</a:t>
            </a:r>
            <a:r>
              <a:rPr lang="en-US" sz="1200" dirty="0" smtClean="0">
                <a:solidFill>
                  <a:schemeClr val="tx2"/>
                </a:solidFill>
                <a:cs typeface="Univers 45 Light"/>
              </a:rPr>
              <a:t> </a:t>
            </a:r>
            <a:r>
              <a:rPr lang="en-US" sz="1200" spc="-15" dirty="0" smtClean="0">
                <a:solidFill>
                  <a:schemeClr val="tx2"/>
                </a:solidFill>
                <a:cs typeface="Univers 45 Light"/>
              </a:rPr>
              <a:t>pa</a:t>
            </a:r>
            <a:r>
              <a:rPr lang="en-US" sz="1200" spc="-5" dirty="0" smtClean="0">
                <a:solidFill>
                  <a:schemeClr val="tx2"/>
                </a:solidFill>
                <a:cs typeface="Univers 45 Light"/>
              </a:rPr>
              <a:t>rt</a:t>
            </a:r>
            <a:r>
              <a:rPr lang="en-US" sz="1200" spc="-15" dirty="0" smtClean="0">
                <a:solidFill>
                  <a:schemeClr val="tx2"/>
                </a:solidFill>
                <a:cs typeface="Univers 45 Light"/>
              </a:rPr>
              <a:t>ic</a:t>
            </a:r>
            <a:r>
              <a:rPr lang="en-US" sz="1200" spc="-10" dirty="0" smtClean="0">
                <a:solidFill>
                  <a:schemeClr val="tx2"/>
                </a:solidFill>
                <a:cs typeface="Univers 45 Light"/>
              </a:rPr>
              <a:t>ip</a:t>
            </a:r>
            <a:r>
              <a:rPr lang="en-US" sz="1200" spc="-15" dirty="0" smtClean="0">
                <a:solidFill>
                  <a:schemeClr val="tx2"/>
                </a:solidFill>
                <a:cs typeface="Univers 45 Light"/>
              </a:rPr>
              <a:t>an</a:t>
            </a:r>
            <a:r>
              <a:rPr lang="en-US" sz="1200" spc="-5" dirty="0" smtClean="0">
                <a:solidFill>
                  <a:schemeClr val="tx2"/>
                </a:solidFill>
                <a:cs typeface="Univers 45 Light"/>
              </a:rPr>
              <a:t>ts </a:t>
            </a:r>
            <a:r>
              <a:rPr lang="en-US" sz="1200" spc="-15" dirty="0" smtClean="0">
                <a:solidFill>
                  <a:schemeClr val="tx2"/>
                </a:solidFill>
                <a:cs typeface="Univers 45 Light"/>
              </a:rPr>
              <a:t>hav</a:t>
            </a:r>
            <a:r>
              <a:rPr lang="en-US" sz="1200" spc="-10" dirty="0" smtClean="0">
                <a:solidFill>
                  <a:schemeClr val="tx2"/>
                </a:solidFill>
                <a:cs typeface="Univers 45 Light"/>
              </a:rPr>
              <a:t>e</a:t>
            </a:r>
            <a:r>
              <a:rPr lang="en-US" sz="1200" spc="5" dirty="0" smtClean="0">
                <a:solidFill>
                  <a:schemeClr val="tx2"/>
                </a:solidFill>
                <a:cs typeface="Univers 45 Light"/>
              </a:rPr>
              <a:t> </a:t>
            </a:r>
            <a:r>
              <a:rPr lang="en-US" sz="1200" spc="-5" dirty="0" smtClean="0">
                <a:solidFill>
                  <a:schemeClr val="tx2"/>
                </a:solidFill>
                <a:cs typeface="Univers 45 Light"/>
              </a:rPr>
              <a:t>a</a:t>
            </a:r>
            <a:r>
              <a:rPr lang="en-US" sz="1200" spc="-1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ul</a:t>
            </a:r>
            <a:r>
              <a:rPr lang="en-US" sz="1200" spc="-5" dirty="0" smtClean="0">
                <a:solidFill>
                  <a:schemeClr val="tx2"/>
                </a:solidFill>
                <a:cs typeface="Univers 45 Light"/>
              </a:rPr>
              <a:t>l</a:t>
            </a:r>
            <a:r>
              <a:rPr lang="en-US" sz="1200" spc="15" dirty="0" smtClean="0">
                <a:solidFill>
                  <a:schemeClr val="tx2"/>
                </a:solidFill>
                <a:cs typeface="Univers 45 Light"/>
              </a:rPr>
              <a:t> </a:t>
            </a:r>
            <a:r>
              <a:rPr lang="en-US" sz="1200" spc="-15" dirty="0" smtClean="0">
                <a:solidFill>
                  <a:schemeClr val="tx2"/>
                </a:solidFill>
                <a:cs typeface="Univers 45 Light"/>
              </a:rPr>
              <a:t>cop</a:t>
            </a:r>
            <a:r>
              <a:rPr lang="en-US" sz="1200" spc="-5" dirty="0" smtClean="0">
                <a:solidFill>
                  <a:schemeClr val="tx2"/>
                </a:solidFill>
                <a:cs typeface="Univers 45 Light"/>
              </a:rPr>
              <a:t>y</a:t>
            </a:r>
            <a:r>
              <a:rPr lang="en-US" sz="1200" dirty="0" smtClean="0">
                <a:solidFill>
                  <a:schemeClr val="tx2"/>
                </a:solidFill>
                <a:cs typeface="Univers 45 Light"/>
              </a:rPr>
              <a:t> </a:t>
            </a:r>
            <a:r>
              <a:rPr lang="en-US" sz="1200" spc="-15" dirty="0" smtClean="0">
                <a:solidFill>
                  <a:schemeClr val="tx2"/>
                </a:solidFill>
                <a:cs typeface="Univers 45 Light"/>
              </a:rPr>
              <a:t>o</a:t>
            </a:r>
            <a:r>
              <a:rPr lang="en-US" sz="1200" spc="-5" dirty="0" smtClean="0">
                <a:solidFill>
                  <a:schemeClr val="tx2"/>
                </a:solidFill>
                <a:cs typeface="Univers 45 Light"/>
              </a:rPr>
              <a:t>f</a:t>
            </a:r>
            <a:r>
              <a:rPr lang="en-US" sz="1200" dirty="0" smtClean="0">
                <a:solidFill>
                  <a:schemeClr val="tx2"/>
                </a:solidFill>
                <a:cs typeface="Univers 45 Light"/>
              </a:rPr>
              <a:t> </a:t>
            </a:r>
            <a:r>
              <a:rPr lang="en-US" sz="1200" spc="-5" dirty="0" smtClean="0">
                <a:solidFill>
                  <a:schemeClr val="tx2"/>
                </a:solidFill>
                <a:cs typeface="Univers 45 Light"/>
              </a:rPr>
              <a:t>t</a:t>
            </a:r>
            <a:r>
              <a:rPr lang="en-US" sz="1200" spc="-15" dirty="0" smtClean="0">
                <a:solidFill>
                  <a:schemeClr val="tx2"/>
                </a:solidFill>
                <a:cs typeface="Univers 45 Light"/>
              </a:rPr>
              <a:t>he</a:t>
            </a:r>
            <a:r>
              <a:rPr lang="en-US" sz="1200" spc="-10" dirty="0" smtClean="0">
                <a:solidFill>
                  <a:schemeClr val="tx2"/>
                </a:solidFill>
                <a:cs typeface="Univers 45 Light"/>
              </a:rPr>
              <a:t> ledge</a:t>
            </a:r>
            <a:r>
              <a:rPr lang="en-US" sz="1200" spc="-5" dirty="0" smtClean="0">
                <a:solidFill>
                  <a:schemeClr val="tx2"/>
                </a:solidFill>
                <a:cs typeface="Univers 45 Light"/>
              </a:rPr>
              <a:t>r</a:t>
            </a:r>
            <a:r>
              <a:rPr lang="en-US" sz="120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o</a:t>
            </a:r>
            <a:r>
              <a:rPr lang="en-US" sz="1200" spc="-5" dirty="0" smtClean="0">
                <a:solidFill>
                  <a:schemeClr val="tx2"/>
                </a:solidFill>
                <a:cs typeface="Univers 45 Light"/>
              </a:rPr>
              <a:t>r</a:t>
            </a:r>
            <a:r>
              <a:rPr lang="en-US" sz="1200" dirty="0" smtClean="0">
                <a:solidFill>
                  <a:schemeClr val="tx2"/>
                </a:solidFill>
                <a:cs typeface="Univers 45 Light"/>
              </a:rPr>
              <a:t> </a:t>
            </a:r>
            <a:r>
              <a:rPr lang="en-US" sz="1200" spc="-5" dirty="0" smtClean="0">
                <a:solidFill>
                  <a:schemeClr val="tx2"/>
                </a:solidFill>
                <a:cs typeface="Univers 45 Light"/>
              </a:rPr>
              <a:t>f</a:t>
            </a:r>
            <a:r>
              <a:rPr lang="en-US" sz="1200" spc="-15" dirty="0" smtClean="0">
                <a:solidFill>
                  <a:schemeClr val="tx2"/>
                </a:solidFill>
                <a:cs typeface="Univers 45 Light"/>
              </a:rPr>
              <a:t>ul</a:t>
            </a:r>
            <a:r>
              <a:rPr lang="en-US" sz="1200" spc="-5" dirty="0" smtClean="0">
                <a:solidFill>
                  <a:schemeClr val="tx2"/>
                </a:solidFill>
                <a:cs typeface="Univers 45 Light"/>
              </a:rPr>
              <a:t>l</a:t>
            </a:r>
            <a:r>
              <a:rPr lang="en-US" sz="1200" dirty="0" smtClean="0">
                <a:solidFill>
                  <a:schemeClr val="tx2"/>
                </a:solidFill>
                <a:cs typeface="Univers 45 Light"/>
              </a:rPr>
              <a:t> </a:t>
            </a:r>
            <a:r>
              <a:rPr lang="en-US" sz="1200" spc="-5" dirty="0" smtClean="0">
                <a:solidFill>
                  <a:schemeClr val="tx2"/>
                </a:solidFill>
                <a:cs typeface="Univers 45 Light"/>
              </a:rPr>
              <a:t>tr</a:t>
            </a:r>
            <a:r>
              <a:rPr lang="en-US" sz="1200" spc="-15" dirty="0" smtClean="0">
                <a:solidFill>
                  <a:schemeClr val="tx2"/>
                </a:solidFill>
                <a:cs typeface="Univers 45 Light"/>
              </a:rPr>
              <a:t>anspa</a:t>
            </a:r>
            <a:r>
              <a:rPr lang="en-US" sz="1200" spc="-5" dirty="0" smtClean="0">
                <a:solidFill>
                  <a:schemeClr val="tx2"/>
                </a:solidFill>
                <a:cs typeface="Univers 45 Light"/>
              </a:rPr>
              <a:t>r</a:t>
            </a:r>
            <a:r>
              <a:rPr lang="en-US" sz="1200" spc="-15" dirty="0" smtClean="0">
                <a:solidFill>
                  <a:schemeClr val="tx2"/>
                </a:solidFill>
                <a:cs typeface="Univers 45 Light"/>
              </a:rPr>
              <a:t>enc</a:t>
            </a:r>
            <a:r>
              <a:rPr lang="en-US" sz="1200" spc="-5" dirty="0" smtClean="0">
                <a:solidFill>
                  <a:schemeClr val="tx2"/>
                </a:solidFill>
                <a:cs typeface="Univers 45 Light"/>
              </a:rPr>
              <a: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15" dirty="0" smtClean="0">
                <a:solidFill>
                  <a:srgbClr val="483698"/>
                </a:solidFill>
                <a:cs typeface="Univers 45 Light"/>
              </a:rPr>
              <a:t>Provenance</a:t>
            </a:r>
            <a:r>
              <a:rPr lang="en-US" sz="1200" spc="-15" dirty="0" smtClean="0">
                <a:solidFill>
                  <a:srgbClr val="483698"/>
                </a:solidFill>
                <a:cs typeface="Univers 45 Light"/>
              </a:rPr>
              <a:t> : Time-stamped - </a:t>
            </a:r>
            <a:r>
              <a:rPr lang="en-US" sz="1200" spc="-15" dirty="0" smtClean="0">
                <a:solidFill>
                  <a:srgbClr val="0091DA"/>
                </a:solidFill>
                <a:cs typeface="Univers 45 Light"/>
              </a:rPr>
              <a:t>T</a:t>
            </a:r>
            <a:r>
              <a:rPr lang="en-US" sz="1200" spc="-5" dirty="0" smtClean="0">
                <a:solidFill>
                  <a:srgbClr val="0091DA"/>
                </a:solidFill>
                <a:cs typeface="Univers 45 Light"/>
              </a:rPr>
              <a:t>r</a:t>
            </a:r>
            <a:r>
              <a:rPr lang="en-US" sz="1200" spc="-15" dirty="0" smtClean="0">
                <a:solidFill>
                  <a:srgbClr val="0091DA"/>
                </a:solidFill>
                <a:cs typeface="Univers 45 Light"/>
              </a:rPr>
              <a:t>ansac</a:t>
            </a:r>
            <a:r>
              <a:rPr lang="en-US" sz="1200" spc="-5" dirty="0" smtClean="0">
                <a:solidFill>
                  <a:srgbClr val="0091DA"/>
                </a:solidFill>
                <a:cs typeface="Univers 45 Light"/>
              </a:rPr>
              <a:t>t</a:t>
            </a:r>
            <a:r>
              <a:rPr lang="en-US" sz="1200" spc="-10" dirty="0" smtClean="0">
                <a:solidFill>
                  <a:srgbClr val="0091DA"/>
                </a:solidFill>
                <a:cs typeface="Univers 45 Light"/>
              </a:rPr>
              <a:t>ion</a:t>
            </a:r>
            <a:r>
              <a:rPr lang="en-US" sz="1200" spc="30" dirty="0" smtClean="0">
                <a:solidFill>
                  <a:srgbClr val="0091DA"/>
                </a:solidFill>
                <a:cs typeface="Univers 45 Light"/>
              </a:rPr>
              <a:t> </a:t>
            </a:r>
            <a:r>
              <a:rPr lang="en-US" sz="1200" spc="-5" dirty="0" smtClean="0">
                <a:solidFill>
                  <a:srgbClr val="0091DA"/>
                </a:solidFill>
                <a:cs typeface="Univers 45 Light"/>
              </a:rPr>
              <a:t>t</a:t>
            </a:r>
            <a:r>
              <a:rPr lang="en-US" sz="1200" spc="-10" dirty="0" smtClean="0">
                <a:solidFill>
                  <a:srgbClr val="0091DA"/>
                </a:solidFill>
                <a:cs typeface="Univers 45 Light"/>
              </a:rPr>
              <a:t>im</a:t>
            </a:r>
            <a:r>
              <a:rPr lang="en-US" sz="1200" spc="-15" dirty="0" smtClean="0">
                <a:solidFill>
                  <a:srgbClr val="0091DA"/>
                </a:solidFill>
                <a:cs typeface="Univers 45 Light"/>
              </a:rPr>
              <a:t>es</a:t>
            </a:r>
            <a:r>
              <a:rPr lang="en-US" sz="1200" spc="-5" dirty="0" smtClean="0">
                <a:solidFill>
                  <a:srgbClr val="0091DA"/>
                </a:solidFill>
                <a:cs typeface="Univers 45 Light"/>
              </a:rPr>
              <a:t>t</a:t>
            </a:r>
            <a:r>
              <a:rPr lang="en-US" sz="1200" spc="-15" dirty="0" smtClean="0">
                <a:solidFill>
                  <a:srgbClr val="0091DA"/>
                </a:solidFill>
                <a:cs typeface="Univers 45 Light"/>
              </a:rPr>
              <a:t>a</a:t>
            </a:r>
            <a:r>
              <a:rPr lang="en-US" sz="1200" spc="-10" dirty="0" smtClean="0">
                <a:solidFill>
                  <a:srgbClr val="0091DA"/>
                </a:solidFill>
                <a:cs typeface="Univers 45 Light"/>
              </a:rPr>
              <a:t>mp</a:t>
            </a:r>
            <a:r>
              <a:rPr lang="en-US" sz="1200" spc="-5" dirty="0" smtClean="0">
                <a:solidFill>
                  <a:srgbClr val="0091DA"/>
                </a:solidFill>
                <a:cs typeface="Univers 45 Light"/>
              </a:rPr>
              <a:t> </a:t>
            </a:r>
            <a:r>
              <a:rPr lang="en-US" sz="1200" spc="-10" dirty="0" smtClean="0">
                <a:solidFill>
                  <a:srgbClr val="0091DA"/>
                </a:solidFill>
                <a:cs typeface="Univers 45 Light"/>
              </a:rPr>
              <a:t>i</a:t>
            </a:r>
            <a:r>
              <a:rPr lang="en-US" sz="1200" spc="-5" dirty="0" smtClean="0">
                <a:solidFill>
                  <a:srgbClr val="0091DA"/>
                </a:solidFill>
                <a:cs typeface="Univers 45 Light"/>
              </a:rPr>
              <a:t>s</a:t>
            </a:r>
            <a:r>
              <a:rPr lang="en-US" sz="1200" dirty="0" smtClean="0">
                <a:solidFill>
                  <a:srgbClr val="0091DA"/>
                </a:solidFill>
                <a:cs typeface="Univers 45 Light"/>
              </a:rPr>
              <a:t> </a:t>
            </a:r>
            <a:r>
              <a:rPr lang="en-US" sz="1200" spc="-5" dirty="0" smtClean="0">
                <a:solidFill>
                  <a:srgbClr val="0091DA"/>
                </a:solidFill>
                <a:cs typeface="Univers 45 Light"/>
              </a:rPr>
              <a:t>r</a:t>
            </a:r>
            <a:r>
              <a:rPr lang="en-US" sz="1200" spc="-15" dirty="0" smtClean="0">
                <a:solidFill>
                  <a:srgbClr val="0091DA"/>
                </a:solidFill>
                <a:cs typeface="Univers 45 Light"/>
              </a:rPr>
              <a:t>eco</a:t>
            </a:r>
            <a:r>
              <a:rPr lang="en-US" sz="1200" spc="-5" dirty="0" smtClean="0">
                <a:solidFill>
                  <a:srgbClr val="0091DA"/>
                </a:solidFill>
                <a:cs typeface="Univers 45 Light"/>
              </a:rPr>
              <a:t>r</a:t>
            </a:r>
            <a:r>
              <a:rPr lang="en-US" sz="1200" spc="-15" dirty="0" smtClean="0">
                <a:solidFill>
                  <a:srgbClr val="0091DA"/>
                </a:solidFill>
                <a:cs typeface="Univers 45 Light"/>
              </a:rPr>
              <a:t>de</a:t>
            </a:r>
            <a:r>
              <a:rPr lang="en-US" sz="1200" spc="-10" dirty="0" smtClean="0">
                <a:solidFill>
                  <a:srgbClr val="0091DA"/>
                </a:solidFill>
                <a:cs typeface="Univers 45 Light"/>
              </a:rPr>
              <a:t>d</a:t>
            </a:r>
            <a:r>
              <a:rPr lang="en-US" sz="1200" spc="-5" dirty="0" smtClean="0">
                <a:solidFill>
                  <a:srgbClr val="0091DA"/>
                </a:solidFill>
                <a:cs typeface="Univers 45 Light"/>
              </a:rPr>
              <a:t> </a:t>
            </a:r>
            <a:r>
              <a:rPr lang="en-US" sz="1200" spc="-10" dirty="0" smtClean="0">
                <a:solidFill>
                  <a:srgbClr val="0091DA"/>
                </a:solidFill>
                <a:cs typeface="Univers 45 Light"/>
              </a:rPr>
              <a:t>in</a:t>
            </a:r>
            <a:r>
              <a:rPr lang="en-US" sz="1200" spc="5" dirty="0" smtClean="0">
                <a:solidFill>
                  <a:srgbClr val="0091DA"/>
                </a:solidFill>
                <a:cs typeface="Univers 45 Light"/>
              </a:rPr>
              <a:t> </a:t>
            </a:r>
            <a:r>
              <a:rPr lang="en-US" sz="1200" spc="-5" dirty="0" smtClean="0">
                <a:solidFill>
                  <a:srgbClr val="0091DA"/>
                </a:solidFill>
                <a:cs typeface="Univers 45 Light"/>
              </a:rPr>
              <a:t>a</a:t>
            </a:r>
            <a:r>
              <a:rPr lang="en-US" sz="1200" spc="-10" dirty="0" smtClean="0">
                <a:solidFill>
                  <a:srgbClr val="0091DA"/>
                </a:solidFill>
                <a:cs typeface="Univers 45 Light"/>
              </a:rPr>
              <a:t> </a:t>
            </a:r>
            <a:r>
              <a:rPr lang="en-US" sz="1200" spc="-15" dirty="0" smtClean="0">
                <a:solidFill>
                  <a:srgbClr val="0091DA"/>
                </a:solidFill>
                <a:cs typeface="Univers 45 Light"/>
              </a:rPr>
              <a:t>bloc</a:t>
            </a:r>
            <a:r>
              <a:rPr lang="en-US" sz="1200" spc="-5" dirty="0" smtClean="0">
                <a:solidFill>
                  <a:srgbClr val="0091DA"/>
                </a:solidFill>
                <a:cs typeface="Univers 45 Light"/>
              </a:rPr>
              <a:t>k, Linked – Assets can be linked.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dirty="0" smtClean="0">
                <a:solidFill>
                  <a:srgbClr val="0091DA"/>
                </a:solidFill>
                <a:cs typeface="Univers 45 Light"/>
              </a:rPr>
              <a:t>Regulatory</a:t>
            </a:r>
            <a:r>
              <a:rPr lang="en-US" sz="1200" b="1" spc="-5" baseline="0" dirty="0" smtClean="0">
                <a:solidFill>
                  <a:srgbClr val="0091DA"/>
                </a:solidFill>
                <a:cs typeface="Univers 45 Light"/>
              </a:rPr>
              <a:t> Compliance : </a:t>
            </a:r>
            <a:r>
              <a:rPr lang="en-US" sz="1200" spc="-5" baseline="0" dirty="0" smtClean="0">
                <a:solidFill>
                  <a:srgbClr val="0091DA"/>
                </a:solidFill>
                <a:cs typeface="Univers 45 Light"/>
              </a:rPr>
              <a:t>Programmable – Blockchain is programmable through Smart Contracts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baseline="0" dirty="0" smtClean="0">
                <a:solidFill>
                  <a:srgbClr val="0091DA"/>
                </a:solidFill>
                <a:cs typeface="Univers 45 Light"/>
              </a:rPr>
              <a:t>Confidentiality</a:t>
            </a:r>
            <a:r>
              <a:rPr lang="en-US" sz="1200" spc="-5" baseline="0" dirty="0" smtClean="0">
                <a:solidFill>
                  <a:srgbClr val="0091DA"/>
                </a:solidFill>
                <a:cs typeface="Univers 45 Light"/>
              </a:rPr>
              <a:t>: Trust – No need for intermediaries, Secure – all records can be individually encrypted, Immutable – Any validated records are irreversible and cannot be changed.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5" baseline="0" dirty="0" smtClean="0">
                <a:solidFill>
                  <a:srgbClr val="0091DA"/>
                </a:solidFill>
                <a:cs typeface="Univers 45 Light"/>
              </a:rPr>
              <a:t>Data Sharing </a:t>
            </a:r>
            <a:r>
              <a:rPr lang="en-US" sz="1200" spc="-5" baseline="0" dirty="0" smtClean="0">
                <a:solidFill>
                  <a:srgbClr val="0091DA"/>
                </a:solidFill>
                <a:cs typeface="Univers 45 Light"/>
              </a:rPr>
              <a:t>: Distributed – all network participants have a full copy of the data, </a:t>
            </a:r>
            <a:r>
              <a:rPr lang="en-US" sz="1200" spc="-5" dirty="0" smtClean="0">
                <a:solidFill>
                  <a:schemeClr val="tx2"/>
                </a:solidFill>
                <a:cs typeface="Univers 45 Light"/>
              </a:rPr>
              <a:t>Consensus</a:t>
            </a:r>
            <a:r>
              <a:rPr lang="en-US" sz="1200" spc="-5" baseline="0" dirty="0" smtClean="0">
                <a:solidFill>
                  <a:schemeClr val="tx2"/>
                </a:solidFill>
                <a:cs typeface="Univers 45 Light"/>
              </a:rPr>
              <a:t> - </a:t>
            </a:r>
            <a:r>
              <a:rPr lang="en-US" sz="1200" spc="-10" dirty="0" smtClean="0">
                <a:solidFill>
                  <a:srgbClr val="483698"/>
                </a:solidFill>
                <a:cs typeface="Univers 45 Light"/>
              </a:rPr>
              <a:t>Al</a:t>
            </a:r>
            <a:r>
              <a:rPr lang="en-US" sz="1200" spc="-5" dirty="0" smtClean="0">
                <a:solidFill>
                  <a:srgbClr val="483698"/>
                </a:solidFill>
                <a:cs typeface="Univers 45 Light"/>
              </a:rPr>
              <a:t>l</a:t>
            </a:r>
            <a:r>
              <a:rPr lang="en-US" sz="1200" spc="15" dirty="0" smtClean="0">
                <a:solidFill>
                  <a:srgbClr val="483698"/>
                </a:solidFill>
                <a:cs typeface="Univers 45 Light"/>
              </a:rPr>
              <a:t> </a:t>
            </a:r>
            <a:r>
              <a:rPr lang="en-US" sz="1200" spc="-15" dirty="0" smtClean="0">
                <a:solidFill>
                  <a:srgbClr val="483698"/>
                </a:solidFill>
                <a:cs typeface="Univers 45 Light"/>
              </a:rPr>
              <a:t>ne</a:t>
            </a:r>
            <a:r>
              <a:rPr lang="en-US" sz="1200" spc="-5" dirty="0" smtClean="0">
                <a:solidFill>
                  <a:srgbClr val="483698"/>
                </a:solidFill>
                <a:cs typeface="Univers 45 Light"/>
              </a:rPr>
              <a:t>t</a:t>
            </a:r>
            <a:r>
              <a:rPr lang="en-US" sz="1200" spc="-15" dirty="0" smtClean="0">
                <a:solidFill>
                  <a:srgbClr val="483698"/>
                </a:solidFill>
                <a:cs typeface="Univers 45 Light"/>
              </a:rPr>
              <a:t>wo</a:t>
            </a:r>
            <a:r>
              <a:rPr lang="en-US" sz="1200" spc="-5" dirty="0" smtClean="0">
                <a:solidFill>
                  <a:srgbClr val="483698"/>
                </a:solidFill>
                <a:cs typeface="Univers 45 Light"/>
              </a:rPr>
              <a:t>rk</a:t>
            </a:r>
            <a:r>
              <a:rPr lang="en-US" sz="1200" dirty="0" smtClean="0">
                <a:solidFill>
                  <a:srgbClr val="483698"/>
                </a:solidFill>
                <a:cs typeface="Univers 45 Light"/>
              </a:rPr>
              <a:t> </a:t>
            </a:r>
            <a:r>
              <a:rPr lang="en-US" sz="1200" spc="-15" dirty="0" smtClean="0">
                <a:solidFill>
                  <a:srgbClr val="483698"/>
                </a:solidFill>
                <a:cs typeface="Univers 45 Light"/>
              </a:rPr>
              <a:t>pa</a:t>
            </a:r>
            <a:r>
              <a:rPr lang="en-US" sz="1200" spc="-5" dirty="0" smtClean="0">
                <a:solidFill>
                  <a:srgbClr val="483698"/>
                </a:solidFill>
                <a:cs typeface="Univers 45 Light"/>
              </a:rPr>
              <a:t>rt</a:t>
            </a:r>
            <a:r>
              <a:rPr lang="en-US" sz="1200" spc="-15" dirty="0" smtClean="0">
                <a:solidFill>
                  <a:srgbClr val="483698"/>
                </a:solidFill>
                <a:cs typeface="Univers 45 Light"/>
              </a:rPr>
              <a:t>ic</a:t>
            </a:r>
            <a:r>
              <a:rPr lang="en-US" sz="1200" spc="-10" dirty="0" smtClean="0">
                <a:solidFill>
                  <a:srgbClr val="483698"/>
                </a:solidFill>
                <a:cs typeface="Univers 45 Light"/>
              </a:rPr>
              <a:t>ip</a:t>
            </a:r>
            <a:r>
              <a:rPr lang="en-US" sz="1200" spc="-15" dirty="0" smtClean="0">
                <a:solidFill>
                  <a:srgbClr val="483698"/>
                </a:solidFill>
                <a:cs typeface="Univers 45 Light"/>
              </a:rPr>
              <a:t>an</a:t>
            </a:r>
            <a:r>
              <a:rPr lang="en-US" sz="1200" spc="-5" dirty="0" smtClean="0">
                <a:solidFill>
                  <a:srgbClr val="483698"/>
                </a:solidFill>
                <a:cs typeface="Univers 45 Light"/>
              </a:rPr>
              <a:t>ts </a:t>
            </a:r>
            <a:r>
              <a:rPr lang="en-US" sz="1200" spc="-15" dirty="0" smtClean="0">
                <a:solidFill>
                  <a:srgbClr val="483698"/>
                </a:solidFill>
                <a:cs typeface="Univers 45 Light"/>
              </a:rPr>
              <a:t>ag</a:t>
            </a:r>
            <a:r>
              <a:rPr lang="en-US" sz="1200" spc="-5" dirty="0" smtClean="0">
                <a:solidFill>
                  <a:srgbClr val="483698"/>
                </a:solidFill>
                <a:cs typeface="Univers 45 Light"/>
              </a:rPr>
              <a:t>r</a:t>
            </a:r>
            <a:r>
              <a:rPr lang="en-US" sz="1200" spc="-15" dirty="0" smtClean="0">
                <a:solidFill>
                  <a:srgbClr val="483698"/>
                </a:solidFill>
                <a:cs typeface="Univers 45 Light"/>
              </a:rPr>
              <a:t>e</a:t>
            </a:r>
            <a:r>
              <a:rPr lang="en-US" sz="1200" spc="-10" dirty="0" smtClean="0">
                <a:solidFill>
                  <a:srgbClr val="483698"/>
                </a:solidFill>
                <a:cs typeface="Univers 45 Light"/>
              </a:rPr>
              <a:t>e</a:t>
            </a:r>
            <a:r>
              <a:rPr lang="en-US" sz="1200" spc="-5" dirty="0" smtClean="0">
                <a:solidFill>
                  <a:srgbClr val="483698"/>
                </a:solidFill>
                <a:cs typeface="Univers 45 Light"/>
              </a:rPr>
              <a:t> to t</a:t>
            </a:r>
            <a:r>
              <a:rPr lang="en-US" sz="1200" spc="-15" dirty="0" smtClean="0">
                <a:solidFill>
                  <a:srgbClr val="483698"/>
                </a:solidFill>
                <a:cs typeface="Univers 45 Light"/>
              </a:rPr>
              <a:t>h</a:t>
            </a:r>
            <a:r>
              <a:rPr lang="en-US" sz="1200" spc="-10" dirty="0" smtClean="0">
                <a:solidFill>
                  <a:srgbClr val="483698"/>
                </a:solidFill>
                <a:cs typeface="Univers 45 Light"/>
              </a:rPr>
              <a:t>e</a:t>
            </a:r>
            <a:r>
              <a:rPr lang="en-US" sz="1200" spc="-5" dirty="0" smtClean="0">
                <a:solidFill>
                  <a:srgbClr val="483698"/>
                </a:solidFill>
                <a:cs typeface="Univers 45 Light"/>
              </a:rPr>
              <a:t> </a:t>
            </a:r>
            <a:r>
              <a:rPr lang="en-US" sz="1200" spc="-15" dirty="0" smtClean="0">
                <a:solidFill>
                  <a:srgbClr val="483698"/>
                </a:solidFill>
                <a:cs typeface="Univers 45 Light"/>
              </a:rPr>
              <a:t>val</a:t>
            </a:r>
            <a:r>
              <a:rPr lang="en-US" sz="1200" spc="-10" dirty="0" smtClean="0">
                <a:solidFill>
                  <a:srgbClr val="483698"/>
                </a:solidFill>
                <a:cs typeface="Univers 45 Light"/>
              </a:rPr>
              <a:t>idi</a:t>
            </a:r>
            <a:r>
              <a:rPr lang="en-US" sz="1200" spc="-5" dirty="0" smtClean="0">
                <a:solidFill>
                  <a:srgbClr val="483698"/>
                </a:solidFill>
                <a:cs typeface="Univers 45 Light"/>
              </a:rPr>
              <a:t>ty</a:t>
            </a:r>
            <a:r>
              <a:rPr lang="en-US" sz="1200" spc="40" dirty="0" smtClean="0">
                <a:solidFill>
                  <a:srgbClr val="483698"/>
                </a:solidFill>
                <a:cs typeface="Univers 45 Light"/>
              </a:rPr>
              <a:t> </a:t>
            </a:r>
            <a:r>
              <a:rPr lang="en-US" sz="1200" spc="-10" dirty="0" smtClean="0">
                <a:solidFill>
                  <a:srgbClr val="483698"/>
                </a:solidFill>
                <a:cs typeface="Univers 45 Light"/>
              </a:rPr>
              <a:t>of e</a:t>
            </a:r>
            <a:r>
              <a:rPr lang="en-US" sz="1200" spc="-15" dirty="0" smtClean="0">
                <a:solidFill>
                  <a:srgbClr val="483698"/>
                </a:solidFill>
                <a:cs typeface="Univers 45 Light"/>
              </a:rPr>
              <a:t>ac</a:t>
            </a:r>
            <a:r>
              <a:rPr lang="en-US" sz="1200" spc="-10" dirty="0" smtClean="0">
                <a:solidFill>
                  <a:srgbClr val="483698"/>
                </a:solidFill>
                <a:cs typeface="Univers 45 Light"/>
              </a:rPr>
              <a:t>h</a:t>
            </a:r>
            <a:r>
              <a:rPr lang="en-US" sz="1200" spc="5" dirty="0" smtClean="0">
                <a:solidFill>
                  <a:srgbClr val="483698"/>
                </a:solidFill>
                <a:cs typeface="Univers 45 Light"/>
              </a:rPr>
              <a:t> </a:t>
            </a:r>
            <a:r>
              <a:rPr lang="en-US" sz="1200" spc="-15" dirty="0" smtClean="0">
                <a:solidFill>
                  <a:srgbClr val="483698"/>
                </a:solidFill>
                <a:cs typeface="Univers 45 Light"/>
              </a:rPr>
              <a:t>o</a:t>
            </a:r>
            <a:r>
              <a:rPr lang="en-US" sz="1200" spc="-5" dirty="0" smtClean="0">
                <a:solidFill>
                  <a:srgbClr val="483698"/>
                </a:solidFill>
                <a:cs typeface="Univers 45 Light"/>
              </a:rPr>
              <a:t>f</a:t>
            </a:r>
            <a:r>
              <a:rPr lang="en-US" sz="1200" dirty="0" smtClean="0">
                <a:solidFill>
                  <a:srgbClr val="483698"/>
                </a:solidFill>
                <a:cs typeface="Univers 45 Light"/>
              </a:rPr>
              <a:t> </a:t>
            </a:r>
            <a:r>
              <a:rPr lang="en-US" sz="1200" spc="-5" dirty="0" smtClean="0">
                <a:solidFill>
                  <a:srgbClr val="483698"/>
                </a:solidFill>
                <a:cs typeface="Univers 45 Light"/>
              </a:rPr>
              <a:t>t</a:t>
            </a:r>
            <a:r>
              <a:rPr lang="en-US" sz="1200" spc="-15" dirty="0" smtClean="0">
                <a:solidFill>
                  <a:srgbClr val="483698"/>
                </a:solidFill>
                <a:cs typeface="Univers 45 Light"/>
              </a:rPr>
              <a:t>h</a:t>
            </a:r>
            <a:r>
              <a:rPr lang="en-US" sz="1200" spc="-10" dirty="0" smtClean="0">
                <a:solidFill>
                  <a:srgbClr val="483698"/>
                </a:solidFill>
                <a:cs typeface="Univers 45 Light"/>
              </a:rPr>
              <a:t>e</a:t>
            </a:r>
            <a:r>
              <a:rPr lang="en-US" sz="1200" spc="-20" dirty="0" smtClean="0">
                <a:solidFill>
                  <a:srgbClr val="483698"/>
                </a:solidFill>
                <a:cs typeface="Univers 45 Light"/>
              </a:rPr>
              <a:t> </a:t>
            </a:r>
            <a:r>
              <a:rPr lang="en-US" sz="1200" spc="-5" dirty="0" smtClean="0">
                <a:solidFill>
                  <a:srgbClr val="483698"/>
                </a:solidFill>
                <a:cs typeface="Univers 45 Light"/>
              </a:rPr>
              <a:t>r</a:t>
            </a:r>
            <a:r>
              <a:rPr lang="en-US" sz="1200" spc="-15" dirty="0" smtClean="0">
                <a:solidFill>
                  <a:srgbClr val="483698"/>
                </a:solidFill>
                <a:cs typeface="Univers 45 Light"/>
              </a:rPr>
              <a:t>eco</a:t>
            </a:r>
            <a:r>
              <a:rPr lang="en-US" sz="1200" spc="-5" dirty="0" smtClean="0">
                <a:solidFill>
                  <a:srgbClr val="483698"/>
                </a:solidFill>
                <a:cs typeface="Univers 45 Light"/>
              </a:rPr>
              <a:t>r</a:t>
            </a:r>
            <a:r>
              <a:rPr lang="en-US" sz="1200" spc="-15" dirty="0" smtClean="0">
                <a:solidFill>
                  <a:srgbClr val="483698"/>
                </a:solidFill>
                <a:cs typeface="Univers 45 Light"/>
              </a:rPr>
              <a:t>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91DA"/>
              </a:solidFill>
              <a:cs typeface="Univers 45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483698"/>
              </a:solidFill>
              <a:cs typeface="Univers 45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cs typeface="Univers 45 Light"/>
            </a:endParaRPr>
          </a:p>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3</a:t>
            </a:fld>
            <a:endParaRPr lang="en-US"/>
          </a:p>
        </p:txBody>
      </p:sp>
    </p:spTree>
    <p:extLst>
      <p:ext uri="{BB962C8B-B14F-4D97-AF65-F5344CB8AC3E}">
        <p14:creationId xmlns:p14="http://schemas.microsoft.com/office/powerpoint/2010/main" val="387241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4</a:t>
            </a:fld>
            <a:endParaRPr lang="en-US"/>
          </a:p>
        </p:txBody>
      </p:sp>
    </p:spTree>
    <p:extLst>
      <p:ext uri="{BB962C8B-B14F-4D97-AF65-F5344CB8AC3E}">
        <p14:creationId xmlns:p14="http://schemas.microsoft.com/office/powerpoint/2010/main" val="33633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6</a:t>
            </a:fld>
            <a:endParaRPr lang="en-US"/>
          </a:p>
        </p:txBody>
      </p:sp>
    </p:spTree>
    <p:extLst>
      <p:ext uri="{BB962C8B-B14F-4D97-AF65-F5344CB8AC3E}">
        <p14:creationId xmlns:p14="http://schemas.microsoft.com/office/powerpoint/2010/main" val="235428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7</a:t>
            </a:fld>
            <a:endParaRPr lang="en-US"/>
          </a:p>
        </p:txBody>
      </p:sp>
    </p:spTree>
    <p:extLst>
      <p:ext uri="{BB962C8B-B14F-4D97-AF65-F5344CB8AC3E}">
        <p14:creationId xmlns:p14="http://schemas.microsoft.com/office/powerpoint/2010/main" val="40898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8</a:t>
            </a:fld>
            <a:endParaRPr lang="en-US"/>
          </a:p>
        </p:txBody>
      </p:sp>
    </p:spTree>
    <p:extLst>
      <p:ext uri="{BB962C8B-B14F-4D97-AF65-F5344CB8AC3E}">
        <p14:creationId xmlns:p14="http://schemas.microsoft.com/office/powerpoint/2010/main" val="121365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9</a:t>
            </a:fld>
            <a:endParaRPr lang="en-US"/>
          </a:p>
        </p:txBody>
      </p:sp>
    </p:spTree>
    <p:extLst>
      <p:ext uri="{BB962C8B-B14F-4D97-AF65-F5344CB8AC3E}">
        <p14:creationId xmlns:p14="http://schemas.microsoft.com/office/powerpoint/2010/main" val="172074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58B3E-73D7-4F2D-8F14-4DC893279BD5}" type="slidenum">
              <a:rPr lang="en-US" smtClean="0"/>
              <a:t>11</a:t>
            </a:fld>
            <a:endParaRPr lang="en-US"/>
          </a:p>
        </p:txBody>
      </p:sp>
    </p:spTree>
    <p:extLst>
      <p:ext uri="{BB962C8B-B14F-4D97-AF65-F5344CB8AC3E}">
        <p14:creationId xmlns:p14="http://schemas.microsoft.com/office/powerpoint/2010/main" val="15877709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4A5FD6-0383-6841-A52B-72C440D7BC5F}" type="datetime1">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FD77E-E771-894E-9AC3-C4885E9D9779}" type="datetime1">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D4F9A5-FCB1-514E-B4D8-8D5DB85C2580}" type="datetime1">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59793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75E29F-0289-634E-A668-25F1A22328DA}" type="datetime1">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00E171-CB37-CB47-B84F-2C98F2ED15F2}" type="datetime1">
              <a:rPr lang="en-US" smtClean="0"/>
              <a:t>6/6/2018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E6481D-F7DC-FF48-86D0-7153D5F3F056}" type="datetime1">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B0CE6-B475-3043-8588-CAFAED120960}" type="datetime1">
              <a:rPr lang="en-US" smtClean="0"/>
              <a:t>6/6/2018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025435-B69C-164A-A844-2FBDF1C9D2B1}" type="datetime1">
              <a:rPr lang="en-US" smtClean="0"/>
              <a:t>6/6/2018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21092-6004-C741-A200-3E85D4FDA114}" type="datetime1">
              <a:rPr lang="en-US" smtClean="0"/>
              <a:t>6/6/2018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74392-1F80-E64E-ABA5-F68F51A95878}" type="datetime1">
              <a:rPr lang="en-US" smtClean="0"/>
              <a:t>6/6/2018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270EE-D7E8-8D4B-9C01-46408146BAF5}" type="datetime1">
              <a:rPr lang="en-US" smtClean="0"/>
              <a:t>6/6/2018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EB7C052-86F5-8C47-B563-FE62B198A731}" type="datetime1">
              <a:rPr lang="en-US" smtClean="0"/>
              <a:t>6/6/2018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cryptozombies.io/"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0" Type="http://schemas.microsoft.com/office/2007/relationships/hdphoto" Target="../media/hdphoto4.wdp"/><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7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solidFill>
                  <a:schemeClr val="accent1"/>
                </a:solidFill>
              </a:rPr>
              <a:t>Building Smart Contracts on public cloud that pay</a:t>
            </a:r>
            <a:endParaRPr lang="en-US" sz="6000" dirty="0">
              <a:solidFill>
                <a:schemeClr val="accent1"/>
              </a:solidFill>
            </a:endParaRPr>
          </a:p>
        </p:txBody>
      </p:sp>
      <p:sp>
        <p:nvSpPr>
          <p:cNvPr id="3" name="Subtitle 2"/>
          <p:cNvSpPr>
            <a:spLocks noGrp="1"/>
          </p:cNvSpPr>
          <p:nvPr>
            <p:ph type="subTitle" idx="1"/>
          </p:nvPr>
        </p:nvSpPr>
        <p:spPr>
          <a:xfrm>
            <a:off x="1069848" y="4389119"/>
            <a:ext cx="8551582" cy="1542123"/>
          </a:xfrm>
          <a:effectLst>
            <a:glow rad="101600">
              <a:schemeClr val="accent2">
                <a:satMod val="175000"/>
                <a:alpha val="40000"/>
              </a:schemeClr>
            </a:glow>
            <a:outerShdw blurRad="63500" sx="102000" sy="102000" algn="ctr" rotWithShape="0">
              <a:prstClr val="black">
                <a:alpha val="40000"/>
              </a:prstClr>
            </a:outerShdw>
          </a:effectLst>
        </p:spPr>
        <p:txBody>
          <a:bodyPr>
            <a:normAutofit/>
          </a:bodyPr>
          <a:lstStyle/>
          <a:p>
            <a:r>
              <a:rPr lang="en-US" dirty="0" smtClean="0">
                <a:solidFill>
                  <a:schemeClr val="accent2">
                    <a:lumMod val="60000"/>
                    <a:lumOff val="40000"/>
                  </a:schemeClr>
                </a:solidFill>
              </a:rPr>
              <a:t>Srini Karlekar </a:t>
            </a:r>
            <a:r>
              <a:rPr lang="mr-IN" dirty="0" smtClean="0">
                <a:solidFill>
                  <a:schemeClr val="accent2">
                    <a:lumMod val="60000"/>
                    <a:lumOff val="40000"/>
                  </a:schemeClr>
                </a:solidFill>
              </a:rPr>
              <a:t>–</a:t>
            </a:r>
            <a:r>
              <a:rPr lang="en-US" dirty="0" smtClean="0">
                <a:solidFill>
                  <a:schemeClr val="accent2">
                    <a:lumMod val="60000"/>
                    <a:lumOff val="40000"/>
                  </a:schemeClr>
                </a:solidFill>
              </a:rPr>
              <a:t> Director Specialist, Software Architecture, KPMG.</a:t>
            </a:r>
          </a:p>
          <a:p>
            <a:r>
              <a:rPr lang="en-US" dirty="0" smtClean="0">
                <a:solidFill>
                  <a:schemeClr val="accent2">
                    <a:lumMod val="60000"/>
                    <a:lumOff val="40000"/>
                  </a:schemeClr>
                </a:solidFill>
              </a:rPr>
              <a:t>Twitter: @</a:t>
            </a:r>
            <a:r>
              <a:rPr lang="en-US" dirty="0" err="1" smtClean="0">
                <a:solidFill>
                  <a:schemeClr val="accent2">
                    <a:lumMod val="60000"/>
                    <a:lumOff val="40000"/>
                  </a:schemeClr>
                </a:solidFill>
              </a:rPr>
              <a:t>skarlekar</a:t>
            </a:r>
            <a:endParaRPr lang="en-US" dirty="0" smtClean="0">
              <a:solidFill>
                <a:schemeClr val="accent2">
                  <a:lumMod val="60000"/>
                  <a:lumOff val="40000"/>
                </a:schemeClr>
              </a:solidFill>
            </a:endParaRPr>
          </a:p>
          <a:p>
            <a:r>
              <a:rPr lang="en-US" dirty="0" smtClean="0">
                <a:solidFill>
                  <a:schemeClr val="accent2">
                    <a:lumMod val="60000"/>
                    <a:lumOff val="40000"/>
                  </a:schemeClr>
                </a:solidFill>
              </a:rPr>
              <a:t>LinkedIn: </a:t>
            </a:r>
            <a:r>
              <a:rPr lang="en-US" dirty="0" err="1" smtClean="0">
                <a:solidFill>
                  <a:schemeClr val="accent2">
                    <a:lumMod val="60000"/>
                    <a:lumOff val="40000"/>
                  </a:schemeClr>
                </a:solidFill>
              </a:rPr>
              <a:t>skarlekar</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506123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34319" y="2556500"/>
            <a:ext cx="9977377" cy="1609344"/>
          </a:xfrm>
        </p:spPr>
        <p:txBody>
          <a:bodyPr>
            <a:normAutofit fontScale="90000"/>
          </a:bodyPr>
          <a:lstStyle/>
          <a:p>
            <a:pPr algn="ctr"/>
            <a:r>
              <a:rPr lang="en-US" dirty="0" smtClean="0"/>
              <a:t>An attempt to Demystify smart contracts using a supply chain example</a:t>
            </a:r>
            <a:endParaRPr lang="en-US" dirty="0"/>
          </a:p>
        </p:txBody>
      </p:sp>
    </p:spTree>
    <p:extLst>
      <p:ext uri="{BB962C8B-B14F-4D97-AF65-F5344CB8AC3E}">
        <p14:creationId xmlns:p14="http://schemas.microsoft.com/office/powerpoint/2010/main" val="42057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Food Supply chain Example</a:t>
            </a:r>
            <a:endParaRPr lang="en-US" sz="4000" dirty="0"/>
          </a:p>
        </p:txBody>
      </p:sp>
      <p:pic>
        <p:nvPicPr>
          <p:cNvPr id="1026" name="Picture 2" descr="A visual representation of the food production 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0076" y="1280085"/>
            <a:ext cx="5782238" cy="436880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8182" y="1504708"/>
            <a:ext cx="5034987" cy="4401205"/>
          </a:xfrm>
          <a:prstGeom prst="rect">
            <a:avLst/>
          </a:prstGeom>
          <a:noFill/>
        </p:spPr>
        <p:txBody>
          <a:bodyPr wrap="square" rtlCol="0">
            <a:spAutoFit/>
          </a:bodyPr>
          <a:lstStyle/>
          <a:p>
            <a:r>
              <a:rPr lang="en-US" sz="2800" b="1" dirty="0" smtClean="0">
                <a:solidFill>
                  <a:schemeClr val="tx1">
                    <a:lumMod val="75000"/>
                    <a:lumOff val="25000"/>
                  </a:schemeClr>
                </a:solidFill>
              </a:rPr>
              <a:t>Challenges</a:t>
            </a:r>
            <a:r>
              <a:rPr lang="en-US" sz="2800" dirty="0" smtClean="0">
                <a:solidFill>
                  <a:schemeClr val="tx1">
                    <a:lumMod val="75000"/>
                    <a:lumOff val="25000"/>
                  </a:schemeClr>
                </a:solidFill>
              </a:rPr>
              <a:t>:</a:t>
            </a:r>
          </a:p>
          <a:p>
            <a:pPr marL="342900" indent="-342900">
              <a:buAutoNum type="arabicPeriod"/>
            </a:pPr>
            <a:r>
              <a:rPr lang="en-US" sz="2800" dirty="0" smtClean="0">
                <a:solidFill>
                  <a:schemeClr val="tx1">
                    <a:lumMod val="75000"/>
                    <a:lumOff val="25000"/>
                  </a:schemeClr>
                </a:solidFill>
              </a:rPr>
              <a:t>Tracking the product and its state.</a:t>
            </a:r>
          </a:p>
          <a:p>
            <a:pPr marL="342900" indent="-342900">
              <a:buAutoNum type="arabicPeriod"/>
            </a:pPr>
            <a:r>
              <a:rPr lang="en-US" sz="2800" dirty="0" smtClean="0">
                <a:solidFill>
                  <a:schemeClr val="tx1">
                    <a:lumMod val="75000"/>
                    <a:lumOff val="25000"/>
                  </a:schemeClr>
                </a:solidFill>
              </a:rPr>
              <a:t>Customs check.</a:t>
            </a:r>
          </a:p>
          <a:p>
            <a:pPr marL="342900" indent="-342900">
              <a:buAutoNum type="arabicPeriod"/>
            </a:pPr>
            <a:r>
              <a:rPr lang="en-US" sz="2800" dirty="0" smtClean="0">
                <a:solidFill>
                  <a:schemeClr val="tx1">
                    <a:lumMod val="75000"/>
                    <a:lumOff val="25000"/>
                  </a:schemeClr>
                </a:solidFill>
              </a:rPr>
              <a:t>Bureaucracy &amp; lack of trust among parties.</a:t>
            </a:r>
          </a:p>
          <a:p>
            <a:pPr marL="342900" indent="-342900">
              <a:buAutoNum type="arabicPeriod"/>
            </a:pPr>
            <a:r>
              <a:rPr lang="en-US" sz="2800" dirty="0" smtClean="0">
                <a:solidFill>
                  <a:schemeClr val="tx1">
                    <a:lumMod val="75000"/>
                    <a:lumOff val="25000"/>
                  </a:schemeClr>
                </a:solidFill>
              </a:rPr>
              <a:t>Multiple data bases</a:t>
            </a:r>
          </a:p>
          <a:p>
            <a:pPr marL="342900" indent="-342900">
              <a:buAutoNum type="arabicPeriod"/>
            </a:pPr>
            <a:r>
              <a:rPr lang="en-US" sz="2800" dirty="0" smtClean="0">
                <a:solidFill>
                  <a:schemeClr val="tx1">
                    <a:lumMod val="75000"/>
                    <a:lumOff val="25000"/>
                  </a:schemeClr>
                </a:solidFill>
              </a:rPr>
              <a:t>Expensive data migrations.</a:t>
            </a:r>
          </a:p>
          <a:p>
            <a:pPr marL="342900" indent="-342900">
              <a:buAutoNum type="arabicPeriod"/>
            </a:pPr>
            <a:r>
              <a:rPr lang="en-US" sz="2800" dirty="0" smtClean="0">
                <a:solidFill>
                  <a:schemeClr val="tx1">
                    <a:lumMod val="75000"/>
                    <a:lumOff val="25000"/>
                  </a:schemeClr>
                </a:solidFill>
              </a:rPr>
              <a:t>No clear authority.</a:t>
            </a:r>
          </a:p>
          <a:p>
            <a:r>
              <a:rPr lang="en-US" sz="2800" dirty="0" smtClean="0">
                <a:solidFill>
                  <a:schemeClr val="tx1">
                    <a:lumMod val="75000"/>
                    <a:lumOff val="25000"/>
                  </a:schemeClr>
                </a:solidFill>
              </a:rPr>
              <a:t>7. …</a:t>
            </a:r>
          </a:p>
        </p:txBody>
      </p:sp>
    </p:spTree>
    <p:extLst>
      <p:ext uri="{BB962C8B-B14F-4D97-AF65-F5344CB8AC3E}">
        <p14:creationId xmlns:p14="http://schemas.microsoft.com/office/powerpoint/2010/main" val="1453156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How Smart Contracts fit in</a:t>
            </a:r>
            <a:endParaRPr lang="en-US" sz="4000" dirty="0"/>
          </a:p>
        </p:txBody>
      </p:sp>
      <p:sp>
        <p:nvSpPr>
          <p:cNvPr id="4" name="Text Placeholder 3"/>
          <p:cNvSpPr>
            <a:spLocks noGrp="1"/>
          </p:cNvSpPr>
          <p:nvPr>
            <p:ph type="body" sz="quarter" idx="10"/>
          </p:nvPr>
        </p:nvSpPr>
        <p:spPr>
          <a:xfrm>
            <a:off x="507436" y="993287"/>
            <a:ext cx="10195200" cy="4886652"/>
          </a:xfrm>
        </p:spPr>
        <p:txBody>
          <a:bodyPr>
            <a:normAutofit/>
          </a:bodyPr>
          <a:lstStyle/>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Buyer and seller enters an escrow-style agreement. Buyer puts crypto in an escrow account. Escrow is released to the seller after  buyer receives the product based on the condition of the product.</a:t>
            </a:r>
          </a:p>
          <a:p>
            <a:pPr marL="457200" lvl="0" indent="-457200" algn="just"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Raw material serial numbers are tokenized and new non-fungible tokens are generated using these tokens when products are assembled (see https://cryptokitties.io </a:t>
            </a:r>
            <a:r>
              <a:rPr lang="en-US" altLang="en-US" sz="2100" dirty="0">
                <a:solidFill>
                  <a:schemeClr val="tx1">
                    <a:lumMod val="75000"/>
                    <a:lumOff val="25000"/>
                  </a:schemeClr>
                </a:solidFill>
              </a:rPr>
              <a:t>&amp; </a:t>
            </a:r>
            <a:r>
              <a:rPr lang="en-US" altLang="en-US" sz="2100" dirty="0">
                <a:solidFill>
                  <a:schemeClr val="tx1">
                    <a:lumMod val="75000"/>
                    <a:lumOff val="25000"/>
                  </a:schemeClr>
                </a:solidFill>
                <a:hlinkClick r:id="rId3"/>
              </a:rPr>
              <a:t>https://cryptozombies.io</a:t>
            </a:r>
            <a:r>
              <a:rPr lang="en-US" altLang="en-US" sz="2100" dirty="0" smtClean="0">
                <a:solidFill>
                  <a:schemeClr val="tx1">
                    <a:lumMod val="75000"/>
                    <a:lumOff val="25000"/>
                  </a:schemeClr>
                </a:solidFill>
                <a:hlinkClick r:id="rId3"/>
              </a:rPr>
              <a:t>/</a:t>
            </a:r>
            <a:r>
              <a:rPr lang="en-US" altLang="en-US" sz="2100" dirty="0" smtClean="0">
                <a:solidFill>
                  <a:schemeClr val="tx1">
                    <a:lumMod val="75000"/>
                    <a:lumOff val="25000"/>
                  </a:schemeClr>
                </a:solidFill>
              </a:rPr>
              <a:t>)</a:t>
            </a:r>
          </a:p>
          <a:p>
            <a:pPr marL="457200" lvl="0" indent="-457200" algn="just"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Data is maintained in Blockchain and can be updated only using Smart Contracts.</a:t>
            </a:r>
          </a:p>
          <a:p>
            <a:pPr marL="457200" lvl="0" indent="-457200" algn="just"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Audit-trail from farm-to-table.</a:t>
            </a:r>
          </a:p>
          <a:p>
            <a:pPr marL="457200" lvl="0" indent="-457200" algn="just" defTabSz="914400" eaLnBrk="0" fontAlgn="base" hangingPunct="0">
              <a:spcBef>
                <a:spcPct val="0"/>
              </a:spcBef>
              <a:spcAft>
                <a:spcPts val="600"/>
              </a:spcAft>
              <a:buFont typeface="+mj-lt"/>
              <a:buAutoNum type="arabicPeriod"/>
            </a:pPr>
            <a:endParaRPr lang="en-US" altLang="en-US" sz="2100" dirty="0" smtClean="0">
              <a:solidFill>
                <a:schemeClr val="tx1">
                  <a:lumMod val="75000"/>
                  <a:lumOff val="25000"/>
                </a:schemeClr>
              </a:solidFill>
            </a:endParaRPr>
          </a:p>
          <a:p>
            <a:pPr marL="0" lvl="0" indent="0" algn="just" defTabSz="914400" eaLnBrk="0" fontAlgn="base" hangingPunct="0">
              <a:spcBef>
                <a:spcPct val="0"/>
              </a:spcBef>
              <a:spcAft>
                <a:spcPts val="600"/>
              </a:spcAft>
              <a:buNone/>
            </a:pPr>
            <a:endParaRPr lang="en-US" altLang="en-US" sz="2100" dirty="0" smtClean="0">
              <a:solidFill>
                <a:schemeClr val="tx1">
                  <a:lumMod val="75000"/>
                  <a:lumOff val="25000"/>
                </a:schemeClr>
              </a:solidFill>
            </a:endParaRPr>
          </a:p>
          <a:p>
            <a:pPr marL="342900" lvl="0" indent="-342900" algn="just" defTabSz="914400" eaLnBrk="0" fontAlgn="base" hangingPunct="0">
              <a:spcBef>
                <a:spcPct val="0"/>
              </a:spcBef>
              <a:spcAft>
                <a:spcPts val="600"/>
              </a:spcAft>
              <a:buAutoNum type="arabicPeriod"/>
            </a:pPr>
            <a:endParaRPr lang="en-US" altLang="en-US" sz="2100" b="0" dirty="0">
              <a:solidFill>
                <a:schemeClr val="tx1">
                  <a:lumMod val="75000"/>
                  <a:lumOff val="25000"/>
                </a:schemeClr>
              </a:solidFill>
            </a:endParaRPr>
          </a:p>
          <a:p>
            <a:endParaRPr lang="en-US" sz="1800" b="0" dirty="0">
              <a:solidFill>
                <a:srgbClr val="00338D"/>
              </a:solidFill>
            </a:endParaRPr>
          </a:p>
        </p:txBody>
      </p:sp>
    </p:spTree>
    <p:extLst>
      <p:ext uri="{BB962C8B-B14F-4D97-AF65-F5344CB8AC3E}">
        <p14:creationId xmlns:p14="http://schemas.microsoft.com/office/powerpoint/2010/main" val="280239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869401" cy="533400"/>
          </a:xfrm>
        </p:spPr>
        <p:txBody>
          <a:bodyPr>
            <a:normAutofit fontScale="90000"/>
          </a:bodyPr>
          <a:lstStyle/>
          <a:p>
            <a:r>
              <a:rPr lang="en-US" sz="4000" dirty="0" smtClean="0"/>
              <a:t>Better Business through Networked Services</a:t>
            </a:r>
            <a:endParaRPr lang="en-US" sz="4000" dirty="0"/>
          </a:p>
        </p:txBody>
      </p:sp>
      <p:sp>
        <p:nvSpPr>
          <p:cNvPr id="4" name="Text Placeholder 3"/>
          <p:cNvSpPr>
            <a:spLocks noGrp="1"/>
          </p:cNvSpPr>
          <p:nvPr>
            <p:ph type="body" sz="quarter" idx="10"/>
          </p:nvPr>
        </p:nvSpPr>
        <p:spPr>
          <a:xfrm>
            <a:off x="507436" y="791050"/>
            <a:ext cx="10986064" cy="1021450"/>
          </a:xfrm>
        </p:spPr>
        <p:txBody>
          <a:bodyPr/>
          <a:lstStyle/>
          <a:p>
            <a:pPr marL="0" lvl="0" indent="0" algn="just" defTabSz="914400" eaLnBrk="0" fontAlgn="base" hangingPunct="0">
              <a:spcBef>
                <a:spcPct val="0"/>
              </a:spcBef>
              <a:spcAft>
                <a:spcPts val="600"/>
              </a:spcAft>
              <a:buNone/>
            </a:pPr>
            <a:r>
              <a:rPr lang="en-US" altLang="en-US" sz="1800" b="0" dirty="0" smtClean="0">
                <a:solidFill>
                  <a:schemeClr val="tx1">
                    <a:lumMod val="75000"/>
                    <a:lumOff val="25000"/>
                  </a:schemeClr>
                </a:solidFill>
              </a:rPr>
              <a:t>Blockchain technologies such as Distributed Ledgers and Digital Identity can be used by organizations and public sector to provide networked services to customers. Customers could define which agencies can have access to their data and when.</a:t>
            </a:r>
            <a:endParaRPr lang="en-US" altLang="en-US" sz="1800" b="0" dirty="0">
              <a:solidFill>
                <a:schemeClr val="tx1">
                  <a:lumMod val="75000"/>
                  <a:lumOff val="25000"/>
                </a:schemeClr>
              </a:solidFill>
            </a:endParaRPr>
          </a:p>
          <a:p>
            <a:endParaRPr lang="en-US" sz="1800" b="0" dirty="0">
              <a:solidFill>
                <a:srgbClr val="00338D"/>
              </a:solidFill>
            </a:endParaRPr>
          </a:p>
        </p:txBody>
      </p:sp>
      <p:sp>
        <p:nvSpPr>
          <p:cNvPr id="24" name="Rectangle 23"/>
          <p:cNvSpPr/>
          <p:nvPr/>
        </p:nvSpPr>
        <p:spPr>
          <a:xfrm>
            <a:off x="4924431" y="2370544"/>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Rectangle 21"/>
          <p:cNvSpPr/>
          <p:nvPr/>
        </p:nvSpPr>
        <p:spPr>
          <a:xfrm>
            <a:off x="5486850" y="4101493"/>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2541985" y="4101493"/>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p:cNvSpPr/>
          <p:nvPr/>
        </p:nvSpPr>
        <p:spPr>
          <a:xfrm>
            <a:off x="3104404" y="2370544"/>
            <a:ext cx="930867" cy="9308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Rectangle 25"/>
          <p:cNvSpPr/>
          <p:nvPr/>
        </p:nvSpPr>
        <p:spPr>
          <a:xfrm>
            <a:off x="6262609" y="5527728"/>
            <a:ext cx="358218" cy="1200329"/>
          </a:xfrm>
          <a:prstGeom prst="rect">
            <a:avLst/>
          </a:prstGeom>
        </p:spPr>
        <p:txBody>
          <a:bodyPr wrap="square">
            <a:spAutoFit/>
          </a:bodyPr>
          <a:lstStyle/>
          <a:p>
            <a:r>
              <a:rPr lang="en-US" b="1" dirty="0">
                <a:solidFill>
                  <a:srgbClr val="FFFFFF"/>
                </a:solidFill>
                <a:latin typeface="fa5-proxima-nova"/>
              </a:rPr>
              <a:t>This</a:t>
            </a:r>
            <a:endParaRPr lang="en-US" b="1" i="0" dirty="0">
              <a:solidFill>
                <a:srgbClr val="FFFFFF"/>
              </a:solidFill>
              <a:effectLst/>
              <a:latin typeface="fa5-proxima-nova"/>
            </a:endParaRPr>
          </a:p>
        </p:txBody>
      </p:sp>
      <p:pic>
        <p:nvPicPr>
          <p:cNvPr id="1026" name="Picture 2" descr="Image result for government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051" y="1871767"/>
            <a:ext cx="918361" cy="918361"/>
          </a:xfrm>
          <a:prstGeom prst="rect">
            <a:avLst/>
          </a:prstGeom>
          <a:noFill/>
          <a:extLst>
            <a:ext uri="{909E8E84-426E-40DD-AFC4-6F175D3DCCD1}">
              <a14:hiddenFill xmlns:a14="http://schemas.microsoft.com/office/drawing/2010/main">
                <a:solidFill>
                  <a:srgbClr val="FFFFFF"/>
                </a:solidFill>
              </a14:hiddenFill>
            </a:ext>
          </a:extLst>
        </p:spPr>
      </p:pic>
      <p:sp>
        <p:nvSpPr>
          <p:cNvPr id="27" name="AutoShape 4" descr="Image result for people icon"/>
          <p:cNvSpPr>
            <a:spLocks noChangeAspect="1" noChangeArrowheads="1"/>
          </p:cNvSpPr>
          <p:nvPr/>
        </p:nvSpPr>
        <p:spPr bwMode="auto">
          <a:xfrm>
            <a:off x="793877" y="78207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Image result for smart contrac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87199" y="4989207"/>
            <a:ext cx="709238" cy="8231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regulation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32120" y="2048253"/>
            <a:ext cx="840704" cy="84070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1028"/>
          <p:cNvPicPr>
            <a:picLocks noChangeAspect="1"/>
          </p:cNvPicPr>
          <p:nvPr/>
        </p:nvPicPr>
        <p:blipFill>
          <a:blip r:embed="rId6"/>
          <a:stretch>
            <a:fillRect/>
          </a:stretch>
        </p:blipFill>
        <p:spPr>
          <a:xfrm>
            <a:off x="5814085" y="3683611"/>
            <a:ext cx="1023910" cy="956101"/>
          </a:xfrm>
          <a:prstGeom prst="rect">
            <a:avLst/>
          </a:prstGeom>
        </p:spPr>
      </p:pic>
      <p:cxnSp>
        <p:nvCxnSpPr>
          <p:cNvPr id="1037" name="Elbow Connector 1036"/>
          <p:cNvCxnSpPr/>
          <p:nvPr/>
        </p:nvCxnSpPr>
        <p:spPr>
          <a:xfrm flipV="1">
            <a:off x="2176541" y="2596659"/>
            <a:ext cx="2724404" cy="2285465"/>
          </a:xfrm>
          <a:prstGeom prst="bentConnector3">
            <a:avLst>
              <a:gd name="adj1" fmla="val -215"/>
            </a:avLst>
          </a:prstGeom>
          <a:ln w="101600">
            <a:solidFill>
              <a:srgbClr val="40B72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618412" y="1799833"/>
            <a:ext cx="3368639" cy="766941"/>
          </a:xfrm>
          <a:prstGeom prst="rect">
            <a:avLst/>
          </a:prstGeom>
        </p:spPr>
        <p:txBody>
          <a:bodyPr wrap="square" lIns="0" tIns="0" rIns="0" bIns="0">
            <a:spAutoFit/>
          </a:bodyPr>
          <a:lstStyle/>
          <a:p>
            <a:pPr algn="ctr">
              <a:lnSpc>
                <a:spcPct val="89000"/>
              </a:lnSpc>
            </a:pPr>
            <a:r>
              <a:rPr lang="en-US" sz="2000" dirty="0" smtClean="0">
                <a:solidFill>
                  <a:srgbClr val="40B726"/>
                </a:solidFill>
                <a:latin typeface="Arial" panose="020B0604020202020204" pitchFamily="34" charset="0"/>
                <a:cs typeface="Arial" panose="020B0604020202020204" pitchFamily="34" charset="0"/>
              </a:rPr>
              <a:t>Deliver</a:t>
            </a:r>
            <a:endParaRPr lang="en-US" sz="2000" dirty="0">
              <a:solidFill>
                <a:srgbClr val="40B726"/>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Government agencies &amp; organizations deliver data services to their customers, and other organizations.</a:t>
            </a:r>
            <a:endParaRPr lang="en-US" sz="1200" dirty="0">
              <a:solidFill>
                <a:srgbClr val="57565A"/>
              </a:solidFill>
              <a:latin typeface="Arial" panose="020B0604020202020204" pitchFamily="34" charset="0"/>
              <a:cs typeface="Arial" panose="020B0604020202020204" pitchFamily="34" charset="0"/>
            </a:endParaRPr>
          </a:p>
        </p:txBody>
      </p:sp>
      <p:sp>
        <p:nvSpPr>
          <p:cNvPr id="54" name="Rectangle 53"/>
          <p:cNvSpPr/>
          <p:nvPr/>
        </p:nvSpPr>
        <p:spPr>
          <a:xfrm>
            <a:off x="418044" y="3491691"/>
            <a:ext cx="1530337" cy="1588640"/>
          </a:xfrm>
          <a:prstGeom prst="rect">
            <a:avLst/>
          </a:prstGeom>
        </p:spPr>
        <p:txBody>
          <a:bodyPr wrap="square" lIns="0" tIns="0" rIns="0" bIns="0">
            <a:spAutoFit/>
          </a:bodyPr>
          <a:lstStyle/>
          <a:p>
            <a:pPr algn="ctr">
              <a:lnSpc>
                <a:spcPct val="89000"/>
              </a:lnSpc>
            </a:pPr>
            <a:r>
              <a:rPr lang="en-US" sz="2000" dirty="0" smtClean="0">
                <a:solidFill>
                  <a:srgbClr val="005EB8"/>
                </a:solidFill>
                <a:latin typeface="Arial" panose="020B0604020202020204" pitchFamily="34" charset="0"/>
                <a:cs typeface="Arial" panose="020B0604020202020204" pitchFamily="34" charset="0"/>
              </a:rPr>
              <a:t>Control</a:t>
            </a:r>
            <a:endParaRPr lang="en-US" sz="2000" dirty="0">
              <a:solidFill>
                <a:srgbClr val="005EB8"/>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Customers &amp; organizations provide control to agencies defining what data of theirs are accessible by whom, when and where</a:t>
            </a:r>
            <a:r>
              <a:rPr lang="en-US" sz="1200" dirty="0">
                <a:solidFill>
                  <a:srgbClr val="57565A"/>
                </a:solidFill>
                <a:latin typeface="Arial" panose="020B0604020202020204" pitchFamily="34" charset="0"/>
                <a:cs typeface="Arial" panose="020B0604020202020204" pitchFamily="34" charset="0"/>
              </a:rPr>
              <a:t> </a:t>
            </a:r>
            <a:r>
              <a:rPr lang="en-US" sz="1200" dirty="0" smtClean="0">
                <a:solidFill>
                  <a:srgbClr val="57565A"/>
                </a:solidFill>
                <a:latin typeface="Arial" panose="020B0604020202020204" pitchFamily="34" charset="0"/>
                <a:cs typeface="Arial" panose="020B0604020202020204" pitchFamily="34" charset="0"/>
              </a:rPr>
              <a:t>through rules on Smart Contracts</a:t>
            </a:r>
          </a:p>
        </p:txBody>
      </p:sp>
      <p:cxnSp>
        <p:nvCxnSpPr>
          <p:cNvPr id="1046" name="Straight Arrow Connector 1045"/>
          <p:cNvCxnSpPr/>
          <p:nvPr/>
        </p:nvCxnSpPr>
        <p:spPr>
          <a:xfrm>
            <a:off x="2842437" y="5621079"/>
            <a:ext cx="6350128" cy="7293"/>
          </a:xfrm>
          <a:prstGeom prst="straightConnector1">
            <a:avLst/>
          </a:prstGeom>
          <a:ln w="1016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48" name="Rectangle 1047"/>
          <p:cNvSpPr/>
          <p:nvPr/>
        </p:nvSpPr>
        <p:spPr>
          <a:xfrm>
            <a:off x="4742977" y="2744979"/>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Organizations</a:t>
            </a:r>
            <a:endParaRPr lang="en-US" sz="1200" b="0" cap="none" spc="0" dirty="0">
              <a:ln w="0"/>
              <a:solidFill>
                <a:schemeClr val="tx1"/>
              </a:solidFill>
              <a:effectLst>
                <a:outerShdw blurRad="38100" dist="19050" dir="2700000" algn="tl" rotWithShape="0">
                  <a:schemeClr val="dk1">
                    <a:alpha val="40000"/>
                  </a:schemeClr>
                </a:outerShdw>
              </a:effectLst>
            </a:endParaRPr>
          </a:p>
        </p:txBody>
      </p:sp>
      <p:grpSp>
        <p:nvGrpSpPr>
          <p:cNvPr id="30" name="Group 29"/>
          <p:cNvGrpSpPr/>
          <p:nvPr/>
        </p:nvGrpSpPr>
        <p:grpSpPr>
          <a:xfrm>
            <a:off x="1519079" y="5010424"/>
            <a:ext cx="1376540" cy="1020214"/>
            <a:chOff x="1519079" y="5010424"/>
            <a:chExt cx="1376540" cy="1020214"/>
          </a:xfrm>
        </p:grpSpPr>
        <p:pic>
          <p:nvPicPr>
            <p:cNvPr id="1024" name="Picture 1023"/>
            <p:cNvPicPr>
              <a:picLocks noChangeAspect="1"/>
            </p:cNvPicPr>
            <p:nvPr/>
          </p:nvPicPr>
          <p:blipFill>
            <a:blip r:embed="rId7"/>
            <a:stretch>
              <a:fillRect/>
            </a:stretch>
          </p:blipFill>
          <p:spPr>
            <a:xfrm>
              <a:off x="1829500" y="5010424"/>
              <a:ext cx="801898" cy="801898"/>
            </a:xfrm>
            <a:prstGeom prst="rect">
              <a:avLst/>
            </a:prstGeom>
          </p:spPr>
        </p:pic>
        <p:sp>
          <p:nvSpPr>
            <p:cNvPr id="59" name="Rectangle 58"/>
            <p:cNvSpPr/>
            <p:nvPr/>
          </p:nvSpPr>
          <p:spPr>
            <a:xfrm>
              <a:off x="1519079" y="5753639"/>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Customers</a:t>
              </a:r>
              <a:endParaRPr lang="en-US" sz="1200" b="0" cap="none" spc="0" dirty="0">
                <a:ln w="0"/>
                <a:solidFill>
                  <a:schemeClr val="tx1"/>
                </a:solidFill>
                <a:effectLst>
                  <a:outerShdw blurRad="38100" dist="19050" dir="2700000" algn="tl" rotWithShape="0">
                    <a:schemeClr val="dk1">
                      <a:alpha val="40000"/>
                    </a:schemeClr>
                  </a:outerShdw>
                </a:effectLst>
              </a:endParaRPr>
            </a:p>
          </p:txBody>
        </p:sp>
      </p:grpSp>
      <p:sp>
        <p:nvSpPr>
          <p:cNvPr id="60" name="Rectangle 59"/>
          <p:cNvSpPr/>
          <p:nvPr/>
        </p:nvSpPr>
        <p:spPr>
          <a:xfrm>
            <a:off x="5637770" y="3398762"/>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Blockchain</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61" name="Rectangle 60"/>
          <p:cNvSpPr/>
          <p:nvPr/>
        </p:nvSpPr>
        <p:spPr>
          <a:xfrm>
            <a:off x="8983378" y="5795240"/>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Smart Contracts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62" name="Rectangle 61"/>
          <p:cNvSpPr/>
          <p:nvPr/>
        </p:nvSpPr>
        <p:spPr>
          <a:xfrm>
            <a:off x="9941904" y="2859338"/>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Regulations</a:t>
            </a:r>
            <a:endParaRPr lang="en-US" sz="1200" b="0" cap="none" spc="0" dirty="0">
              <a:ln w="0"/>
              <a:solidFill>
                <a:schemeClr val="tx1"/>
              </a:solidFill>
              <a:effectLst>
                <a:outerShdw blurRad="38100" dist="19050" dir="2700000" algn="tl" rotWithShape="0">
                  <a:schemeClr val="dk1">
                    <a:alpha val="40000"/>
                  </a:schemeClr>
                </a:outerShdw>
              </a:effectLst>
            </a:endParaRPr>
          </a:p>
        </p:txBody>
      </p:sp>
      <p:cxnSp>
        <p:nvCxnSpPr>
          <p:cNvPr id="63" name="Elbow Connector 62"/>
          <p:cNvCxnSpPr/>
          <p:nvPr/>
        </p:nvCxnSpPr>
        <p:spPr>
          <a:xfrm rot="5400000">
            <a:off x="9444174" y="3587525"/>
            <a:ext cx="1573975" cy="988664"/>
          </a:xfrm>
          <a:prstGeom prst="bentConnector3">
            <a:avLst>
              <a:gd name="adj1" fmla="val 50000"/>
            </a:avLst>
          </a:prstGeom>
          <a:ln w="101600">
            <a:solidFill>
              <a:srgbClr val="762E80"/>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0105708" y="4330782"/>
            <a:ext cx="1530337" cy="931281"/>
          </a:xfrm>
          <a:prstGeom prst="rect">
            <a:avLst/>
          </a:prstGeom>
        </p:spPr>
        <p:txBody>
          <a:bodyPr wrap="square" lIns="0" tIns="0" rIns="0" bIns="0">
            <a:spAutoFit/>
          </a:bodyPr>
          <a:lstStyle/>
          <a:p>
            <a:pPr algn="ctr">
              <a:lnSpc>
                <a:spcPct val="89000"/>
              </a:lnSpc>
            </a:pPr>
            <a:r>
              <a:rPr lang="en-US" sz="2000" dirty="0" smtClean="0">
                <a:solidFill>
                  <a:srgbClr val="762E80"/>
                </a:solidFill>
                <a:latin typeface="Arial" panose="020B0604020202020204" pitchFamily="34" charset="0"/>
                <a:cs typeface="Arial" panose="020B0604020202020204" pitchFamily="34" charset="0"/>
              </a:rPr>
              <a:t>Regulate</a:t>
            </a:r>
            <a:endParaRPr lang="en-US" sz="2000" dirty="0">
              <a:solidFill>
                <a:srgbClr val="762E80"/>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Regulations defines rules that affect information sharing  among all participants</a:t>
            </a:r>
          </a:p>
        </p:txBody>
      </p:sp>
      <p:cxnSp>
        <p:nvCxnSpPr>
          <p:cNvPr id="75" name="Elbow Connector 74"/>
          <p:cNvCxnSpPr>
            <a:endCxn id="1029" idx="2"/>
          </p:cNvCxnSpPr>
          <p:nvPr/>
        </p:nvCxnSpPr>
        <p:spPr>
          <a:xfrm rot="10800000">
            <a:off x="6326040" y="4639713"/>
            <a:ext cx="2866526" cy="555633"/>
          </a:xfrm>
          <a:prstGeom prst="bentConnector2">
            <a:avLst/>
          </a:prstGeom>
          <a:ln w="101600">
            <a:solidFill>
              <a:srgbClr val="00AAA8"/>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414897" y="3973583"/>
            <a:ext cx="1530337" cy="1095621"/>
          </a:xfrm>
          <a:prstGeom prst="rect">
            <a:avLst/>
          </a:prstGeom>
        </p:spPr>
        <p:txBody>
          <a:bodyPr wrap="square" lIns="0" tIns="0" rIns="0" bIns="0">
            <a:spAutoFit/>
          </a:bodyPr>
          <a:lstStyle/>
          <a:p>
            <a:pPr algn="ctr">
              <a:lnSpc>
                <a:spcPct val="89000"/>
              </a:lnSpc>
            </a:pPr>
            <a:r>
              <a:rPr lang="en-US" sz="2000" dirty="0" smtClean="0">
                <a:solidFill>
                  <a:srgbClr val="00AAA8"/>
                </a:solidFill>
                <a:latin typeface="Arial" panose="020B0604020202020204" pitchFamily="34" charset="0"/>
                <a:cs typeface="Arial" panose="020B0604020202020204" pitchFamily="34" charset="0"/>
              </a:rPr>
              <a:t>Permit</a:t>
            </a:r>
            <a:endParaRPr lang="en-US" sz="2000" dirty="0">
              <a:solidFill>
                <a:srgbClr val="00AAA8"/>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Smart Contracts define situations when agencies could gain permissions to access customers data</a:t>
            </a:r>
          </a:p>
        </p:txBody>
      </p:sp>
      <p:cxnSp>
        <p:nvCxnSpPr>
          <p:cNvPr id="85" name="Elbow Connector 84"/>
          <p:cNvCxnSpPr>
            <a:endCxn id="60" idx="0"/>
          </p:cNvCxnSpPr>
          <p:nvPr/>
        </p:nvCxnSpPr>
        <p:spPr>
          <a:xfrm rot="16200000" flipH="1">
            <a:off x="5736253" y="2808974"/>
            <a:ext cx="871035" cy="308539"/>
          </a:xfrm>
          <a:prstGeom prst="bentConnector3">
            <a:avLst>
              <a:gd name="adj1" fmla="val -6151"/>
            </a:avLst>
          </a:prstGeom>
          <a:ln w="101600">
            <a:solidFill>
              <a:srgbClr val="F5B01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6649701" y="2021286"/>
            <a:ext cx="2176577" cy="1424301"/>
          </a:xfrm>
          <a:prstGeom prst="rect">
            <a:avLst/>
          </a:prstGeom>
        </p:spPr>
        <p:txBody>
          <a:bodyPr wrap="square" lIns="0" tIns="0" rIns="0" bIns="0">
            <a:spAutoFit/>
          </a:bodyPr>
          <a:lstStyle/>
          <a:p>
            <a:pPr algn="ctr">
              <a:lnSpc>
                <a:spcPct val="89000"/>
              </a:lnSpc>
            </a:pPr>
            <a:r>
              <a:rPr lang="en-US" sz="2000" dirty="0" smtClean="0">
                <a:solidFill>
                  <a:srgbClr val="F5B011"/>
                </a:solidFill>
                <a:latin typeface="Arial" panose="020B0604020202020204" pitchFamily="34" charset="0"/>
                <a:cs typeface="Arial" panose="020B0604020202020204" pitchFamily="34" charset="0"/>
              </a:rPr>
              <a:t>Record &amp; Review</a:t>
            </a:r>
            <a:endParaRPr lang="en-US" sz="2000" dirty="0">
              <a:solidFill>
                <a:srgbClr val="F5B011"/>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Agencies can read &amp; write data into Blockchain ledgers secured through public/private cryptography. Data could involve tax, social security, home, vehicle and agency interaction records</a:t>
            </a:r>
          </a:p>
        </p:txBody>
      </p:sp>
      <p:cxnSp>
        <p:nvCxnSpPr>
          <p:cNvPr id="90" name="Elbow Connector 89"/>
          <p:cNvCxnSpPr/>
          <p:nvPr/>
        </p:nvCxnSpPr>
        <p:spPr>
          <a:xfrm flipV="1">
            <a:off x="2662439" y="4150997"/>
            <a:ext cx="3119338" cy="974714"/>
          </a:xfrm>
          <a:prstGeom prst="bentConnector3">
            <a:avLst>
              <a:gd name="adj1" fmla="val 50000"/>
            </a:avLst>
          </a:prstGeom>
          <a:ln w="101600">
            <a:solidFill>
              <a:srgbClr val="F47B20"/>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2583166" y="3761692"/>
            <a:ext cx="1530337" cy="931281"/>
          </a:xfrm>
          <a:prstGeom prst="rect">
            <a:avLst/>
          </a:prstGeom>
        </p:spPr>
        <p:txBody>
          <a:bodyPr wrap="square" lIns="0" tIns="0" rIns="0" bIns="0">
            <a:spAutoFit/>
          </a:bodyPr>
          <a:lstStyle/>
          <a:p>
            <a:pPr algn="ctr">
              <a:lnSpc>
                <a:spcPct val="89000"/>
              </a:lnSpc>
            </a:pPr>
            <a:r>
              <a:rPr lang="en-US" sz="2000" dirty="0" smtClean="0">
                <a:solidFill>
                  <a:srgbClr val="F47B20"/>
                </a:solidFill>
                <a:latin typeface="Arial" panose="020B0604020202020204" pitchFamily="34" charset="0"/>
                <a:cs typeface="Arial" panose="020B0604020202020204" pitchFamily="34" charset="0"/>
              </a:rPr>
              <a:t>Review</a:t>
            </a:r>
            <a:endParaRPr lang="en-US" sz="2000" dirty="0">
              <a:solidFill>
                <a:srgbClr val="F47B20"/>
              </a:solidFill>
              <a:latin typeface="Arial" panose="020B0604020202020204" pitchFamily="34" charset="0"/>
              <a:cs typeface="Arial" panose="020B0604020202020204" pitchFamily="34" charset="0"/>
            </a:endParaRPr>
          </a:p>
          <a:p>
            <a:pPr algn="ctr">
              <a:lnSpc>
                <a:spcPct val="89000"/>
              </a:lnSpc>
            </a:pPr>
            <a:r>
              <a:rPr lang="en-US" sz="1200" dirty="0" smtClean="0">
                <a:solidFill>
                  <a:srgbClr val="57565A"/>
                </a:solidFill>
                <a:latin typeface="Arial" panose="020B0604020202020204" pitchFamily="34" charset="0"/>
                <a:cs typeface="Arial" panose="020B0604020202020204" pitchFamily="34" charset="0"/>
              </a:rPr>
              <a:t>Customers can review what information of theirs is available on the Blockchain</a:t>
            </a:r>
          </a:p>
        </p:txBody>
      </p:sp>
      <p:sp>
        <p:nvSpPr>
          <p:cNvPr id="3" name="AutoShape 2" descr="Image result for companies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733492" y="5194355"/>
            <a:ext cx="1376540" cy="1008990"/>
            <a:chOff x="381885" y="2540726"/>
            <a:chExt cx="1376540" cy="1008990"/>
          </a:xfrm>
        </p:grpSpPr>
        <p:pic>
          <p:nvPicPr>
            <p:cNvPr id="6" name="Picture 5"/>
            <p:cNvPicPr>
              <a:picLocks noChangeAspect="1"/>
            </p:cNvPicPr>
            <p:nvPr/>
          </p:nvPicPr>
          <p:blipFill>
            <a:blip r:embed="rId8"/>
            <a:stretch>
              <a:fillRect/>
            </a:stretch>
          </p:blipFill>
          <p:spPr>
            <a:xfrm>
              <a:off x="667151" y="2540726"/>
              <a:ext cx="804331" cy="804331"/>
            </a:xfrm>
            <a:prstGeom prst="rect">
              <a:avLst/>
            </a:prstGeom>
          </p:spPr>
        </p:pic>
        <p:sp>
          <p:nvSpPr>
            <p:cNvPr id="37" name="Rectangle 36"/>
            <p:cNvSpPr/>
            <p:nvPr/>
          </p:nvSpPr>
          <p:spPr>
            <a:xfrm>
              <a:off x="381885" y="3272717"/>
              <a:ext cx="1376540" cy="276999"/>
            </a:xfrm>
            <a:prstGeom prst="rect">
              <a:avLst/>
            </a:prstGeom>
            <a:noFill/>
          </p:spPr>
          <p:txBody>
            <a:bodyPr wrap="squar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Organizations</a:t>
              </a:r>
              <a:endParaRPr lang="en-US" sz="1200" b="0" cap="none" spc="0" dirty="0">
                <a:ln w="0"/>
                <a:solidFill>
                  <a:schemeClr val="tx1"/>
                </a:solidFill>
                <a:effectLst>
                  <a:outerShdw blurRad="38100" dist="19050" dir="2700000" algn="tl" rotWithShape="0">
                    <a:schemeClr val="dk1">
                      <a:alpha val="40000"/>
                    </a:schemeClr>
                  </a:outerShdw>
                </a:effectLst>
              </a:endParaRPr>
            </a:p>
          </p:txBody>
        </p:sp>
      </p:grpSp>
      <p:sp>
        <p:nvSpPr>
          <p:cNvPr id="13" name="Curved Up Arrow 12"/>
          <p:cNvSpPr/>
          <p:nvPr/>
        </p:nvSpPr>
        <p:spPr>
          <a:xfrm rot="1471506">
            <a:off x="4374158" y="2873800"/>
            <a:ext cx="593484" cy="875706"/>
          </a:xfrm>
          <a:prstGeom prst="curvedUpArrow">
            <a:avLst>
              <a:gd name="adj1" fmla="val 18058"/>
              <a:gd name="adj2" fmla="val 50000"/>
              <a:gd name="adj3" fmla="val 25000"/>
            </a:avLst>
          </a:prstGeom>
          <a:solidFill>
            <a:srgbClr val="40B726"/>
          </a:solidFill>
          <a:ln>
            <a:solidFill>
              <a:srgbClr val="40B726"/>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smtClean="0">
              <a:solidFill>
                <a:schemeClr val="bg1"/>
              </a:solidFill>
            </a:endParaRPr>
          </a:p>
        </p:txBody>
      </p:sp>
      <p:cxnSp>
        <p:nvCxnSpPr>
          <p:cNvPr id="34" name="Elbow Connector 33"/>
          <p:cNvCxnSpPr/>
          <p:nvPr/>
        </p:nvCxnSpPr>
        <p:spPr>
          <a:xfrm rot="16200000" flipH="1">
            <a:off x="5785338" y="2744951"/>
            <a:ext cx="817048" cy="264356"/>
          </a:xfrm>
          <a:prstGeom prst="bentConnector3">
            <a:avLst>
              <a:gd name="adj1" fmla="val -399"/>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flipV="1">
            <a:off x="2733640" y="4161661"/>
            <a:ext cx="2962140" cy="964050"/>
          </a:xfrm>
          <a:prstGeom prst="bentConnector3">
            <a:avLst>
              <a:gd name="adj1" fmla="val 50000"/>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flipV="1">
            <a:off x="2910993" y="5628372"/>
            <a:ext cx="6142529" cy="6907"/>
          </a:xfrm>
          <a:prstGeom prst="bentConnector3">
            <a:avLst>
              <a:gd name="adj1" fmla="val 50000"/>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316769" y="4846492"/>
            <a:ext cx="2844144" cy="352505"/>
          </a:xfrm>
          <a:prstGeom prst="bentConnector3">
            <a:avLst>
              <a:gd name="adj1" fmla="val 841"/>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5400000" flipH="1" flipV="1">
            <a:off x="9518644" y="3579965"/>
            <a:ext cx="1434307" cy="997936"/>
          </a:xfrm>
          <a:prstGeom prst="bentConnector3">
            <a:avLst>
              <a:gd name="adj1" fmla="val 50000"/>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10800000" flipV="1">
            <a:off x="2167269" y="2589752"/>
            <a:ext cx="2707048" cy="2048602"/>
          </a:xfrm>
          <a:prstGeom prst="bentConnector3">
            <a:avLst>
              <a:gd name="adj1" fmla="val 100123"/>
            </a:avLst>
          </a:prstGeom>
          <a:ln w="508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4389764" y="2814861"/>
            <a:ext cx="546942" cy="869285"/>
          </a:xfrm>
          <a:custGeom>
            <a:avLst/>
            <a:gdLst>
              <a:gd name="connsiteX0" fmla="*/ 240176 w 546942"/>
              <a:gd name="connsiteY0" fmla="*/ 0 h 869285"/>
              <a:gd name="connsiteX1" fmla="*/ 33698 w 546942"/>
              <a:gd name="connsiteY1" fmla="*/ 625332 h 869285"/>
              <a:gd name="connsiteX2" fmla="*/ 16000 w 546942"/>
              <a:gd name="connsiteY2" fmla="*/ 790514 h 869285"/>
              <a:gd name="connsiteX3" fmla="*/ 192981 w 546942"/>
              <a:gd name="connsiteY3" fmla="*/ 831809 h 869285"/>
              <a:gd name="connsiteX4" fmla="*/ 546942 w 546942"/>
              <a:gd name="connsiteY4" fmla="*/ 247773 h 86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942" h="869285">
                <a:moveTo>
                  <a:pt x="240176" y="0"/>
                </a:moveTo>
                <a:cubicBezTo>
                  <a:pt x="155618" y="246790"/>
                  <a:pt x="71061" y="493580"/>
                  <a:pt x="33698" y="625332"/>
                </a:cubicBezTo>
                <a:cubicBezTo>
                  <a:pt x="-3665" y="757084"/>
                  <a:pt x="-10547" y="756101"/>
                  <a:pt x="16000" y="790514"/>
                </a:cubicBezTo>
                <a:cubicBezTo>
                  <a:pt x="42547" y="824927"/>
                  <a:pt x="104491" y="922266"/>
                  <a:pt x="192981" y="831809"/>
                </a:cubicBezTo>
                <a:cubicBezTo>
                  <a:pt x="281471" y="741352"/>
                  <a:pt x="414206" y="494562"/>
                  <a:pt x="546942" y="247773"/>
                </a:cubicBezTo>
              </a:path>
            </a:pathLst>
          </a:custGeom>
          <a:noFill/>
          <a:ln w="50800">
            <a:solidFill>
              <a:schemeClr val="bg1">
                <a:lumMod val="9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4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1+#ppt_w/2"/>
                                          </p:val>
                                        </p:tav>
                                        <p:tav tm="100000">
                                          <p:val>
                                            <p:strVal val="#ppt_x"/>
                                          </p:val>
                                        </p:tav>
                                      </p:tavLst>
                                    </p:anim>
                                    <p:anim calcmode="lin" valueType="num">
                                      <p:cBhvr additive="base">
                                        <p:cTn id="8" dur="1000" fill="hold"/>
                                        <p:tgtEl>
                                          <p:spTgt spid="7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1000"/>
                                        <p:tgtEl>
                                          <p:spTgt spid="71"/>
                                        </p:tgtEl>
                                      </p:cBhvr>
                                    </p:animEffect>
                                    <p:set>
                                      <p:cBhvr>
                                        <p:cTn id="13" dur="1" fill="hold">
                                          <p:stCondLst>
                                            <p:cond delay="999"/>
                                          </p:stCondLst>
                                        </p:cTn>
                                        <p:tgtEl>
                                          <p:spTgt spid="71"/>
                                        </p:tgtEl>
                                        <p:attrNameLst>
                                          <p:attrName>style.visibility</p:attrName>
                                        </p:attrNameLst>
                                      </p:cBhvr>
                                      <p:to>
                                        <p:strVal val="hidden"/>
                                      </p:to>
                                    </p:set>
                                  </p:childTnLst>
                                </p:cTn>
                              </p:par>
                              <p:par>
                                <p:cTn id="14" presetID="2" presetClass="entr" presetSubtype="8"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1000" fill="hold"/>
                                        <p:tgtEl>
                                          <p:spTgt spid="68"/>
                                        </p:tgtEl>
                                        <p:attrNameLst>
                                          <p:attrName>ppt_x</p:attrName>
                                        </p:attrNameLst>
                                      </p:cBhvr>
                                      <p:tavLst>
                                        <p:tav tm="0">
                                          <p:val>
                                            <p:strVal val="0-#ppt_w/2"/>
                                          </p:val>
                                        </p:tav>
                                        <p:tav tm="100000">
                                          <p:val>
                                            <p:strVal val="#ppt_x"/>
                                          </p:val>
                                        </p:tav>
                                      </p:tavLst>
                                    </p:anim>
                                    <p:anim calcmode="lin" valueType="num">
                                      <p:cBhvr additive="base">
                                        <p:cTn id="17" dur="10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1000"/>
                                        <p:tgtEl>
                                          <p:spTgt spid="68"/>
                                        </p:tgtEl>
                                      </p:cBhvr>
                                    </p:animEffect>
                                    <p:set>
                                      <p:cBhvr>
                                        <p:cTn id="22" dur="1" fill="hold">
                                          <p:stCondLst>
                                            <p:cond delay="999"/>
                                          </p:stCondLst>
                                        </p:cTn>
                                        <p:tgtEl>
                                          <p:spTgt spid="68"/>
                                        </p:tgtEl>
                                        <p:attrNameLst>
                                          <p:attrName>style.visibility</p:attrName>
                                        </p:attrNameLst>
                                      </p:cBhvr>
                                      <p:to>
                                        <p:strVal val="hidden"/>
                                      </p:to>
                                    </p:set>
                                  </p:childTnLst>
                                </p:cTn>
                              </p:par>
                              <p:par>
                                <p:cTn id="23" presetID="2" presetClass="entr" presetSubtype="2"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1000" fill="hold"/>
                                        <p:tgtEl>
                                          <p:spTgt spid="70"/>
                                        </p:tgtEl>
                                        <p:attrNameLst>
                                          <p:attrName>ppt_x</p:attrName>
                                        </p:attrNameLst>
                                      </p:cBhvr>
                                      <p:tavLst>
                                        <p:tav tm="0">
                                          <p:val>
                                            <p:strVal val="1+#ppt_w/2"/>
                                          </p:val>
                                        </p:tav>
                                        <p:tav tm="100000">
                                          <p:val>
                                            <p:strVal val="#ppt_x"/>
                                          </p:val>
                                        </p:tav>
                                      </p:tavLst>
                                    </p:anim>
                                    <p:anim calcmode="lin" valueType="num">
                                      <p:cBhvr additive="base">
                                        <p:cTn id="26" dur="10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nodeType="clickEffect">
                                  <p:stCondLst>
                                    <p:cond delay="0"/>
                                  </p:stCondLst>
                                  <p:childTnLst>
                                    <p:animEffect transition="out" filter="wipe(down)">
                                      <p:cBhvr>
                                        <p:cTn id="30" dur="1000"/>
                                        <p:tgtEl>
                                          <p:spTgt spid="70"/>
                                        </p:tgtEl>
                                      </p:cBhvr>
                                    </p:animEffect>
                                    <p:set>
                                      <p:cBhvr>
                                        <p:cTn id="31" dur="1" fill="hold">
                                          <p:stCondLst>
                                            <p:cond delay="999"/>
                                          </p:stCondLst>
                                        </p:cTn>
                                        <p:tgtEl>
                                          <p:spTgt spid="70"/>
                                        </p:tgtEl>
                                        <p:attrNameLst>
                                          <p:attrName>style.visibility</p:attrName>
                                        </p:attrNameLst>
                                      </p:cBhvr>
                                      <p:to>
                                        <p:strVal val="hidden"/>
                                      </p:to>
                                    </p:set>
                                  </p:childTnLst>
                                </p:cTn>
                              </p:par>
                              <p:par>
                                <p:cTn id="32" presetID="2" presetClass="entr" presetSubtype="9"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1000" fill="hold"/>
                                        <p:tgtEl>
                                          <p:spTgt spid="34"/>
                                        </p:tgtEl>
                                        <p:attrNameLst>
                                          <p:attrName>ppt_x</p:attrName>
                                        </p:attrNameLst>
                                      </p:cBhvr>
                                      <p:tavLst>
                                        <p:tav tm="0">
                                          <p:val>
                                            <p:strVal val="0-#ppt_w/2"/>
                                          </p:val>
                                        </p:tav>
                                        <p:tav tm="100000">
                                          <p:val>
                                            <p:strVal val="#ppt_x"/>
                                          </p:val>
                                        </p:tav>
                                      </p:tavLst>
                                    </p:anim>
                                    <p:anim calcmode="lin" valueType="num">
                                      <p:cBhvr additive="base">
                                        <p:cTn id="35" dur="10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nodeType="clickEffect">
                                  <p:stCondLst>
                                    <p:cond delay="0"/>
                                  </p:stCondLst>
                                  <p:childTnLst>
                                    <p:animEffect transition="out" filter="wipe(down)">
                                      <p:cBhvr>
                                        <p:cTn id="39" dur="1000"/>
                                        <p:tgtEl>
                                          <p:spTgt spid="34"/>
                                        </p:tgtEl>
                                      </p:cBhvr>
                                    </p:animEffect>
                                    <p:set>
                                      <p:cBhvr>
                                        <p:cTn id="40" dur="1" fill="hold">
                                          <p:stCondLst>
                                            <p:cond delay="999"/>
                                          </p:stCondLst>
                                        </p:cTn>
                                        <p:tgtEl>
                                          <p:spTgt spid="34"/>
                                        </p:tgtEl>
                                        <p:attrNameLst>
                                          <p:attrName>style.visibility</p:attrName>
                                        </p:attrNameLst>
                                      </p:cBhvr>
                                      <p:to>
                                        <p:strVal val="hidden"/>
                                      </p:to>
                                    </p:set>
                                  </p:childTnLst>
                                </p:cTn>
                              </p:par>
                              <p:par>
                                <p:cTn id="41" presetID="2" presetClass="entr" presetSubtype="3"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1000" fill="hold"/>
                                        <p:tgtEl>
                                          <p:spTgt spid="78"/>
                                        </p:tgtEl>
                                        <p:attrNameLst>
                                          <p:attrName>ppt_x</p:attrName>
                                        </p:attrNameLst>
                                      </p:cBhvr>
                                      <p:tavLst>
                                        <p:tav tm="0">
                                          <p:val>
                                            <p:strVal val="1+#ppt_w/2"/>
                                          </p:val>
                                        </p:tav>
                                        <p:tav tm="100000">
                                          <p:val>
                                            <p:strVal val="#ppt_x"/>
                                          </p:val>
                                        </p:tav>
                                      </p:tavLst>
                                    </p:anim>
                                    <p:anim calcmode="lin" valueType="num">
                                      <p:cBhvr additive="base">
                                        <p:cTn id="44" dur="1000" fill="hold"/>
                                        <p:tgtEl>
                                          <p:spTgt spid="78"/>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1000" fill="hold"/>
                                        <p:tgtEl>
                                          <p:spTgt spid="58"/>
                                        </p:tgtEl>
                                        <p:attrNameLst>
                                          <p:attrName>ppt_x</p:attrName>
                                        </p:attrNameLst>
                                      </p:cBhvr>
                                      <p:tavLst>
                                        <p:tav tm="0">
                                          <p:val>
                                            <p:strVal val="1+#ppt_w/2"/>
                                          </p:val>
                                        </p:tav>
                                        <p:tav tm="100000">
                                          <p:val>
                                            <p:strVal val="#ppt_x"/>
                                          </p:val>
                                        </p:tav>
                                      </p:tavLst>
                                    </p:anim>
                                    <p:anim calcmode="lin" valueType="num">
                                      <p:cBhvr additive="base">
                                        <p:cTn id="48" dur="1000" fill="hold"/>
                                        <p:tgtEl>
                                          <p:spTgt spid="58"/>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1000"/>
                                        <p:tgtEl>
                                          <p:spTgt spid="78"/>
                                        </p:tgtEl>
                                      </p:cBhvr>
                                    </p:animEffect>
                                    <p:set>
                                      <p:cBhvr>
                                        <p:cTn id="53" dur="1" fill="hold">
                                          <p:stCondLst>
                                            <p:cond delay="999"/>
                                          </p:stCondLst>
                                        </p:cTn>
                                        <p:tgtEl>
                                          <p:spTgt spid="78"/>
                                        </p:tgtEl>
                                        <p:attrNameLst>
                                          <p:attrName>style.visibility</p:attrName>
                                        </p:attrNameLst>
                                      </p:cBhvr>
                                      <p:to>
                                        <p:strVal val="hidden"/>
                                      </p:to>
                                    </p:set>
                                  </p:childTnLst>
                                </p:cTn>
                              </p:par>
                              <p:par>
                                <p:cTn id="54" presetID="2" presetClass="entr" presetSubtype="12"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additive="base">
                                        <p:cTn id="56" dur="1000" fill="hold"/>
                                        <p:tgtEl>
                                          <p:spTgt spid="65"/>
                                        </p:tgtEl>
                                        <p:attrNameLst>
                                          <p:attrName>ppt_x</p:attrName>
                                        </p:attrNameLst>
                                      </p:cBhvr>
                                      <p:tavLst>
                                        <p:tav tm="0">
                                          <p:val>
                                            <p:strVal val="0-#ppt_w/2"/>
                                          </p:val>
                                        </p:tav>
                                        <p:tav tm="100000">
                                          <p:val>
                                            <p:strVal val="#ppt_x"/>
                                          </p:val>
                                        </p:tav>
                                      </p:tavLst>
                                    </p:anim>
                                    <p:anim calcmode="lin" valueType="num">
                                      <p:cBhvr additive="base">
                                        <p:cTn id="57" dur="1000" fill="hold"/>
                                        <p:tgtEl>
                                          <p:spTgt spid="65"/>
                                        </p:tgtEl>
                                        <p:attrNameLst>
                                          <p:attrName>ppt_y</p:attrName>
                                        </p:attrNameLst>
                                      </p:cBhvr>
                                      <p:tavLst>
                                        <p:tav tm="0">
                                          <p:val>
                                            <p:strVal val="1+#ppt_h/2"/>
                                          </p:val>
                                        </p:tav>
                                        <p:tav tm="100000">
                                          <p:val>
                                            <p:strVal val="#ppt_y"/>
                                          </p:val>
                                        </p:tav>
                                      </p:tavLst>
                                    </p:anim>
                                  </p:childTnLst>
                                </p:cTn>
                              </p:par>
                              <p:par>
                                <p:cTn id="58" presetID="22" presetClass="exit" presetSubtype="4" fill="hold" grpId="1" nodeType="withEffect">
                                  <p:stCondLst>
                                    <p:cond delay="0"/>
                                  </p:stCondLst>
                                  <p:childTnLst>
                                    <p:animEffect transition="out" filter="wipe(down)">
                                      <p:cBhvr>
                                        <p:cTn id="59" dur="1000"/>
                                        <p:tgtEl>
                                          <p:spTgt spid="58"/>
                                        </p:tgtEl>
                                      </p:cBhvr>
                                    </p:animEffect>
                                    <p:set>
                                      <p:cBhvr>
                                        <p:cTn id="60" dur="1" fill="hold">
                                          <p:stCondLst>
                                            <p:cond delay="999"/>
                                          </p:stCondLst>
                                        </p:cTn>
                                        <p:tgtEl>
                                          <p:spTgt spid="5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1000"/>
                                        <p:tgtEl>
                                          <p:spTgt spid="65"/>
                                        </p:tgtEl>
                                      </p:cBhvr>
                                    </p:animEffect>
                                    <p:set>
                                      <p:cBhvr>
                                        <p:cTn id="65" dur="1" fill="hold">
                                          <p:stCondLst>
                                            <p:cond delay="9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a:p>
        </p:txBody>
      </p:sp>
      <p:pic>
        <p:nvPicPr>
          <p:cNvPr id="1026" name="Picture 2" descr="Image result for hyperledger fab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35" y="1801223"/>
            <a:ext cx="93154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750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Hyperledger Fabric</a:t>
            </a:r>
            <a:endParaRPr lang="en-US" sz="4000" dirty="0"/>
          </a:p>
        </p:txBody>
      </p:sp>
      <p:sp>
        <p:nvSpPr>
          <p:cNvPr id="3"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Hyperledger Fabric is a </a:t>
            </a:r>
            <a:r>
              <a:rPr lang="en-US" sz="2400" dirty="0" err="1">
                <a:solidFill>
                  <a:schemeClr val="tx1">
                    <a:lumMod val="75000"/>
                    <a:lumOff val="25000"/>
                  </a:schemeClr>
                </a:solidFill>
              </a:rPr>
              <a:t>blockchain</a:t>
            </a:r>
            <a:r>
              <a:rPr lang="en-US" sz="2400" dirty="0">
                <a:solidFill>
                  <a:schemeClr val="tx1">
                    <a:lumMod val="75000"/>
                    <a:lumOff val="25000"/>
                  </a:schemeClr>
                </a:solidFill>
              </a:rPr>
              <a:t> framework implementation and one of the Hyperledger projects hosted by The Linux Foundation.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Intended </a:t>
            </a:r>
            <a:r>
              <a:rPr lang="en-US" sz="2400" dirty="0">
                <a:solidFill>
                  <a:schemeClr val="tx1">
                    <a:lumMod val="75000"/>
                    <a:lumOff val="25000"/>
                  </a:schemeClr>
                </a:solidFill>
              </a:rPr>
              <a:t>as a foundation for developing applications or solutions with a modular architecture, Hyperledger Fabric allows components, such as consensus and membership services, to be plug-and-play.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Hyperledger </a:t>
            </a:r>
            <a:r>
              <a:rPr lang="en-US" sz="2400" dirty="0">
                <a:solidFill>
                  <a:schemeClr val="tx1">
                    <a:lumMod val="75000"/>
                    <a:lumOff val="25000"/>
                  </a:schemeClr>
                </a:solidFill>
              </a:rPr>
              <a:t>Fabric leverages container technology to host smart contracts called “</a:t>
            </a:r>
            <a:r>
              <a:rPr lang="en-US" sz="2400" dirty="0" err="1">
                <a:solidFill>
                  <a:schemeClr val="tx1">
                    <a:lumMod val="75000"/>
                    <a:lumOff val="25000"/>
                  </a:schemeClr>
                </a:solidFill>
              </a:rPr>
              <a:t>chaincode</a:t>
            </a:r>
            <a:r>
              <a:rPr lang="en-US" sz="2400" dirty="0">
                <a:solidFill>
                  <a:schemeClr val="tx1">
                    <a:lumMod val="75000"/>
                    <a:lumOff val="25000"/>
                  </a:schemeClr>
                </a:solidFill>
              </a:rPr>
              <a:t>” that comprise the application logic of the system.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Hyperledger </a:t>
            </a:r>
            <a:r>
              <a:rPr lang="en-US" sz="2400" dirty="0">
                <a:solidFill>
                  <a:schemeClr val="tx1">
                    <a:lumMod val="75000"/>
                    <a:lumOff val="25000"/>
                  </a:schemeClr>
                </a:solidFill>
              </a:rPr>
              <a:t>Fabric was initially contributed by Digital Asset and </a:t>
            </a:r>
            <a:r>
              <a:rPr lang="en-US" sz="2400" dirty="0" smtClean="0">
                <a:solidFill>
                  <a:schemeClr val="tx1">
                    <a:lumMod val="75000"/>
                    <a:lumOff val="25000"/>
                  </a:schemeClr>
                </a:solidFill>
              </a:rPr>
              <a:t>IBM.</a:t>
            </a:r>
            <a:endParaRPr lang="en-US" sz="24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a:p>
        </p:txBody>
      </p:sp>
      <p:sp>
        <p:nvSpPr>
          <p:cNvPr id="5" name="Rectangle 4"/>
          <p:cNvSpPr/>
          <p:nvPr/>
        </p:nvSpPr>
        <p:spPr>
          <a:xfrm>
            <a:off x="2657062" y="5957889"/>
            <a:ext cx="6884064"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Created for developing enterprise applications</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1891247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Anatomy of Hyperledger Fabric BNA</a:t>
            </a:r>
            <a:endParaRPr lang="en-US" sz="4000" dirty="0"/>
          </a:p>
        </p:txBody>
      </p:sp>
      <p:sp>
        <p:nvSpPr>
          <p:cNvPr id="3" name="Content Placeholder 2"/>
          <p:cNvSpPr>
            <a:spLocks noGrp="1"/>
          </p:cNvSpPr>
          <p:nvPr>
            <p:ph idx="1"/>
          </p:nvPr>
        </p:nvSpPr>
        <p:spPr>
          <a:xfrm>
            <a:off x="642938" y="1414464"/>
            <a:ext cx="10958512" cy="829115"/>
          </a:xfrm>
        </p:spPr>
        <p:txBody>
          <a:bodyPr>
            <a:noAutofit/>
          </a:bodyPr>
          <a:lstStyle/>
          <a:p>
            <a:pPr marL="0" indent="0">
              <a:buNone/>
            </a:pPr>
            <a:r>
              <a:rPr lang="en-US" sz="2400" dirty="0">
                <a:solidFill>
                  <a:schemeClr val="tx1">
                    <a:lumMod val="75000"/>
                    <a:lumOff val="25000"/>
                  </a:schemeClr>
                </a:solidFill>
              </a:rPr>
              <a:t>In the world of Hyperledger Fabric, </a:t>
            </a:r>
            <a:r>
              <a:rPr lang="en-US" sz="2400" dirty="0" err="1">
                <a:solidFill>
                  <a:schemeClr val="tx1">
                    <a:lumMod val="75000"/>
                    <a:lumOff val="25000"/>
                  </a:schemeClr>
                </a:solidFill>
              </a:rPr>
              <a:t>DApps</a:t>
            </a:r>
            <a:r>
              <a:rPr lang="en-US" sz="2400" dirty="0">
                <a:solidFill>
                  <a:schemeClr val="tx1">
                    <a:lumMod val="75000"/>
                    <a:lumOff val="25000"/>
                  </a:schemeClr>
                </a:solidFill>
              </a:rPr>
              <a:t> are called BNA or Business Network Applications. </a:t>
            </a:r>
            <a:endParaRPr lang="en-US" sz="2400" dirty="0" smtClean="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a:p>
        </p:txBody>
      </p:sp>
      <p:pic>
        <p:nvPicPr>
          <p:cNvPr id="2050" name="Picture 2" descr="BNA Breakdow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29563" y="2153753"/>
            <a:ext cx="6221645" cy="35306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2938" y="2153754"/>
            <a:ext cx="5250730" cy="3785652"/>
          </a:xfrm>
          <a:prstGeom prst="rect">
            <a:avLst/>
          </a:prstGeom>
        </p:spPr>
        <p:txBody>
          <a:bodyPr wrap="square">
            <a:spAutoFit/>
          </a:bodyPr>
          <a:lstStyle/>
          <a:p>
            <a:r>
              <a:rPr lang="en-US" sz="2000" b="1" dirty="0" err="1">
                <a:solidFill>
                  <a:schemeClr val="tx1">
                    <a:lumMod val="75000"/>
                    <a:lumOff val="25000"/>
                  </a:schemeClr>
                </a:solidFill>
                <a:latin typeface="+mj-lt"/>
              </a:rPr>
              <a:t>Participiants</a:t>
            </a:r>
            <a:r>
              <a:rPr lang="en-US" sz="2000" dirty="0">
                <a:solidFill>
                  <a:schemeClr val="tx1">
                    <a:lumMod val="75000"/>
                    <a:lumOff val="25000"/>
                  </a:schemeClr>
                </a:solidFill>
                <a:latin typeface="+mj-lt"/>
              </a:rPr>
              <a:t> - Participants represents users who interact with assets.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Assets</a:t>
            </a:r>
            <a:r>
              <a:rPr lang="en-US" sz="2000" dirty="0">
                <a:solidFill>
                  <a:schemeClr val="tx1">
                    <a:lumMod val="75000"/>
                    <a:lumOff val="25000"/>
                  </a:schemeClr>
                </a:solidFill>
                <a:latin typeface="+mj-lt"/>
              </a:rPr>
              <a:t> - Assets represents entities which could represent place or things.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Transactions</a:t>
            </a:r>
            <a:r>
              <a:rPr lang="en-US" sz="2000" dirty="0">
                <a:solidFill>
                  <a:schemeClr val="tx1">
                    <a:lumMod val="75000"/>
                    <a:lumOff val="25000"/>
                  </a:schemeClr>
                </a:solidFill>
                <a:latin typeface="+mj-lt"/>
              </a:rPr>
              <a:t> - Transactions are actions that participants can carry out on assets.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Events</a:t>
            </a:r>
            <a:r>
              <a:rPr lang="en-US" sz="2000" dirty="0">
                <a:solidFill>
                  <a:schemeClr val="tx1">
                    <a:lumMod val="75000"/>
                    <a:lumOff val="25000"/>
                  </a:schemeClr>
                </a:solidFill>
                <a:latin typeface="+mj-lt"/>
              </a:rPr>
              <a:t> - Events are emitted by Hyperledger Composer as a result of transactions.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Queries</a:t>
            </a:r>
            <a:r>
              <a:rPr lang="en-US" sz="2000" dirty="0">
                <a:solidFill>
                  <a:schemeClr val="tx1">
                    <a:lumMod val="75000"/>
                    <a:lumOff val="25000"/>
                  </a:schemeClr>
                </a:solidFill>
                <a:latin typeface="+mj-lt"/>
              </a:rPr>
              <a:t> - SQL-like queries that can be used to search for assets based on its attributes.</a:t>
            </a:r>
          </a:p>
          <a:p>
            <a:r>
              <a:rPr lang="en-US" sz="2000" dirty="0">
                <a:solidFill>
                  <a:schemeClr val="tx1">
                    <a:lumMod val="75000"/>
                    <a:lumOff val="25000"/>
                  </a:schemeClr>
                </a:solidFill>
                <a:latin typeface="+mj-lt"/>
              </a:rPr>
              <a:t> </a:t>
            </a:r>
            <a:r>
              <a:rPr lang="en-US" sz="2000" b="1" dirty="0">
                <a:solidFill>
                  <a:schemeClr val="tx1">
                    <a:lumMod val="75000"/>
                    <a:lumOff val="25000"/>
                  </a:schemeClr>
                </a:solidFill>
                <a:latin typeface="+mj-lt"/>
              </a:rPr>
              <a:t>Access Control</a:t>
            </a:r>
            <a:r>
              <a:rPr lang="en-US" sz="2000" dirty="0">
                <a:solidFill>
                  <a:schemeClr val="tx1">
                    <a:lumMod val="75000"/>
                    <a:lumOff val="25000"/>
                  </a:schemeClr>
                </a:solidFill>
                <a:latin typeface="+mj-lt"/>
              </a:rPr>
              <a:t> - Access Control provides declarative access control over the elements of the domain model. </a:t>
            </a:r>
            <a:endParaRPr lang="en-US" sz="2000" b="0" i="0" dirty="0">
              <a:solidFill>
                <a:schemeClr val="tx1">
                  <a:lumMod val="75000"/>
                  <a:lumOff val="25000"/>
                </a:schemeClr>
              </a:solidFill>
              <a:effectLst/>
              <a:latin typeface="+mj-lt"/>
            </a:endParaRPr>
          </a:p>
        </p:txBody>
      </p:sp>
    </p:spTree>
    <p:extLst>
      <p:ext uri="{BB962C8B-B14F-4D97-AF65-F5344CB8AC3E}">
        <p14:creationId xmlns:p14="http://schemas.microsoft.com/office/powerpoint/2010/main" val="1956874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domain model</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a:p>
        </p:txBody>
      </p:sp>
      <p:pic>
        <p:nvPicPr>
          <p:cNvPr id="5" name="Picture 4"/>
          <p:cNvPicPr>
            <a:picLocks noChangeAspect="1"/>
          </p:cNvPicPr>
          <p:nvPr/>
        </p:nvPicPr>
        <p:blipFill>
          <a:blip r:embed="rId3"/>
          <a:stretch>
            <a:fillRect/>
          </a:stretch>
        </p:blipFill>
        <p:spPr>
          <a:xfrm>
            <a:off x="2101316" y="1522426"/>
            <a:ext cx="8607534" cy="5003516"/>
          </a:xfrm>
          <a:prstGeom prst="rect">
            <a:avLst/>
          </a:prstGeom>
        </p:spPr>
      </p:pic>
    </p:spTree>
    <p:extLst>
      <p:ext uri="{BB962C8B-B14F-4D97-AF65-F5344CB8AC3E}">
        <p14:creationId xmlns:p14="http://schemas.microsoft.com/office/powerpoint/2010/main" val="808448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Participants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There are three types of Participants in </a:t>
            </a:r>
            <a:r>
              <a:rPr lang="en-US" sz="2400" dirty="0" err="1">
                <a:solidFill>
                  <a:schemeClr val="tx1">
                    <a:lumMod val="75000"/>
                    <a:lumOff val="25000"/>
                  </a:schemeClr>
                </a:solidFill>
              </a:rPr>
              <a:t>SmartQuora</a:t>
            </a:r>
            <a:r>
              <a:rPr lang="en-US" sz="2400" dirty="0">
                <a:solidFill>
                  <a:schemeClr val="tx1">
                    <a:lumMod val="75000"/>
                    <a:lumOff val="25000"/>
                  </a:schemeClr>
                </a:solidFill>
              </a:rPr>
              <a:t> BNA. </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Inquirers </a:t>
            </a:r>
          </a:p>
          <a:p>
            <a:r>
              <a:rPr lang="en-US" sz="2400" dirty="0" smtClean="0">
                <a:solidFill>
                  <a:schemeClr val="tx1">
                    <a:lumMod val="75000"/>
                    <a:lumOff val="25000"/>
                  </a:schemeClr>
                </a:solidFill>
              </a:rPr>
              <a:t>Responders</a:t>
            </a:r>
          </a:p>
          <a:p>
            <a:r>
              <a:rPr lang="en-US" sz="2400" dirty="0" smtClean="0">
                <a:solidFill>
                  <a:schemeClr val="tx1">
                    <a:lumMod val="75000"/>
                    <a:lumOff val="25000"/>
                  </a:schemeClr>
                </a:solidFill>
              </a:rPr>
              <a:t>Administrators</a:t>
            </a:r>
          </a:p>
          <a:p>
            <a:pPr marL="0" indent="0">
              <a:buNone/>
            </a:pPr>
            <a:r>
              <a:rPr lang="en-US" sz="2400" dirty="0" smtClean="0">
                <a:solidFill>
                  <a:schemeClr val="tx1">
                    <a:lumMod val="75000"/>
                    <a:lumOff val="25000"/>
                  </a:schemeClr>
                </a:solidFill>
              </a:rPr>
              <a:t>Inquirers </a:t>
            </a:r>
            <a:r>
              <a:rPr lang="en-US" sz="2400" dirty="0">
                <a:solidFill>
                  <a:schemeClr val="tx1">
                    <a:lumMod val="75000"/>
                    <a:lumOff val="25000"/>
                  </a:schemeClr>
                </a:solidFill>
              </a:rPr>
              <a:t>and Responders are represented as </a:t>
            </a:r>
            <a:r>
              <a:rPr lang="en-US" sz="2400" dirty="0" err="1">
                <a:solidFill>
                  <a:schemeClr val="tx1">
                    <a:lumMod val="75000"/>
                    <a:lumOff val="25000"/>
                  </a:schemeClr>
                </a:solidFill>
              </a:rPr>
              <a:t>QuoraUsers</a:t>
            </a:r>
            <a:r>
              <a:rPr lang="en-US" sz="2400" dirty="0">
                <a:solidFill>
                  <a:schemeClr val="tx1">
                    <a:lumMod val="75000"/>
                    <a:lumOff val="25000"/>
                  </a:schemeClr>
                </a:solidFill>
              </a:rPr>
              <a:t> in the application because their function can interchange - an inquirer can respond to questions from other inquirers or a respondent for a question can pose his/her own questions.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Participants </a:t>
            </a:r>
            <a:r>
              <a:rPr lang="en-US" sz="2400" dirty="0">
                <a:solidFill>
                  <a:schemeClr val="tx1">
                    <a:lumMod val="75000"/>
                    <a:lumOff val="25000"/>
                  </a:schemeClr>
                </a:solidFill>
              </a:rPr>
              <a:t>maintain tokens that is placed as a stake when asking questions.</a:t>
            </a:r>
          </a:p>
        </p:txBody>
      </p:sp>
    </p:spTree>
    <p:extLst>
      <p:ext uri="{BB962C8B-B14F-4D97-AF65-F5344CB8AC3E}">
        <p14:creationId xmlns:p14="http://schemas.microsoft.com/office/powerpoint/2010/main" val="274353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Rules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 following rules are enforced by the </a:t>
            </a:r>
            <a:r>
              <a:rPr lang="en-US" sz="2400" dirty="0" err="1" smtClean="0">
                <a:solidFill>
                  <a:schemeClr val="tx1">
                    <a:lumMod val="75000"/>
                    <a:lumOff val="25000"/>
                  </a:schemeClr>
                </a:solidFill>
              </a:rPr>
              <a:t>SmartQuora</a:t>
            </a:r>
            <a:r>
              <a:rPr lang="en-US" sz="2400" dirty="0" smtClean="0">
                <a:solidFill>
                  <a:schemeClr val="tx1">
                    <a:lumMod val="75000"/>
                    <a:lumOff val="25000"/>
                  </a:schemeClr>
                </a:solidFill>
              </a:rPr>
              <a:t> smart contracts:</a:t>
            </a:r>
            <a:endParaRPr lang="en-US" sz="2400" dirty="0">
              <a:solidFill>
                <a:schemeClr val="tx1">
                  <a:lumMod val="75000"/>
                  <a:lumOff val="25000"/>
                </a:schemeClr>
              </a:solidFill>
            </a:endParaRPr>
          </a:p>
          <a:p>
            <a:r>
              <a:rPr lang="en-US" sz="2400" dirty="0">
                <a:solidFill>
                  <a:schemeClr val="tx1">
                    <a:lumMod val="75000"/>
                    <a:lumOff val="25000"/>
                  </a:schemeClr>
                </a:solidFill>
              </a:rPr>
              <a:t>Inquirers cannot answer their own questions.</a:t>
            </a:r>
          </a:p>
          <a:p>
            <a:r>
              <a:rPr lang="en-US" sz="2400" dirty="0">
                <a:solidFill>
                  <a:schemeClr val="tx1">
                    <a:lumMod val="75000"/>
                    <a:lumOff val="25000"/>
                  </a:schemeClr>
                </a:solidFill>
              </a:rPr>
              <a:t>Responders cannot vote for their own answers.</a:t>
            </a:r>
          </a:p>
          <a:p>
            <a:r>
              <a:rPr lang="en-US" sz="2400" dirty="0">
                <a:solidFill>
                  <a:schemeClr val="tx1">
                    <a:lumMod val="75000"/>
                    <a:lumOff val="25000"/>
                  </a:schemeClr>
                </a:solidFill>
              </a:rPr>
              <a:t>Responders cannot vote more than once for the same answer.</a:t>
            </a:r>
          </a:p>
          <a:p>
            <a:r>
              <a:rPr lang="en-US" sz="2400" dirty="0">
                <a:solidFill>
                  <a:schemeClr val="tx1">
                    <a:lumMod val="75000"/>
                    <a:lumOff val="25000"/>
                  </a:schemeClr>
                </a:solidFill>
              </a:rPr>
              <a:t>Answers will not be accepted after the due date.</a:t>
            </a:r>
          </a:p>
          <a:p>
            <a:r>
              <a:rPr lang="en-US" sz="2400" dirty="0">
                <a:solidFill>
                  <a:schemeClr val="tx1">
                    <a:lumMod val="75000"/>
                    <a:lumOff val="25000"/>
                  </a:schemeClr>
                </a:solidFill>
              </a:rPr>
              <a:t>Only administrators can award questions and distribute the reward among the voted answers after the due date.</a:t>
            </a:r>
          </a:p>
          <a:p>
            <a:pPr marL="0" indent="0">
              <a:buNone/>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4284927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55877" y="913215"/>
            <a:ext cx="10195200" cy="2109265"/>
          </a:xfrm>
        </p:spPr>
        <p:txBody>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Blockchain</a:t>
            </a:r>
            <a:r>
              <a:rPr lang="en-US" altLang="en-US" sz="1800" b="0" dirty="0">
                <a:solidFill>
                  <a:schemeClr val="tx1">
                    <a:lumMod val="75000"/>
                    <a:lumOff val="25000"/>
                  </a:schemeClr>
                </a:solidFill>
              </a:rPr>
              <a:t>, or distributed ledger technology, is a digital record of transactions and ownership that is continually reconciled and replicated among many different nodes in a peer-to-peer network. Each transaction is uniquely signed with a private key.</a:t>
            </a:r>
          </a:p>
          <a:p>
            <a:endParaRPr lang="en-US" sz="1800" b="0" dirty="0">
              <a:solidFill>
                <a:schemeClr val="tx1">
                  <a:lumMod val="75000"/>
                  <a:lumOff val="25000"/>
                </a:schemeClr>
              </a:solidFill>
            </a:endParaRPr>
          </a:p>
          <a:p>
            <a:r>
              <a:rPr lang="en-US" sz="1800" b="0" dirty="0" smtClean="0">
                <a:solidFill>
                  <a:schemeClr val="tx1">
                    <a:lumMod val="75000"/>
                    <a:lumOff val="25000"/>
                  </a:schemeClr>
                </a:solidFill>
              </a:rPr>
              <a:t>This </a:t>
            </a:r>
            <a:r>
              <a:rPr lang="en-US" sz="1800" b="0" dirty="0">
                <a:solidFill>
                  <a:schemeClr val="tx1">
                    <a:lumMod val="75000"/>
                    <a:lumOff val="25000"/>
                  </a:schemeClr>
                </a:solidFill>
              </a:rPr>
              <a:t>"chain" maintains a continuously growing list of records, called blocks, which are inherently resistant to modification – once recorded, the data cannot be altered </a:t>
            </a:r>
            <a:r>
              <a:rPr lang="en-US" sz="1800" b="0" dirty="0" smtClean="0">
                <a:solidFill>
                  <a:schemeClr val="tx1">
                    <a:lumMod val="75000"/>
                    <a:lumOff val="25000"/>
                  </a:schemeClr>
                </a:solidFill>
              </a:rPr>
              <a:t>retroactively. </a:t>
            </a:r>
            <a:endParaRPr lang="en-US" sz="1800" dirty="0">
              <a:solidFill>
                <a:schemeClr val="tx1">
                  <a:lumMod val="75000"/>
                  <a:lumOff val="25000"/>
                </a:schemeClr>
              </a:solidFill>
            </a:endParaRPr>
          </a:p>
        </p:txBody>
      </p:sp>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Demystifying Blockchain</a:t>
            </a:r>
            <a:endParaRPr lang="en-US" sz="4000" dirty="0"/>
          </a:p>
        </p:txBody>
      </p:sp>
      <p:pic>
        <p:nvPicPr>
          <p:cNvPr id="18" name="Picture 17"/>
          <p:cNvPicPr>
            <a:picLocks noChangeAspect="1"/>
          </p:cNvPicPr>
          <p:nvPr/>
        </p:nvPicPr>
        <p:blipFill>
          <a:blip r:embed="rId3">
            <a:duotone>
              <a:schemeClr val="accent1">
                <a:shade val="45000"/>
                <a:satMod val="135000"/>
              </a:schemeClr>
              <a:prstClr val="white"/>
            </a:duotone>
          </a:blip>
          <a:stretch>
            <a:fillRect/>
          </a:stretch>
        </p:blipFill>
        <p:spPr>
          <a:xfrm>
            <a:off x="2071680" y="3102552"/>
            <a:ext cx="7793233" cy="284739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7244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Assets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a:solidFill>
                  <a:schemeClr val="tx1">
                    <a:lumMod val="75000"/>
                    <a:lumOff val="25000"/>
                  </a:schemeClr>
                </a:solidFill>
              </a:rPr>
              <a:t>There are two types of Assets modeled in the </a:t>
            </a:r>
            <a:r>
              <a:rPr lang="en-US" sz="2400" dirty="0" err="1">
                <a:solidFill>
                  <a:schemeClr val="tx1">
                    <a:lumMod val="75000"/>
                    <a:lumOff val="25000"/>
                  </a:schemeClr>
                </a:solidFill>
              </a:rPr>
              <a:t>SmartQuora</a:t>
            </a:r>
            <a:r>
              <a:rPr lang="en-US" sz="2400" dirty="0">
                <a:solidFill>
                  <a:schemeClr val="tx1">
                    <a:lumMod val="75000"/>
                    <a:lumOff val="25000"/>
                  </a:schemeClr>
                </a:solidFill>
              </a:rPr>
              <a:t> application. They are: </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 </a:t>
            </a:r>
            <a:r>
              <a:rPr lang="en-US" sz="2400" b="1" dirty="0" smtClean="0">
                <a:solidFill>
                  <a:schemeClr val="tx1">
                    <a:lumMod val="75000"/>
                    <a:lumOff val="25000"/>
                  </a:schemeClr>
                </a:solidFill>
              </a:rPr>
              <a:t>Question</a:t>
            </a:r>
            <a:r>
              <a:rPr lang="en-US" sz="2400" dirty="0" smtClean="0">
                <a:solidFill>
                  <a:schemeClr val="tx1">
                    <a:lumMod val="75000"/>
                    <a:lumOff val="25000"/>
                  </a:schemeClr>
                </a:solidFill>
              </a:rPr>
              <a:t> - A question consists of an unique id, question description, owner, status (CREATED, ANSWERED, AWARDED, or DEFAULTED), reward amount and a list of answers. If a question is answered and is voted for, the stake is equally distributed among the owners of the voted answers.</a:t>
            </a:r>
          </a:p>
          <a:p>
            <a:r>
              <a:rPr lang="en-US" sz="2400" dirty="0">
                <a:solidFill>
                  <a:schemeClr val="tx1">
                    <a:lumMod val="75000"/>
                    <a:lumOff val="25000"/>
                  </a:schemeClr>
                </a:solidFill>
              </a:rPr>
              <a:t> </a:t>
            </a:r>
            <a:r>
              <a:rPr lang="en-US" sz="2400" b="1" dirty="0">
                <a:solidFill>
                  <a:schemeClr val="tx1">
                    <a:lumMod val="75000"/>
                    <a:lumOff val="25000"/>
                  </a:schemeClr>
                </a:solidFill>
              </a:rPr>
              <a:t>Answer</a:t>
            </a:r>
            <a:r>
              <a:rPr lang="en-US" sz="2400" dirty="0">
                <a:solidFill>
                  <a:schemeClr val="tx1">
                    <a:lumMod val="75000"/>
                    <a:lumOff val="25000"/>
                  </a:schemeClr>
                </a:solidFill>
              </a:rPr>
              <a:t> - An answer consists of an unique id, answer description, owner, status (CREATED, VOTED, AWARDED), earnings, and a list of voters. When a question is awarded, the earnings attribute reflect the earnings that was generated by that particular answer for the respondent.</a:t>
            </a:r>
          </a:p>
          <a:p>
            <a:pPr marL="0" indent="0">
              <a:buNone/>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1578248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transactions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a:p>
        </p:txBody>
      </p:sp>
      <p:sp>
        <p:nvSpPr>
          <p:cNvPr id="6" name="Content Placeholder 2"/>
          <p:cNvSpPr>
            <a:spLocks noGrp="1"/>
          </p:cNvSpPr>
          <p:nvPr>
            <p:ph idx="1"/>
          </p:nvPr>
        </p:nvSpPr>
        <p:spPr>
          <a:xfrm>
            <a:off x="642938" y="1414463"/>
            <a:ext cx="10958512" cy="4371971"/>
          </a:xfrm>
        </p:spPr>
        <p:txBody>
          <a:bodyPr>
            <a:noAutofit/>
          </a:bodyPr>
          <a:lstStyle/>
          <a:p>
            <a:r>
              <a:rPr lang="en-US" sz="2400" dirty="0"/>
              <a:t> </a:t>
            </a:r>
            <a:r>
              <a:rPr lang="en-US" sz="2400" b="1" dirty="0" err="1"/>
              <a:t>CreateQuestion</a:t>
            </a:r>
            <a:r>
              <a:rPr lang="en-US" sz="2400" dirty="0"/>
              <a:t> - A </a:t>
            </a:r>
            <a:r>
              <a:rPr lang="en-US" sz="2400" i="1" dirty="0" err="1"/>
              <a:t>CreateQuestion</a:t>
            </a:r>
            <a:r>
              <a:rPr lang="en-US" sz="2400" dirty="0"/>
              <a:t> transaction is invoked by the Inquirer to pose a question. The reward amount and time by which answers are due has to accompany the request. </a:t>
            </a:r>
          </a:p>
          <a:p>
            <a:r>
              <a:rPr lang="en-US" sz="2400" dirty="0"/>
              <a:t> </a:t>
            </a:r>
            <a:r>
              <a:rPr lang="en-US" sz="2400" b="1" dirty="0" err="1"/>
              <a:t>CreateAnswer</a:t>
            </a:r>
            <a:r>
              <a:rPr lang="en-US" sz="2400" dirty="0"/>
              <a:t> - A </a:t>
            </a:r>
            <a:r>
              <a:rPr lang="en-US" sz="2400" i="1" dirty="0" err="1"/>
              <a:t>CreateAnswer</a:t>
            </a:r>
            <a:r>
              <a:rPr lang="en-US" sz="2400" dirty="0"/>
              <a:t> transaction is invoked when a respondent provides an answer to an existing question. </a:t>
            </a:r>
            <a:r>
              <a:rPr lang="en-US" sz="2400" dirty="0" smtClean="0"/>
              <a:t>This </a:t>
            </a:r>
            <a:r>
              <a:rPr lang="en-US" sz="2400" dirty="0"/>
              <a:t>transaction </a:t>
            </a:r>
            <a:r>
              <a:rPr lang="en-US" sz="2400" dirty="0" smtClean="0"/>
              <a:t>ensures that </a:t>
            </a:r>
            <a:r>
              <a:rPr lang="en-US" sz="2400" dirty="0"/>
              <a:t>the question owners cannot answer their own questions.</a:t>
            </a:r>
          </a:p>
          <a:p>
            <a:r>
              <a:rPr lang="en-US" sz="2400" dirty="0"/>
              <a:t> </a:t>
            </a:r>
            <a:r>
              <a:rPr lang="en-US" sz="2400" b="1" dirty="0" err="1"/>
              <a:t>VoteAnswer</a:t>
            </a:r>
            <a:r>
              <a:rPr lang="en-US" sz="2400" dirty="0"/>
              <a:t> - A </a:t>
            </a:r>
            <a:r>
              <a:rPr lang="en-US" sz="2400" i="1" dirty="0" err="1"/>
              <a:t>VoteAnswer</a:t>
            </a:r>
            <a:r>
              <a:rPr lang="en-US" sz="2400" dirty="0"/>
              <a:t> transaction is invoked to vote up or vote down an existing answer. </a:t>
            </a:r>
            <a:r>
              <a:rPr lang="en-US" sz="2400" dirty="0" smtClean="0"/>
              <a:t>This </a:t>
            </a:r>
            <a:r>
              <a:rPr lang="en-US" sz="2400" dirty="0"/>
              <a:t>transaction </a:t>
            </a:r>
            <a:r>
              <a:rPr lang="en-US" sz="2400" dirty="0" smtClean="0"/>
              <a:t>ensures </a:t>
            </a:r>
            <a:r>
              <a:rPr lang="en-US" sz="2400" dirty="0"/>
              <a:t>that respondents cannot vote for their own answers or vote multiple </a:t>
            </a:r>
            <a:r>
              <a:rPr lang="en-US" sz="2400" dirty="0" err="1"/>
              <a:t>tims</a:t>
            </a:r>
            <a:r>
              <a:rPr lang="en-US" sz="2400" dirty="0"/>
              <a:t> for an answer.</a:t>
            </a:r>
          </a:p>
          <a:p>
            <a:r>
              <a:rPr lang="en-US" sz="2400" dirty="0"/>
              <a:t> </a:t>
            </a:r>
            <a:r>
              <a:rPr lang="en-US" sz="2400" b="1" dirty="0" err="1"/>
              <a:t>AwardQuestion</a:t>
            </a:r>
            <a:r>
              <a:rPr lang="en-US" sz="2400" dirty="0"/>
              <a:t> - A </a:t>
            </a:r>
            <a:r>
              <a:rPr lang="en-US" sz="2400" i="1" dirty="0" err="1"/>
              <a:t>AwardQuestion</a:t>
            </a:r>
            <a:r>
              <a:rPr lang="en-US" sz="2400" dirty="0"/>
              <a:t> transaction is invoked to find out the highest voted answers and distribute the reward proportionately </a:t>
            </a:r>
            <a:r>
              <a:rPr lang="en-US" sz="2400" dirty="0" smtClean="0"/>
              <a:t>amongst </a:t>
            </a:r>
            <a:r>
              <a:rPr lang="en-US" sz="2400" dirty="0"/>
              <a:t>the voted answers. </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937795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events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a:p>
        </p:txBody>
      </p:sp>
      <p:sp>
        <p:nvSpPr>
          <p:cNvPr id="6" name="Content Placeholder 2"/>
          <p:cNvSpPr>
            <a:spLocks noGrp="1"/>
          </p:cNvSpPr>
          <p:nvPr>
            <p:ph idx="1"/>
          </p:nvPr>
        </p:nvSpPr>
        <p:spPr>
          <a:xfrm>
            <a:off x="642938" y="1414463"/>
            <a:ext cx="10958512" cy="4371971"/>
          </a:xfrm>
        </p:spPr>
        <p:txBody>
          <a:bodyPr>
            <a:noAutofit/>
          </a:bodyPr>
          <a:lstStyle/>
          <a:p>
            <a:pPr marL="0" indent="0">
              <a:buNone/>
            </a:pPr>
            <a:r>
              <a:rPr lang="en-US" sz="2400" dirty="0" smtClean="0"/>
              <a:t>Events </a:t>
            </a:r>
            <a:r>
              <a:rPr lang="en-US" sz="2400" dirty="0"/>
              <a:t>in a Hyperledger Fabric BNA is pushed on a Web Socket. Any system listening to the Web Socket will get notified of all the events. As a result, the listeners have to filter out events that are not relevant to it.</a:t>
            </a:r>
          </a:p>
          <a:p>
            <a:pPr marL="0" indent="0">
              <a:buNone/>
            </a:pPr>
            <a:r>
              <a:rPr lang="en-US" sz="2400" dirty="0" err="1"/>
              <a:t>SmartQuora</a:t>
            </a:r>
            <a:r>
              <a:rPr lang="en-US" sz="2400" dirty="0"/>
              <a:t> events are as follows:</a:t>
            </a:r>
          </a:p>
          <a:p>
            <a:r>
              <a:rPr lang="en-US" sz="2400" dirty="0"/>
              <a:t> </a:t>
            </a:r>
            <a:r>
              <a:rPr lang="en-US" sz="2400" b="1" dirty="0" err="1"/>
              <a:t>QuestionCreated</a:t>
            </a:r>
            <a:r>
              <a:rPr lang="en-US" sz="2400" dirty="0"/>
              <a:t> - Generated by the </a:t>
            </a:r>
            <a:r>
              <a:rPr lang="en-US" sz="2400" i="1" dirty="0" err="1"/>
              <a:t>CreateQuestion</a:t>
            </a:r>
            <a:r>
              <a:rPr lang="en-US" sz="2400" dirty="0"/>
              <a:t> transaction.</a:t>
            </a:r>
          </a:p>
          <a:p>
            <a:r>
              <a:rPr lang="en-US" sz="2400" dirty="0"/>
              <a:t> </a:t>
            </a:r>
            <a:r>
              <a:rPr lang="en-US" sz="2400" b="1" dirty="0" err="1"/>
              <a:t>AnswerCreated</a:t>
            </a:r>
            <a:r>
              <a:rPr lang="en-US" sz="2400" dirty="0"/>
              <a:t> - Generated by the </a:t>
            </a:r>
            <a:r>
              <a:rPr lang="en-US" sz="2400" i="1" dirty="0" err="1"/>
              <a:t>CreateAnswer</a:t>
            </a:r>
            <a:r>
              <a:rPr lang="en-US" sz="2400" dirty="0"/>
              <a:t> transaction.</a:t>
            </a:r>
          </a:p>
          <a:p>
            <a:r>
              <a:rPr lang="en-US" sz="2400" dirty="0"/>
              <a:t> </a:t>
            </a:r>
            <a:r>
              <a:rPr lang="en-US" sz="2400" b="1" dirty="0" err="1"/>
              <a:t>AnswerVoted</a:t>
            </a:r>
            <a:r>
              <a:rPr lang="en-US" sz="2400" dirty="0"/>
              <a:t> - Generated by the </a:t>
            </a:r>
            <a:r>
              <a:rPr lang="en-US" sz="2400" i="1" dirty="0" err="1"/>
              <a:t>VoteAnswer</a:t>
            </a:r>
            <a:r>
              <a:rPr lang="en-US" sz="2400" dirty="0"/>
              <a:t> transaction.</a:t>
            </a:r>
          </a:p>
          <a:p>
            <a:r>
              <a:rPr lang="en-US" sz="2400" dirty="0"/>
              <a:t> </a:t>
            </a:r>
            <a:r>
              <a:rPr lang="en-US" sz="2400" b="1" dirty="0" err="1"/>
              <a:t>QuestionAwarded</a:t>
            </a:r>
            <a:r>
              <a:rPr lang="en-US" sz="2400" dirty="0"/>
              <a:t> - Generated by the </a:t>
            </a:r>
            <a:r>
              <a:rPr lang="en-US" sz="2400" i="1" dirty="0" err="1"/>
              <a:t>AwardQuestion</a:t>
            </a:r>
            <a:r>
              <a:rPr lang="en-US" sz="2400" dirty="0"/>
              <a:t> transaction.</a:t>
            </a:r>
          </a:p>
        </p:txBody>
      </p:sp>
    </p:spTree>
    <p:extLst>
      <p:ext uri="{BB962C8B-B14F-4D97-AF65-F5344CB8AC3E}">
        <p14:creationId xmlns:p14="http://schemas.microsoft.com/office/powerpoint/2010/main" val="2370445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system components</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a:p>
        </p:txBody>
      </p:sp>
      <p:pic>
        <p:nvPicPr>
          <p:cNvPr id="3074" name="Picture 2" descr="smartquora-componen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789" y="1822172"/>
            <a:ext cx="10174517" cy="3955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828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err="1" smtClean="0"/>
              <a:t>Smartquora</a:t>
            </a:r>
            <a:r>
              <a:rPr lang="en-US" sz="4800" b="1" smtClean="0"/>
              <a:t> Architecture</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a:p>
        </p:txBody>
      </p:sp>
      <p:pic>
        <p:nvPicPr>
          <p:cNvPr id="3" name="Picture 2"/>
          <p:cNvPicPr>
            <a:picLocks noChangeAspect="1"/>
          </p:cNvPicPr>
          <p:nvPr/>
        </p:nvPicPr>
        <p:blipFill>
          <a:blip r:embed="rId3"/>
          <a:stretch>
            <a:fillRect/>
          </a:stretch>
        </p:blipFill>
        <p:spPr>
          <a:xfrm>
            <a:off x="1190652" y="1544739"/>
            <a:ext cx="9920151" cy="454913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32927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938" y="166240"/>
            <a:ext cx="10592220" cy="1609344"/>
          </a:xfrm>
        </p:spPr>
        <p:txBody>
          <a:bodyPr>
            <a:normAutofit/>
          </a:bodyPr>
          <a:lstStyle/>
          <a:p>
            <a:pPr algn="ctr"/>
            <a:r>
              <a:rPr lang="en-US" sz="4800" b="1" dirty="0" err="1" smtClean="0"/>
              <a:t>Smartquora</a:t>
            </a:r>
            <a:r>
              <a:rPr lang="en-US" sz="4800" b="1" dirty="0" smtClean="0"/>
              <a:t> Architecture</a:t>
            </a:r>
            <a:endParaRPr lang="en-US" sz="1600"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a:p>
        </p:txBody>
      </p:sp>
      <p:pic>
        <p:nvPicPr>
          <p:cNvPr id="5" name="Picture 4"/>
          <p:cNvPicPr>
            <a:picLocks noChangeAspect="1"/>
          </p:cNvPicPr>
          <p:nvPr/>
        </p:nvPicPr>
        <p:blipFill>
          <a:blip r:embed="rId3"/>
          <a:stretch>
            <a:fillRect/>
          </a:stretch>
        </p:blipFill>
        <p:spPr>
          <a:xfrm>
            <a:off x="3438939" y="1321316"/>
            <a:ext cx="5507506" cy="502602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48309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7975" y="2530000"/>
            <a:ext cx="10058400" cy="1609344"/>
          </a:xfrm>
        </p:spPr>
        <p:txBody>
          <a:bodyPr/>
          <a:lstStyle/>
          <a:p>
            <a:pPr algn="ctr"/>
            <a:r>
              <a:rPr lang="en-US" dirty="0" err="1" smtClean="0"/>
              <a:t>SmartQuora</a:t>
            </a:r>
            <a:r>
              <a:rPr lang="en-US" dirty="0" smtClean="0"/>
              <a:t> - Application DEMO</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a:p>
        </p:txBody>
      </p:sp>
    </p:spTree>
    <p:extLst>
      <p:ext uri="{BB962C8B-B14F-4D97-AF65-F5344CB8AC3E}">
        <p14:creationId xmlns:p14="http://schemas.microsoft.com/office/powerpoint/2010/main" val="715323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err="1" smtClean="0"/>
              <a:t>Smartquora</a:t>
            </a:r>
            <a:r>
              <a:rPr lang="en-US" sz="4000" b="1" dirty="0" smtClean="0"/>
              <a:t> </a:t>
            </a:r>
            <a:r>
              <a:rPr lang="mr-IN" sz="4000" b="1" dirty="0" smtClean="0"/>
              <a:t>–</a:t>
            </a:r>
            <a:r>
              <a:rPr lang="en-US" sz="4000" b="1" dirty="0" smtClean="0"/>
              <a:t> Code Walk-Through</a:t>
            </a:r>
            <a:endParaRPr lang="en-US" sz="4000" dirty="0"/>
          </a:p>
        </p:txBody>
      </p:sp>
      <p:sp>
        <p:nvSpPr>
          <p:cNvPr id="7" name="Content Placeholder 2"/>
          <p:cNvSpPr>
            <a:spLocks noGrp="1"/>
          </p:cNvSpPr>
          <p:nvPr>
            <p:ph idx="1"/>
          </p:nvPr>
        </p:nvSpPr>
        <p:spPr>
          <a:xfrm>
            <a:off x="619826" y="1100138"/>
            <a:ext cx="11167362" cy="5172646"/>
          </a:xfrm>
        </p:spPr>
        <p:txBody>
          <a:bodyPr>
            <a:noAutofit/>
          </a:bodyPr>
          <a:lstStyle/>
          <a:p>
            <a:pPr marL="0" indent="0">
              <a:buNone/>
            </a:pPr>
            <a:endParaRPr lang="en-US" sz="2400" dirty="0" smtClean="0"/>
          </a:p>
          <a:p>
            <a:pPr marL="0" indent="0">
              <a:buNone/>
            </a:pPr>
            <a:r>
              <a:rPr lang="en-US" sz="2400" dirty="0" smtClean="0"/>
              <a:t>The </a:t>
            </a:r>
            <a:r>
              <a:rPr lang="en-US" sz="2400" dirty="0" err="1" smtClean="0"/>
              <a:t>SmartQuora</a:t>
            </a:r>
            <a:r>
              <a:rPr lang="en-US" sz="2400" dirty="0" smtClean="0"/>
              <a:t> application can be cloned from: </a:t>
            </a:r>
          </a:p>
          <a:p>
            <a:pPr marL="0" indent="0">
              <a:buNone/>
            </a:pPr>
            <a:r>
              <a:rPr lang="en-US" sz="2400" dirty="0"/>
              <a:t>https://</a:t>
            </a:r>
            <a:r>
              <a:rPr lang="en-US" sz="2400" dirty="0" smtClean="0"/>
              <a:t>github.com/skarlekar/smart-quora</a:t>
            </a:r>
          </a:p>
          <a:p>
            <a:pPr marL="0" indent="0">
              <a:buNone/>
            </a:pPr>
            <a:endParaRPr lang="en-US" sz="2400" dirty="0"/>
          </a:p>
          <a:p>
            <a:pPr marL="0" indent="0">
              <a:buNone/>
            </a:pPr>
            <a:r>
              <a:rPr lang="en-US" sz="2400" dirty="0" smtClean="0"/>
              <a:t>For Installation, Deployment and Usage instructions go to:</a:t>
            </a:r>
          </a:p>
          <a:p>
            <a:pPr marL="0" indent="0">
              <a:buNone/>
            </a:pPr>
            <a:r>
              <a:rPr lang="en-US" sz="2400" dirty="0"/>
              <a:t>http://bit.ly/sqreadme</a:t>
            </a:r>
          </a:p>
          <a:p>
            <a:pPr marL="0" indent="0">
              <a:buNone/>
            </a:pPr>
            <a:endParaRPr lang="en-US" sz="2400" dirty="0"/>
          </a:p>
          <a:p>
            <a:pPr marL="0" indent="0">
              <a:buNone/>
            </a:pPr>
            <a:r>
              <a:rPr lang="en-US" sz="2400" dirty="0"/>
              <a:t/>
            </a:r>
            <a:br>
              <a:rPr lang="en-US" sz="2400" dirty="0"/>
            </a:b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27</a:t>
            </a:fld>
            <a:endParaRPr lang="en-US"/>
          </a:p>
        </p:txBody>
      </p:sp>
    </p:spTree>
    <p:extLst>
      <p:ext uri="{BB962C8B-B14F-4D97-AF65-F5344CB8AC3E}">
        <p14:creationId xmlns:p14="http://schemas.microsoft.com/office/powerpoint/2010/main" val="1864203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Further READING</a:t>
            </a:r>
            <a:endParaRPr lang="en-US" sz="4000" dirty="0"/>
          </a:p>
        </p:txBody>
      </p:sp>
      <p:sp>
        <p:nvSpPr>
          <p:cNvPr id="7" name="Content Placeholder 2"/>
          <p:cNvSpPr>
            <a:spLocks noGrp="1"/>
          </p:cNvSpPr>
          <p:nvPr>
            <p:ph idx="1"/>
          </p:nvPr>
        </p:nvSpPr>
        <p:spPr>
          <a:xfrm>
            <a:off x="619826" y="1100138"/>
            <a:ext cx="11167362" cy="5172646"/>
          </a:xfrm>
        </p:spPr>
        <p:txBody>
          <a:bodyPr>
            <a:noAutofit/>
          </a:bodyPr>
          <a:lstStyle/>
          <a:p>
            <a:pPr marL="0" indent="0">
              <a:buNone/>
            </a:pPr>
            <a:endParaRPr lang="en-US" sz="2400" dirty="0" smtClean="0"/>
          </a:p>
          <a:p>
            <a:pPr marL="0" indent="0">
              <a:buNone/>
            </a:pPr>
            <a:r>
              <a:rPr lang="en-US" sz="2400" dirty="0" smtClean="0"/>
              <a:t>To understand the concept of Blockchain and Smart Contracts and explore the differences between various Blockchain frameworks go to:</a:t>
            </a:r>
          </a:p>
          <a:p>
            <a:pPr marL="0" indent="0">
              <a:buNone/>
            </a:pPr>
            <a:endParaRPr lang="en-US" sz="2400" dirty="0"/>
          </a:p>
          <a:p>
            <a:pPr marL="0" indent="0">
              <a:buNone/>
            </a:pPr>
            <a:r>
              <a:rPr lang="en-US" sz="2400" dirty="0"/>
              <a:t>http://bit.ly/blkchn2018</a:t>
            </a:r>
          </a:p>
          <a:p>
            <a:pPr marL="0" indent="0">
              <a:buNone/>
            </a:pPr>
            <a:endParaRPr lang="en-US" sz="2400" dirty="0"/>
          </a:p>
          <a:p>
            <a:pPr marL="0" indent="0">
              <a:buNone/>
            </a:pPr>
            <a:r>
              <a:rPr lang="en-US" sz="2400" dirty="0"/>
              <a:t/>
            </a:r>
            <a:br>
              <a:rPr lang="en-US" sz="2400" dirty="0"/>
            </a:b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a:p>
        </p:txBody>
      </p:sp>
    </p:spTree>
    <p:extLst>
      <p:ext uri="{BB962C8B-B14F-4D97-AF65-F5344CB8AC3E}">
        <p14:creationId xmlns:p14="http://schemas.microsoft.com/office/powerpoint/2010/main" val="1816034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How Blockchain solves Business Pain Points</a:t>
            </a:r>
            <a:endParaRPr lang="en-US" sz="4000" dirty="0"/>
          </a:p>
        </p:txBody>
      </p:sp>
      <p:sp>
        <p:nvSpPr>
          <p:cNvPr id="4" name="Text Placeholder 3"/>
          <p:cNvSpPr>
            <a:spLocks noGrp="1"/>
          </p:cNvSpPr>
          <p:nvPr>
            <p:ph type="body" sz="quarter" idx="10"/>
          </p:nvPr>
        </p:nvSpPr>
        <p:spPr>
          <a:xfrm>
            <a:off x="507436" y="877844"/>
            <a:ext cx="10986064" cy="1021450"/>
          </a:xfrm>
        </p:spPr>
        <p:txBody>
          <a:bodyPr>
            <a:normAutofit fontScale="92500" lnSpcReduction="10000"/>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Blockchain technology can simplify the management of trusted information such as information about individuals, organizations, their assets and activities making it easier for organizations to access and use critical information while enabling individuals and organizations to authorize who can access them while maintaining the security of the information.</a:t>
            </a:r>
            <a:endParaRPr lang="en-US" altLang="en-US" sz="1800" b="0" dirty="0">
              <a:solidFill>
                <a:schemeClr val="tx1">
                  <a:lumMod val="75000"/>
                  <a:lumOff val="25000"/>
                </a:schemeClr>
              </a:solidFill>
            </a:endParaRPr>
          </a:p>
          <a:p>
            <a:endParaRPr lang="en-US" sz="1800" b="0" dirty="0">
              <a:solidFill>
                <a:srgbClr val="00338D"/>
              </a:solidFill>
            </a:endParaRPr>
          </a:p>
        </p:txBody>
      </p:sp>
      <p:grpSp>
        <p:nvGrpSpPr>
          <p:cNvPr id="161" name="Group 160">
            <a:extLst>
              <a:ext uri="{FF2B5EF4-FFF2-40B4-BE49-F238E27FC236}">
                <a16:creationId xmlns="" xmlns:a16="http://schemas.microsoft.com/office/drawing/2014/main" id="{3DD70216-CC22-456A-B6B3-0535197E0C44}"/>
              </a:ext>
            </a:extLst>
          </p:cNvPr>
          <p:cNvGrpSpPr/>
          <p:nvPr/>
        </p:nvGrpSpPr>
        <p:grpSpPr>
          <a:xfrm>
            <a:off x="3896976" y="1777740"/>
            <a:ext cx="3552444" cy="3552444"/>
            <a:chOff x="5257800" y="2482850"/>
            <a:chExt cx="1685926" cy="1660525"/>
          </a:xfrm>
        </p:grpSpPr>
        <p:sp>
          <p:nvSpPr>
            <p:cNvPr id="162" name="Freeform 2438">
              <a:extLst>
                <a:ext uri="{FF2B5EF4-FFF2-40B4-BE49-F238E27FC236}">
                  <a16:creationId xmlns="" xmlns:a16="http://schemas.microsoft.com/office/drawing/2014/main" id="{02D16A14-8A86-4CB6-B5EB-82F6666902A4}"/>
                </a:ext>
              </a:extLst>
            </p:cNvPr>
            <p:cNvSpPr>
              <a:spLocks/>
            </p:cNvSpPr>
            <p:nvPr/>
          </p:nvSpPr>
          <p:spPr bwMode="auto">
            <a:xfrm>
              <a:off x="6227763" y="2609850"/>
              <a:ext cx="715963" cy="788988"/>
            </a:xfrm>
            <a:custGeom>
              <a:avLst/>
              <a:gdLst>
                <a:gd name="T0" fmla="*/ 670 w 1806"/>
                <a:gd name="T1" fmla="*/ 1331 h 1990"/>
                <a:gd name="T2" fmla="*/ 708 w 1806"/>
                <a:gd name="T3" fmla="*/ 1392 h 1990"/>
                <a:gd name="T4" fmla="*/ 426 w 1806"/>
                <a:gd name="T5" fmla="*/ 1484 h 1990"/>
                <a:gd name="T6" fmla="*/ 1354 w 1806"/>
                <a:gd name="T7" fmla="*/ 1990 h 1990"/>
                <a:gd name="T8" fmla="*/ 1701 w 1806"/>
                <a:gd name="T9" fmla="*/ 1259 h 1990"/>
                <a:gd name="T10" fmla="*/ 1701 w 1806"/>
                <a:gd name="T11" fmla="*/ 1259 h 1990"/>
                <a:gd name="T12" fmla="*/ 1806 w 1806"/>
                <a:gd name="T13" fmla="*/ 1036 h 1990"/>
                <a:gd name="T14" fmla="*/ 1524 w 1806"/>
                <a:gd name="T15" fmla="*/ 1128 h 1990"/>
                <a:gd name="T16" fmla="*/ 1503 w 1806"/>
                <a:gd name="T17" fmla="*/ 1084 h 1990"/>
                <a:gd name="T18" fmla="*/ 1476 w 1806"/>
                <a:gd name="T19" fmla="*/ 1029 h 1990"/>
                <a:gd name="T20" fmla="*/ 1417 w 1806"/>
                <a:gd name="T21" fmla="*/ 924 h 1990"/>
                <a:gd name="T22" fmla="*/ 1354 w 1806"/>
                <a:gd name="T23" fmla="*/ 823 h 1990"/>
                <a:gd name="T24" fmla="*/ 1284 w 1806"/>
                <a:gd name="T25" fmla="*/ 727 h 1990"/>
                <a:gd name="T26" fmla="*/ 1208 w 1806"/>
                <a:gd name="T27" fmla="*/ 637 h 1990"/>
                <a:gd name="T28" fmla="*/ 1127 w 1806"/>
                <a:gd name="T29" fmla="*/ 551 h 1990"/>
                <a:gd name="T30" fmla="*/ 1043 w 1806"/>
                <a:gd name="T31" fmla="*/ 469 h 1990"/>
                <a:gd name="T32" fmla="*/ 952 w 1806"/>
                <a:gd name="T33" fmla="*/ 394 h 1990"/>
                <a:gd name="T34" fmla="*/ 859 w 1806"/>
                <a:gd name="T35" fmla="*/ 326 h 1990"/>
                <a:gd name="T36" fmla="*/ 760 w 1806"/>
                <a:gd name="T37" fmla="*/ 261 h 1990"/>
                <a:gd name="T38" fmla="*/ 658 w 1806"/>
                <a:gd name="T39" fmla="*/ 204 h 1990"/>
                <a:gd name="T40" fmla="*/ 553 w 1806"/>
                <a:gd name="T41" fmla="*/ 152 h 1990"/>
                <a:gd name="T42" fmla="*/ 445 w 1806"/>
                <a:gd name="T43" fmla="*/ 107 h 1990"/>
                <a:gd name="T44" fmla="*/ 334 w 1806"/>
                <a:gd name="T45" fmla="*/ 68 h 1990"/>
                <a:gd name="T46" fmla="*/ 220 w 1806"/>
                <a:gd name="T47" fmla="*/ 35 h 1990"/>
                <a:gd name="T48" fmla="*/ 103 w 1806"/>
                <a:gd name="T49" fmla="*/ 9 h 1990"/>
                <a:gd name="T50" fmla="*/ 45 w 1806"/>
                <a:gd name="T51" fmla="*/ 0 h 1990"/>
                <a:gd name="T52" fmla="*/ 475 w 1806"/>
                <a:gd name="T53" fmla="*/ 407 h 1990"/>
                <a:gd name="T54" fmla="*/ 0 w 1806"/>
                <a:gd name="T55" fmla="*/ 857 h 1990"/>
                <a:gd name="T56" fmla="*/ 51 w 1806"/>
                <a:gd name="T57" fmla="*/ 870 h 1990"/>
                <a:gd name="T58" fmla="*/ 151 w 1806"/>
                <a:gd name="T59" fmla="*/ 904 h 1990"/>
                <a:gd name="T60" fmla="*/ 246 w 1806"/>
                <a:gd name="T61" fmla="*/ 946 h 1990"/>
                <a:gd name="T62" fmla="*/ 337 w 1806"/>
                <a:gd name="T63" fmla="*/ 998 h 1990"/>
                <a:gd name="T64" fmla="*/ 422 w 1806"/>
                <a:gd name="T65" fmla="*/ 1059 h 1990"/>
                <a:gd name="T66" fmla="*/ 501 w 1806"/>
                <a:gd name="T67" fmla="*/ 1127 h 1990"/>
                <a:gd name="T68" fmla="*/ 574 w 1806"/>
                <a:gd name="T69" fmla="*/ 1203 h 1990"/>
                <a:gd name="T70" fmla="*/ 640 w 1806"/>
                <a:gd name="T71" fmla="*/ 1287 h 1990"/>
                <a:gd name="T72" fmla="*/ 670 w 1806"/>
                <a:gd name="T73" fmla="*/ 1331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6" h="1990">
                  <a:moveTo>
                    <a:pt x="670" y="1331"/>
                  </a:moveTo>
                  <a:lnTo>
                    <a:pt x="708" y="1392"/>
                  </a:lnTo>
                  <a:lnTo>
                    <a:pt x="426" y="1484"/>
                  </a:lnTo>
                  <a:lnTo>
                    <a:pt x="1354" y="1990"/>
                  </a:lnTo>
                  <a:lnTo>
                    <a:pt x="1701" y="1259"/>
                  </a:lnTo>
                  <a:lnTo>
                    <a:pt x="1701" y="1259"/>
                  </a:lnTo>
                  <a:lnTo>
                    <a:pt x="1806" y="1036"/>
                  </a:lnTo>
                  <a:lnTo>
                    <a:pt x="1524" y="1128"/>
                  </a:lnTo>
                  <a:lnTo>
                    <a:pt x="1503" y="1084"/>
                  </a:lnTo>
                  <a:lnTo>
                    <a:pt x="1476" y="1029"/>
                  </a:lnTo>
                  <a:lnTo>
                    <a:pt x="1417" y="924"/>
                  </a:lnTo>
                  <a:lnTo>
                    <a:pt x="1354" y="823"/>
                  </a:lnTo>
                  <a:lnTo>
                    <a:pt x="1284" y="727"/>
                  </a:lnTo>
                  <a:lnTo>
                    <a:pt x="1208" y="637"/>
                  </a:lnTo>
                  <a:lnTo>
                    <a:pt x="1127" y="551"/>
                  </a:lnTo>
                  <a:lnTo>
                    <a:pt x="1043" y="469"/>
                  </a:lnTo>
                  <a:lnTo>
                    <a:pt x="952" y="394"/>
                  </a:lnTo>
                  <a:lnTo>
                    <a:pt x="859" y="326"/>
                  </a:lnTo>
                  <a:lnTo>
                    <a:pt x="760" y="261"/>
                  </a:lnTo>
                  <a:lnTo>
                    <a:pt x="658" y="204"/>
                  </a:lnTo>
                  <a:lnTo>
                    <a:pt x="553" y="152"/>
                  </a:lnTo>
                  <a:lnTo>
                    <a:pt x="445" y="107"/>
                  </a:lnTo>
                  <a:lnTo>
                    <a:pt x="334" y="68"/>
                  </a:lnTo>
                  <a:lnTo>
                    <a:pt x="220" y="35"/>
                  </a:lnTo>
                  <a:lnTo>
                    <a:pt x="103" y="9"/>
                  </a:lnTo>
                  <a:lnTo>
                    <a:pt x="45" y="0"/>
                  </a:lnTo>
                  <a:lnTo>
                    <a:pt x="475" y="407"/>
                  </a:lnTo>
                  <a:lnTo>
                    <a:pt x="0" y="857"/>
                  </a:lnTo>
                  <a:lnTo>
                    <a:pt x="51" y="870"/>
                  </a:lnTo>
                  <a:lnTo>
                    <a:pt x="151" y="904"/>
                  </a:lnTo>
                  <a:lnTo>
                    <a:pt x="246" y="946"/>
                  </a:lnTo>
                  <a:lnTo>
                    <a:pt x="337" y="998"/>
                  </a:lnTo>
                  <a:lnTo>
                    <a:pt x="422" y="1059"/>
                  </a:lnTo>
                  <a:lnTo>
                    <a:pt x="501" y="1127"/>
                  </a:lnTo>
                  <a:lnTo>
                    <a:pt x="574" y="1203"/>
                  </a:lnTo>
                  <a:lnTo>
                    <a:pt x="640" y="1287"/>
                  </a:lnTo>
                  <a:lnTo>
                    <a:pt x="670" y="13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3" name="Freeform 2439">
              <a:extLst>
                <a:ext uri="{FF2B5EF4-FFF2-40B4-BE49-F238E27FC236}">
                  <a16:creationId xmlns="" xmlns:a16="http://schemas.microsoft.com/office/drawing/2014/main" id="{03B5345E-C90C-49FD-845D-B299A7F373C9}"/>
                </a:ext>
              </a:extLst>
            </p:cNvPr>
            <p:cNvSpPr>
              <a:spLocks/>
            </p:cNvSpPr>
            <p:nvPr/>
          </p:nvSpPr>
          <p:spPr bwMode="auto">
            <a:xfrm>
              <a:off x="6294438" y="3241675"/>
              <a:ext cx="604838" cy="798513"/>
            </a:xfrm>
            <a:custGeom>
              <a:avLst/>
              <a:gdLst>
                <a:gd name="T0" fmla="*/ 417 w 1521"/>
                <a:gd name="T1" fmla="*/ 1025 h 2010"/>
                <a:gd name="T2" fmla="*/ 372 w 1521"/>
                <a:gd name="T3" fmla="*/ 1080 h 2010"/>
                <a:gd name="T4" fmla="*/ 194 w 1521"/>
                <a:gd name="T5" fmla="*/ 836 h 2010"/>
                <a:gd name="T6" fmla="*/ 137 w 1521"/>
                <a:gd name="T7" fmla="*/ 1140 h 2010"/>
                <a:gd name="T8" fmla="*/ 137 w 1521"/>
                <a:gd name="T9" fmla="*/ 1140 h 2010"/>
                <a:gd name="T10" fmla="*/ 0 w 1521"/>
                <a:gd name="T11" fmla="*/ 1874 h 2010"/>
                <a:gd name="T12" fmla="*/ 1047 w 1521"/>
                <a:gd name="T13" fmla="*/ 2010 h 2010"/>
                <a:gd name="T14" fmla="*/ 874 w 1521"/>
                <a:gd name="T15" fmla="*/ 1773 h 2010"/>
                <a:gd name="T16" fmla="*/ 911 w 1521"/>
                <a:gd name="T17" fmla="*/ 1739 h 2010"/>
                <a:gd name="T18" fmla="*/ 983 w 1521"/>
                <a:gd name="T19" fmla="*/ 1669 h 2010"/>
                <a:gd name="T20" fmla="*/ 1114 w 1521"/>
                <a:gd name="T21" fmla="*/ 1517 h 2010"/>
                <a:gd name="T22" fmla="*/ 1227 w 1521"/>
                <a:gd name="T23" fmla="*/ 1357 h 2010"/>
                <a:gd name="T24" fmla="*/ 1323 w 1521"/>
                <a:gd name="T25" fmla="*/ 1185 h 2010"/>
                <a:gd name="T26" fmla="*/ 1401 w 1521"/>
                <a:gd name="T27" fmla="*/ 1005 h 2010"/>
                <a:gd name="T28" fmla="*/ 1460 w 1521"/>
                <a:gd name="T29" fmla="*/ 819 h 2010"/>
                <a:gd name="T30" fmla="*/ 1499 w 1521"/>
                <a:gd name="T31" fmla="*/ 626 h 2010"/>
                <a:gd name="T32" fmla="*/ 1520 w 1521"/>
                <a:gd name="T33" fmla="*/ 426 h 2010"/>
                <a:gd name="T34" fmla="*/ 1521 w 1521"/>
                <a:gd name="T35" fmla="*/ 326 h 2010"/>
                <a:gd name="T36" fmla="*/ 1520 w 1521"/>
                <a:gd name="T37" fmla="*/ 243 h 2010"/>
                <a:gd name="T38" fmla="*/ 1507 w 1521"/>
                <a:gd name="T39" fmla="*/ 81 h 2010"/>
                <a:gd name="T40" fmla="*/ 1494 w 1521"/>
                <a:gd name="T41" fmla="*/ 0 h 2010"/>
                <a:gd name="T42" fmla="*/ 1344 w 1521"/>
                <a:gd name="T43" fmla="*/ 316 h 2010"/>
                <a:gd name="T44" fmla="*/ 1234 w 1521"/>
                <a:gd name="T45" fmla="*/ 549 h 2010"/>
                <a:gd name="T46" fmla="*/ 667 w 1521"/>
                <a:gd name="T47" fmla="*/ 241 h 2010"/>
                <a:gd name="T48" fmla="*/ 670 w 1521"/>
                <a:gd name="T49" fmla="*/ 283 h 2010"/>
                <a:gd name="T50" fmla="*/ 671 w 1521"/>
                <a:gd name="T51" fmla="*/ 326 h 2010"/>
                <a:gd name="T52" fmla="*/ 670 w 1521"/>
                <a:gd name="T53" fmla="*/ 373 h 2010"/>
                <a:gd name="T54" fmla="*/ 662 w 1521"/>
                <a:gd name="T55" fmla="*/ 469 h 2010"/>
                <a:gd name="T56" fmla="*/ 645 w 1521"/>
                <a:gd name="T57" fmla="*/ 562 h 2010"/>
                <a:gd name="T58" fmla="*/ 620 w 1521"/>
                <a:gd name="T59" fmla="*/ 653 h 2010"/>
                <a:gd name="T60" fmla="*/ 588 w 1521"/>
                <a:gd name="T61" fmla="*/ 742 h 2010"/>
                <a:gd name="T62" fmla="*/ 549 w 1521"/>
                <a:gd name="T63" fmla="*/ 828 h 2010"/>
                <a:gd name="T64" fmla="*/ 501 w 1521"/>
                <a:gd name="T65" fmla="*/ 909 h 2010"/>
                <a:gd name="T66" fmla="*/ 448 w 1521"/>
                <a:gd name="T67" fmla="*/ 987 h 2010"/>
                <a:gd name="T68" fmla="*/ 417 w 1521"/>
                <a:gd name="T69" fmla="*/ 1025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21" h="2010">
                  <a:moveTo>
                    <a:pt x="417" y="1025"/>
                  </a:moveTo>
                  <a:lnTo>
                    <a:pt x="372" y="1080"/>
                  </a:lnTo>
                  <a:lnTo>
                    <a:pt x="194" y="836"/>
                  </a:lnTo>
                  <a:lnTo>
                    <a:pt x="137" y="1140"/>
                  </a:lnTo>
                  <a:lnTo>
                    <a:pt x="137" y="1140"/>
                  </a:lnTo>
                  <a:lnTo>
                    <a:pt x="0" y="1874"/>
                  </a:lnTo>
                  <a:lnTo>
                    <a:pt x="1047" y="2010"/>
                  </a:lnTo>
                  <a:lnTo>
                    <a:pt x="874" y="1773"/>
                  </a:lnTo>
                  <a:lnTo>
                    <a:pt x="911" y="1739"/>
                  </a:lnTo>
                  <a:lnTo>
                    <a:pt x="983" y="1669"/>
                  </a:lnTo>
                  <a:lnTo>
                    <a:pt x="1114" y="1517"/>
                  </a:lnTo>
                  <a:lnTo>
                    <a:pt x="1227" y="1357"/>
                  </a:lnTo>
                  <a:lnTo>
                    <a:pt x="1323" y="1185"/>
                  </a:lnTo>
                  <a:lnTo>
                    <a:pt x="1401" y="1005"/>
                  </a:lnTo>
                  <a:lnTo>
                    <a:pt x="1460" y="819"/>
                  </a:lnTo>
                  <a:lnTo>
                    <a:pt x="1499" y="626"/>
                  </a:lnTo>
                  <a:lnTo>
                    <a:pt x="1520" y="426"/>
                  </a:lnTo>
                  <a:lnTo>
                    <a:pt x="1521" y="326"/>
                  </a:lnTo>
                  <a:lnTo>
                    <a:pt x="1520" y="243"/>
                  </a:lnTo>
                  <a:lnTo>
                    <a:pt x="1507" y="81"/>
                  </a:lnTo>
                  <a:lnTo>
                    <a:pt x="1494" y="0"/>
                  </a:lnTo>
                  <a:lnTo>
                    <a:pt x="1344" y="316"/>
                  </a:lnTo>
                  <a:lnTo>
                    <a:pt x="1234" y="549"/>
                  </a:lnTo>
                  <a:lnTo>
                    <a:pt x="667" y="241"/>
                  </a:lnTo>
                  <a:lnTo>
                    <a:pt x="670" y="283"/>
                  </a:lnTo>
                  <a:lnTo>
                    <a:pt x="671" y="326"/>
                  </a:lnTo>
                  <a:lnTo>
                    <a:pt x="670" y="373"/>
                  </a:lnTo>
                  <a:lnTo>
                    <a:pt x="662" y="469"/>
                  </a:lnTo>
                  <a:lnTo>
                    <a:pt x="645" y="562"/>
                  </a:lnTo>
                  <a:lnTo>
                    <a:pt x="620" y="653"/>
                  </a:lnTo>
                  <a:lnTo>
                    <a:pt x="588" y="742"/>
                  </a:lnTo>
                  <a:lnTo>
                    <a:pt x="549" y="828"/>
                  </a:lnTo>
                  <a:lnTo>
                    <a:pt x="501" y="909"/>
                  </a:lnTo>
                  <a:lnTo>
                    <a:pt x="448" y="987"/>
                  </a:lnTo>
                  <a:lnTo>
                    <a:pt x="417" y="10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4" name="Freeform 2440">
              <a:extLst>
                <a:ext uri="{FF2B5EF4-FFF2-40B4-BE49-F238E27FC236}">
                  <a16:creationId xmlns="" xmlns:a16="http://schemas.microsoft.com/office/drawing/2014/main" id="{35957DE2-1F5A-4CAE-B7C0-7534F3450B41}"/>
                </a:ext>
              </a:extLst>
            </p:cNvPr>
            <p:cNvSpPr>
              <a:spLocks/>
            </p:cNvSpPr>
            <p:nvPr/>
          </p:nvSpPr>
          <p:spPr bwMode="auto">
            <a:xfrm>
              <a:off x="5591175" y="3667125"/>
              <a:ext cx="893763" cy="476250"/>
            </a:xfrm>
            <a:custGeom>
              <a:avLst/>
              <a:gdLst>
                <a:gd name="T0" fmla="*/ 940 w 2251"/>
                <a:gd name="T1" fmla="*/ 267 h 1199"/>
                <a:gd name="T2" fmla="*/ 874 w 2251"/>
                <a:gd name="T3" fmla="*/ 240 h 1199"/>
                <a:gd name="T4" fmla="*/ 1049 w 2251"/>
                <a:gd name="T5" fmla="*/ 0 h 1199"/>
                <a:gd name="T6" fmla="*/ 751 w 2251"/>
                <a:gd name="T7" fmla="*/ 38 h 1199"/>
                <a:gd name="T8" fmla="*/ 751 w 2251"/>
                <a:gd name="T9" fmla="*/ 38 h 1199"/>
                <a:gd name="T10" fmla="*/ 0 w 2251"/>
                <a:gd name="T11" fmla="*/ 136 h 1199"/>
                <a:gd name="T12" fmla="*/ 150 w 2251"/>
                <a:gd name="T13" fmla="*/ 928 h 1199"/>
                <a:gd name="T14" fmla="*/ 150 w 2251"/>
                <a:gd name="T15" fmla="*/ 928 h 1199"/>
                <a:gd name="T16" fmla="*/ 195 w 2251"/>
                <a:gd name="T17" fmla="*/ 1174 h 1199"/>
                <a:gd name="T18" fmla="*/ 370 w 2251"/>
                <a:gd name="T19" fmla="*/ 933 h 1199"/>
                <a:gd name="T20" fmla="*/ 414 w 2251"/>
                <a:gd name="T21" fmla="*/ 957 h 1199"/>
                <a:gd name="T22" fmla="*/ 467 w 2251"/>
                <a:gd name="T23" fmla="*/ 986 h 1199"/>
                <a:gd name="T24" fmla="*/ 579 w 2251"/>
                <a:gd name="T25" fmla="*/ 1038 h 1199"/>
                <a:gd name="T26" fmla="*/ 691 w 2251"/>
                <a:gd name="T27" fmla="*/ 1084 h 1199"/>
                <a:gd name="T28" fmla="*/ 808 w 2251"/>
                <a:gd name="T29" fmla="*/ 1121 h 1199"/>
                <a:gd name="T30" fmla="*/ 926 w 2251"/>
                <a:gd name="T31" fmla="*/ 1151 h 1199"/>
                <a:gd name="T32" fmla="*/ 1046 w 2251"/>
                <a:gd name="T33" fmla="*/ 1174 h 1199"/>
                <a:gd name="T34" fmla="*/ 1168 w 2251"/>
                <a:gd name="T35" fmla="*/ 1190 h 1199"/>
                <a:gd name="T36" fmla="*/ 1291 w 2251"/>
                <a:gd name="T37" fmla="*/ 1198 h 1199"/>
                <a:gd name="T38" fmla="*/ 1352 w 2251"/>
                <a:gd name="T39" fmla="*/ 1199 h 1199"/>
                <a:gd name="T40" fmla="*/ 1411 w 2251"/>
                <a:gd name="T41" fmla="*/ 1198 h 1199"/>
                <a:gd name="T42" fmla="*/ 1529 w 2251"/>
                <a:gd name="T43" fmla="*/ 1191 h 1199"/>
                <a:gd name="T44" fmla="*/ 1644 w 2251"/>
                <a:gd name="T45" fmla="*/ 1177 h 1199"/>
                <a:gd name="T46" fmla="*/ 1759 w 2251"/>
                <a:gd name="T47" fmla="*/ 1156 h 1199"/>
                <a:gd name="T48" fmla="*/ 1872 w 2251"/>
                <a:gd name="T49" fmla="*/ 1128 h 1199"/>
                <a:gd name="T50" fmla="*/ 1984 w 2251"/>
                <a:gd name="T51" fmla="*/ 1094 h 1199"/>
                <a:gd name="T52" fmla="*/ 2092 w 2251"/>
                <a:gd name="T53" fmla="*/ 1053 h 1199"/>
                <a:gd name="T54" fmla="*/ 2199 w 2251"/>
                <a:gd name="T55" fmla="*/ 1005 h 1199"/>
                <a:gd name="T56" fmla="*/ 2251 w 2251"/>
                <a:gd name="T57" fmla="*/ 979 h 1199"/>
                <a:gd name="T58" fmla="*/ 1641 w 2251"/>
                <a:gd name="T59" fmla="*/ 900 h 1199"/>
                <a:gd name="T60" fmla="*/ 1759 w 2251"/>
                <a:gd name="T61" fmla="*/ 270 h 1199"/>
                <a:gd name="T62" fmla="*/ 1711 w 2251"/>
                <a:gd name="T63" fmla="*/ 288 h 1199"/>
                <a:gd name="T64" fmla="*/ 1612 w 2251"/>
                <a:gd name="T65" fmla="*/ 318 h 1199"/>
                <a:gd name="T66" fmla="*/ 1509 w 2251"/>
                <a:gd name="T67" fmla="*/ 337 h 1199"/>
                <a:gd name="T68" fmla="*/ 1404 w 2251"/>
                <a:gd name="T69" fmla="*/ 347 h 1199"/>
                <a:gd name="T70" fmla="*/ 1352 w 2251"/>
                <a:gd name="T71" fmla="*/ 347 h 1199"/>
                <a:gd name="T72" fmla="*/ 1299 w 2251"/>
                <a:gd name="T73" fmla="*/ 347 h 1199"/>
                <a:gd name="T74" fmla="*/ 1194 w 2251"/>
                <a:gd name="T75" fmla="*/ 337 h 1199"/>
                <a:gd name="T76" fmla="*/ 1091 w 2251"/>
                <a:gd name="T77" fmla="*/ 316 h 1199"/>
                <a:gd name="T78" fmla="*/ 989 w 2251"/>
                <a:gd name="T79" fmla="*/ 287 h 1199"/>
                <a:gd name="T80" fmla="*/ 940 w 2251"/>
                <a:gd name="T81" fmla="*/ 267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1" h="1199">
                  <a:moveTo>
                    <a:pt x="940" y="267"/>
                  </a:moveTo>
                  <a:lnTo>
                    <a:pt x="874" y="240"/>
                  </a:lnTo>
                  <a:lnTo>
                    <a:pt x="1049" y="0"/>
                  </a:lnTo>
                  <a:lnTo>
                    <a:pt x="751" y="38"/>
                  </a:lnTo>
                  <a:lnTo>
                    <a:pt x="751" y="38"/>
                  </a:lnTo>
                  <a:lnTo>
                    <a:pt x="0" y="136"/>
                  </a:lnTo>
                  <a:lnTo>
                    <a:pt x="150" y="928"/>
                  </a:lnTo>
                  <a:lnTo>
                    <a:pt x="150" y="928"/>
                  </a:lnTo>
                  <a:lnTo>
                    <a:pt x="195" y="1174"/>
                  </a:lnTo>
                  <a:lnTo>
                    <a:pt x="370" y="933"/>
                  </a:lnTo>
                  <a:lnTo>
                    <a:pt x="414" y="957"/>
                  </a:lnTo>
                  <a:lnTo>
                    <a:pt x="467" y="986"/>
                  </a:lnTo>
                  <a:lnTo>
                    <a:pt x="579" y="1038"/>
                  </a:lnTo>
                  <a:lnTo>
                    <a:pt x="691" y="1084"/>
                  </a:lnTo>
                  <a:lnTo>
                    <a:pt x="808" y="1121"/>
                  </a:lnTo>
                  <a:lnTo>
                    <a:pt x="926" y="1151"/>
                  </a:lnTo>
                  <a:lnTo>
                    <a:pt x="1046" y="1174"/>
                  </a:lnTo>
                  <a:lnTo>
                    <a:pt x="1168" y="1190"/>
                  </a:lnTo>
                  <a:lnTo>
                    <a:pt x="1291" y="1198"/>
                  </a:lnTo>
                  <a:lnTo>
                    <a:pt x="1352" y="1199"/>
                  </a:lnTo>
                  <a:lnTo>
                    <a:pt x="1411" y="1198"/>
                  </a:lnTo>
                  <a:lnTo>
                    <a:pt x="1529" y="1191"/>
                  </a:lnTo>
                  <a:lnTo>
                    <a:pt x="1644" y="1177"/>
                  </a:lnTo>
                  <a:lnTo>
                    <a:pt x="1759" y="1156"/>
                  </a:lnTo>
                  <a:lnTo>
                    <a:pt x="1872" y="1128"/>
                  </a:lnTo>
                  <a:lnTo>
                    <a:pt x="1984" y="1094"/>
                  </a:lnTo>
                  <a:lnTo>
                    <a:pt x="2092" y="1053"/>
                  </a:lnTo>
                  <a:lnTo>
                    <a:pt x="2199" y="1005"/>
                  </a:lnTo>
                  <a:lnTo>
                    <a:pt x="2251" y="979"/>
                  </a:lnTo>
                  <a:lnTo>
                    <a:pt x="1641" y="900"/>
                  </a:lnTo>
                  <a:lnTo>
                    <a:pt x="1759" y="270"/>
                  </a:lnTo>
                  <a:lnTo>
                    <a:pt x="1711" y="288"/>
                  </a:lnTo>
                  <a:lnTo>
                    <a:pt x="1612" y="318"/>
                  </a:lnTo>
                  <a:lnTo>
                    <a:pt x="1509" y="337"/>
                  </a:lnTo>
                  <a:lnTo>
                    <a:pt x="1404" y="347"/>
                  </a:lnTo>
                  <a:lnTo>
                    <a:pt x="1352" y="347"/>
                  </a:lnTo>
                  <a:lnTo>
                    <a:pt x="1299" y="347"/>
                  </a:lnTo>
                  <a:lnTo>
                    <a:pt x="1194" y="337"/>
                  </a:lnTo>
                  <a:lnTo>
                    <a:pt x="1091" y="316"/>
                  </a:lnTo>
                  <a:lnTo>
                    <a:pt x="989" y="287"/>
                  </a:lnTo>
                  <a:lnTo>
                    <a:pt x="940" y="26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5" name="Freeform 2441">
              <a:extLst>
                <a:ext uri="{FF2B5EF4-FFF2-40B4-BE49-F238E27FC236}">
                  <a16:creationId xmlns="" xmlns:a16="http://schemas.microsoft.com/office/drawing/2014/main" id="{AA3E2DD5-F22F-47D2-A656-6C0BEC5B73C8}"/>
                </a:ext>
              </a:extLst>
            </p:cNvPr>
            <p:cNvSpPr>
              <a:spLocks/>
            </p:cNvSpPr>
            <p:nvPr/>
          </p:nvSpPr>
          <p:spPr bwMode="auto">
            <a:xfrm>
              <a:off x="5257800" y="2970213"/>
              <a:ext cx="549275" cy="947738"/>
            </a:xfrm>
            <a:custGeom>
              <a:avLst/>
              <a:gdLst>
                <a:gd name="T0" fmla="*/ 1100 w 1380"/>
                <a:gd name="T1" fmla="*/ 936 h 2386"/>
                <a:gd name="T2" fmla="*/ 1105 w 1380"/>
                <a:gd name="T3" fmla="*/ 864 h 2386"/>
                <a:gd name="T4" fmla="*/ 1380 w 1380"/>
                <a:gd name="T5" fmla="*/ 954 h 2386"/>
                <a:gd name="T6" fmla="*/ 1256 w 1380"/>
                <a:gd name="T7" fmla="*/ 692 h 2386"/>
                <a:gd name="T8" fmla="*/ 1256 w 1380"/>
                <a:gd name="T9" fmla="*/ 692 h 2386"/>
                <a:gd name="T10" fmla="*/ 927 w 1380"/>
                <a:gd name="T11" fmla="*/ 0 h 2386"/>
                <a:gd name="T12" fmla="*/ 228 w 1380"/>
                <a:gd name="T13" fmla="*/ 381 h 2386"/>
                <a:gd name="T14" fmla="*/ 228 w 1380"/>
                <a:gd name="T15" fmla="*/ 381 h 2386"/>
                <a:gd name="T16" fmla="*/ 0 w 1380"/>
                <a:gd name="T17" fmla="*/ 505 h 2386"/>
                <a:gd name="T18" fmla="*/ 290 w 1380"/>
                <a:gd name="T19" fmla="*/ 600 h 2386"/>
                <a:gd name="T20" fmla="*/ 281 w 1380"/>
                <a:gd name="T21" fmla="*/ 648 h 2386"/>
                <a:gd name="T22" fmla="*/ 266 w 1380"/>
                <a:gd name="T23" fmla="*/ 737 h 2386"/>
                <a:gd name="T24" fmla="*/ 249 w 1380"/>
                <a:gd name="T25" fmla="*/ 920 h 2386"/>
                <a:gd name="T26" fmla="*/ 247 w 1380"/>
                <a:gd name="T27" fmla="*/ 1012 h 2386"/>
                <a:gd name="T28" fmla="*/ 249 w 1380"/>
                <a:gd name="T29" fmla="*/ 1108 h 2386"/>
                <a:gd name="T30" fmla="*/ 268 w 1380"/>
                <a:gd name="T31" fmla="*/ 1300 h 2386"/>
                <a:gd name="T32" fmla="*/ 306 w 1380"/>
                <a:gd name="T33" fmla="*/ 1488 h 2386"/>
                <a:gd name="T34" fmla="*/ 362 w 1380"/>
                <a:gd name="T35" fmla="*/ 1669 h 2386"/>
                <a:gd name="T36" fmla="*/ 434 w 1380"/>
                <a:gd name="T37" fmla="*/ 1844 h 2386"/>
                <a:gd name="T38" fmla="*/ 524 w 1380"/>
                <a:gd name="T39" fmla="*/ 2011 h 2386"/>
                <a:gd name="T40" fmla="*/ 630 w 1380"/>
                <a:gd name="T41" fmla="*/ 2170 h 2386"/>
                <a:gd name="T42" fmla="*/ 750 w 1380"/>
                <a:gd name="T43" fmla="*/ 2317 h 2386"/>
                <a:gd name="T44" fmla="*/ 818 w 1380"/>
                <a:gd name="T45" fmla="*/ 2386 h 2386"/>
                <a:gd name="T46" fmla="*/ 708 w 1380"/>
                <a:gd name="T47" fmla="*/ 1796 h 2386"/>
                <a:gd name="T48" fmla="*/ 1352 w 1380"/>
                <a:gd name="T49" fmla="*/ 1712 h 2386"/>
                <a:gd name="T50" fmla="*/ 1322 w 1380"/>
                <a:gd name="T51" fmla="*/ 1674 h 2386"/>
                <a:gd name="T52" fmla="*/ 1268 w 1380"/>
                <a:gd name="T53" fmla="*/ 1597 h 2386"/>
                <a:gd name="T54" fmla="*/ 1220 w 1380"/>
                <a:gd name="T55" fmla="*/ 1515 h 2386"/>
                <a:gd name="T56" fmla="*/ 1179 w 1380"/>
                <a:gd name="T57" fmla="*/ 1429 h 2386"/>
                <a:gd name="T58" fmla="*/ 1148 w 1380"/>
                <a:gd name="T59" fmla="*/ 1341 h 2386"/>
                <a:gd name="T60" fmla="*/ 1124 w 1380"/>
                <a:gd name="T61" fmla="*/ 1249 h 2386"/>
                <a:gd name="T62" fmla="*/ 1107 w 1380"/>
                <a:gd name="T63" fmla="*/ 1156 h 2386"/>
                <a:gd name="T64" fmla="*/ 1099 w 1380"/>
                <a:gd name="T65" fmla="*/ 1060 h 2386"/>
                <a:gd name="T66" fmla="*/ 1098 w 1380"/>
                <a:gd name="T67" fmla="*/ 1012 h 2386"/>
                <a:gd name="T68" fmla="*/ 1098 w 1380"/>
                <a:gd name="T69" fmla="*/ 976 h 2386"/>
                <a:gd name="T70" fmla="*/ 1100 w 1380"/>
                <a:gd name="T71" fmla="*/ 936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0" h="2386">
                  <a:moveTo>
                    <a:pt x="1100" y="936"/>
                  </a:moveTo>
                  <a:lnTo>
                    <a:pt x="1105" y="864"/>
                  </a:lnTo>
                  <a:lnTo>
                    <a:pt x="1380" y="954"/>
                  </a:lnTo>
                  <a:lnTo>
                    <a:pt x="1256" y="692"/>
                  </a:lnTo>
                  <a:lnTo>
                    <a:pt x="1256" y="692"/>
                  </a:lnTo>
                  <a:lnTo>
                    <a:pt x="927" y="0"/>
                  </a:lnTo>
                  <a:lnTo>
                    <a:pt x="228" y="381"/>
                  </a:lnTo>
                  <a:lnTo>
                    <a:pt x="228" y="381"/>
                  </a:lnTo>
                  <a:lnTo>
                    <a:pt x="0" y="505"/>
                  </a:lnTo>
                  <a:lnTo>
                    <a:pt x="290" y="600"/>
                  </a:lnTo>
                  <a:lnTo>
                    <a:pt x="281" y="648"/>
                  </a:lnTo>
                  <a:lnTo>
                    <a:pt x="266" y="737"/>
                  </a:lnTo>
                  <a:lnTo>
                    <a:pt x="249" y="920"/>
                  </a:lnTo>
                  <a:lnTo>
                    <a:pt x="247" y="1012"/>
                  </a:lnTo>
                  <a:lnTo>
                    <a:pt x="249" y="1108"/>
                  </a:lnTo>
                  <a:lnTo>
                    <a:pt x="268" y="1300"/>
                  </a:lnTo>
                  <a:lnTo>
                    <a:pt x="306" y="1488"/>
                  </a:lnTo>
                  <a:lnTo>
                    <a:pt x="362" y="1669"/>
                  </a:lnTo>
                  <a:lnTo>
                    <a:pt x="434" y="1844"/>
                  </a:lnTo>
                  <a:lnTo>
                    <a:pt x="524" y="2011"/>
                  </a:lnTo>
                  <a:lnTo>
                    <a:pt x="630" y="2170"/>
                  </a:lnTo>
                  <a:lnTo>
                    <a:pt x="750" y="2317"/>
                  </a:lnTo>
                  <a:lnTo>
                    <a:pt x="818" y="2386"/>
                  </a:lnTo>
                  <a:lnTo>
                    <a:pt x="708" y="1796"/>
                  </a:lnTo>
                  <a:lnTo>
                    <a:pt x="1352" y="1712"/>
                  </a:lnTo>
                  <a:lnTo>
                    <a:pt x="1322" y="1674"/>
                  </a:lnTo>
                  <a:lnTo>
                    <a:pt x="1268" y="1597"/>
                  </a:lnTo>
                  <a:lnTo>
                    <a:pt x="1220" y="1515"/>
                  </a:lnTo>
                  <a:lnTo>
                    <a:pt x="1179" y="1429"/>
                  </a:lnTo>
                  <a:lnTo>
                    <a:pt x="1148" y="1341"/>
                  </a:lnTo>
                  <a:lnTo>
                    <a:pt x="1124" y="1249"/>
                  </a:lnTo>
                  <a:lnTo>
                    <a:pt x="1107" y="1156"/>
                  </a:lnTo>
                  <a:lnTo>
                    <a:pt x="1099" y="1060"/>
                  </a:lnTo>
                  <a:lnTo>
                    <a:pt x="1098" y="1012"/>
                  </a:lnTo>
                  <a:lnTo>
                    <a:pt x="1098" y="976"/>
                  </a:lnTo>
                  <a:lnTo>
                    <a:pt x="1100" y="93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6" name="Freeform 2442">
              <a:extLst>
                <a:ext uri="{FF2B5EF4-FFF2-40B4-BE49-F238E27FC236}">
                  <a16:creationId xmlns="" xmlns:a16="http://schemas.microsoft.com/office/drawing/2014/main" id="{00AF495C-2850-4842-BD33-79D6442B7B86}"/>
                </a:ext>
              </a:extLst>
            </p:cNvPr>
            <p:cNvSpPr>
              <a:spLocks/>
            </p:cNvSpPr>
            <p:nvPr/>
          </p:nvSpPr>
          <p:spPr bwMode="auto">
            <a:xfrm>
              <a:off x="5441950" y="2482850"/>
              <a:ext cx="909638" cy="661988"/>
            </a:xfrm>
            <a:custGeom>
              <a:avLst/>
              <a:gdLst>
                <a:gd name="T0" fmla="*/ 1457 w 2294"/>
                <a:gd name="T1" fmla="*/ 1181 h 1667"/>
                <a:gd name="T2" fmla="*/ 1526 w 2294"/>
                <a:gd name="T3" fmla="*/ 1164 h 1667"/>
                <a:gd name="T4" fmla="*/ 1526 w 2294"/>
                <a:gd name="T5" fmla="*/ 1452 h 1667"/>
                <a:gd name="T6" fmla="*/ 1738 w 2294"/>
                <a:gd name="T7" fmla="*/ 1252 h 1667"/>
                <a:gd name="T8" fmla="*/ 1738 w 2294"/>
                <a:gd name="T9" fmla="*/ 1252 h 1667"/>
                <a:gd name="T10" fmla="*/ 2294 w 2294"/>
                <a:gd name="T11" fmla="*/ 726 h 1667"/>
                <a:gd name="T12" fmla="*/ 1715 w 2294"/>
                <a:gd name="T13" fmla="*/ 179 h 1667"/>
                <a:gd name="T14" fmla="*/ 1715 w 2294"/>
                <a:gd name="T15" fmla="*/ 179 h 1667"/>
                <a:gd name="T16" fmla="*/ 1526 w 2294"/>
                <a:gd name="T17" fmla="*/ 0 h 1667"/>
                <a:gd name="T18" fmla="*/ 1526 w 2294"/>
                <a:gd name="T19" fmla="*/ 306 h 1667"/>
                <a:gd name="T20" fmla="*/ 1478 w 2294"/>
                <a:gd name="T21" fmla="*/ 313 h 1667"/>
                <a:gd name="T22" fmla="*/ 1418 w 2294"/>
                <a:gd name="T23" fmla="*/ 322 h 1667"/>
                <a:gd name="T24" fmla="*/ 1301 w 2294"/>
                <a:gd name="T25" fmla="*/ 344 h 1667"/>
                <a:gd name="T26" fmla="*/ 1186 w 2294"/>
                <a:gd name="T27" fmla="*/ 374 h 1667"/>
                <a:gd name="T28" fmla="*/ 1075 w 2294"/>
                <a:gd name="T29" fmla="*/ 410 h 1667"/>
                <a:gd name="T30" fmla="*/ 966 w 2294"/>
                <a:gd name="T31" fmla="*/ 453 h 1667"/>
                <a:gd name="T32" fmla="*/ 859 w 2294"/>
                <a:gd name="T33" fmla="*/ 502 h 1667"/>
                <a:gd name="T34" fmla="*/ 757 w 2294"/>
                <a:gd name="T35" fmla="*/ 558 h 1667"/>
                <a:gd name="T36" fmla="*/ 657 w 2294"/>
                <a:gd name="T37" fmla="*/ 620 h 1667"/>
                <a:gd name="T38" fmla="*/ 563 w 2294"/>
                <a:gd name="T39" fmla="*/ 686 h 1667"/>
                <a:gd name="T40" fmla="*/ 472 w 2294"/>
                <a:gd name="T41" fmla="*/ 760 h 1667"/>
                <a:gd name="T42" fmla="*/ 385 w 2294"/>
                <a:gd name="T43" fmla="*/ 838 h 1667"/>
                <a:gd name="T44" fmla="*/ 303 w 2294"/>
                <a:gd name="T45" fmla="*/ 921 h 1667"/>
                <a:gd name="T46" fmla="*/ 226 w 2294"/>
                <a:gd name="T47" fmla="*/ 1009 h 1667"/>
                <a:gd name="T48" fmla="*/ 154 w 2294"/>
                <a:gd name="T49" fmla="*/ 1102 h 1667"/>
                <a:gd name="T50" fmla="*/ 88 w 2294"/>
                <a:gd name="T51" fmla="*/ 1199 h 1667"/>
                <a:gd name="T52" fmla="*/ 29 w 2294"/>
                <a:gd name="T53" fmla="*/ 1302 h 1667"/>
                <a:gd name="T54" fmla="*/ 0 w 2294"/>
                <a:gd name="T55" fmla="*/ 1355 h 1667"/>
                <a:gd name="T56" fmla="*/ 517 w 2294"/>
                <a:gd name="T57" fmla="*/ 1072 h 1667"/>
                <a:gd name="T58" fmla="*/ 800 w 2294"/>
                <a:gd name="T59" fmla="*/ 1667 h 1667"/>
                <a:gd name="T60" fmla="*/ 828 w 2294"/>
                <a:gd name="T61" fmla="*/ 1623 h 1667"/>
                <a:gd name="T62" fmla="*/ 890 w 2294"/>
                <a:gd name="T63" fmla="*/ 1539 h 1667"/>
                <a:gd name="T64" fmla="*/ 962 w 2294"/>
                <a:gd name="T65" fmla="*/ 1462 h 1667"/>
                <a:gd name="T66" fmla="*/ 1038 w 2294"/>
                <a:gd name="T67" fmla="*/ 1392 h 1667"/>
                <a:gd name="T68" fmla="*/ 1122 w 2294"/>
                <a:gd name="T69" fmla="*/ 1332 h 1667"/>
                <a:gd name="T70" fmla="*/ 1212 w 2294"/>
                <a:gd name="T71" fmla="*/ 1277 h 1667"/>
                <a:gd name="T72" fmla="*/ 1307 w 2294"/>
                <a:gd name="T73" fmla="*/ 1232 h 1667"/>
                <a:gd name="T74" fmla="*/ 1405 w 2294"/>
                <a:gd name="T75" fmla="*/ 1195 h 1667"/>
                <a:gd name="T76" fmla="*/ 1457 w 2294"/>
                <a:gd name="T77" fmla="*/ 1181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4" h="1667">
                  <a:moveTo>
                    <a:pt x="1457" y="1181"/>
                  </a:moveTo>
                  <a:lnTo>
                    <a:pt x="1526" y="1164"/>
                  </a:lnTo>
                  <a:lnTo>
                    <a:pt x="1526" y="1452"/>
                  </a:lnTo>
                  <a:lnTo>
                    <a:pt x="1738" y="1252"/>
                  </a:lnTo>
                  <a:lnTo>
                    <a:pt x="1738" y="1252"/>
                  </a:lnTo>
                  <a:lnTo>
                    <a:pt x="2294" y="726"/>
                  </a:lnTo>
                  <a:lnTo>
                    <a:pt x="1715" y="179"/>
                  </a:lnTo>
                  <a:lnTo>
                    <a:pt x="1715" y="179"/>
                  </a:lnTo>
                  <a:lnTo>
                    <a:pt x="1526" y="0"/>
                  </a:lnTo>
                  <a:lnTo>
                    <a:pt x="1526" y="306"/>
                  </a:lnTo>
                  <a:lnTo>
                    <a:pt x="1478" y="313"/>
                  </a:lnTo>
                  <a:lnTo>
                    <a:pt x="1418" y="322"/>
                  </a:lnTo>
                  <a:lnTo>
                    <a:pt x="1301" y="344"/>
                  </a:lnTo>
                  <a:lnTo>
                    <a:pt x="1186" y="374"/>
                  </a:lnTo>
                  <a:lnTo>
                    <a:pt x="1075" y="410"/>
                  </a:lnTo>
                  <a:lnTo>
                    <a:pt x="966" y="453"/>
                  </a:lnTo>
                  <a:lnTo>
                    <a:pt x="859" y="502"/>
                  </a:lnTo>
                  <a:lnTo>
                    <a:pt x="757" y="558"/>
                  </a:lnTo>
                  <a:lnTo>
                    <a:pt x="657" y="620"/>
                  </a:lnTo>
                  <a:lnTo>
                    <a:pt x="563" y="686"/>
                  </a:lnTo>
                  <a:lnTo>
                    <a:pt x="472" y="760"/>
                  </a:lnTo>
                  <a:lnTo>
                    <a:pt x="385" y="838"/>
                  </a:lnTo>
                  <a:lnTo>
                    <a:pt x="303" y="921"/>
                  </a:lnTo>
                  <a:lnTo>
                    <a:pt x="226" y="1009"/>
                  </a:lnTo>
                  <a:lnTo>
                    <a:pt x="154" y="1102"/>
                  </a:lnTo>
                  <a:lnTo>
                    <a:pt x="88" y="1199"/>
                  </a:lnTo>
                  <a:lnTo>
                    <a:pt x="29" y="1302"/>
                  </a:lnTo>
                  <a:lnTo>
                    <a:pt x="0" y="1355"/>
                  </a:lnTo>
                  <a:lnTo>
                    <a:pt x="517" y="1072"/>
                  </a:lnTo>
                  <a:lnTo>
                    <a:pt x="800" y="1667"/>
                  </a:lnTo>
                  <a:lnTo>
                    <a:pt x="828" y="1623"/>
                  </a:lnTo>
                  <a:lnTo>
                    <a:pt x="890" y="1539"/>
                  </a:lnTo>
                  <a:lnTo>
                    <a:pt x="962" y="1462"/>
                  </a:lnTo>
                  <a:lnTo>
                    <a:pt x="1038" y="1392"/>
                  </a:lnTo>
                  <a:lnTo>
                    <a:pt x="1122" y="1332"/>
                  </a:lnTo>
                  <a:lnTo>
                    <a:pt x="1212" y="1277"/>
                  </a:lnTo>
                  <a:lnTo>
                    <a:pt x="1307" y="1232"/>
                  </a:lnTo>
                  <a:lnTo>
                    <a:pt x="1405" y="1195"/>
                  </a:lnTo>
                  <a:lnTo>
                    <a:pt x="1457" y="118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67" name="TextBox 166">
            <a:extLst>
              <a:ext uri="{FF2B5EF4-FFF2-40B4-BE49-F238E27FC236}">
                <a16:creationId xmlns="" xmlns:a16="http://schemas.microsoft.com/office/drawing/2014/main" id="{A6C6C307-A941-4938-8CBA-B572BC35937F}"/>
              </a:ext>
            </a:extLst>
          </p:cNvPr>
          <p:cNvSpPr txBox="1"/>
          <p:nvPr/>
        </p:nvSpPr>
        <p:spPr>
          <a:xfrm>
            <a:off x="6609195" y="3030407"/>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02</a:t>
            </a:r>
            <a:endParaRPr lang="en-US" sz="2700" b="1" dirty="0">
              <a:solidFill>
                <a:schemeClr val="bg1"/>
              </a:solidFill>
              <a:effectLst>
                <a:outerShdw blurRad="38100" dist="38100" dir="2700000" algn="tl">
                  <a:srgbClr val="000000">
                    <a:alpha val="43137"/>
                  </a:srgbClr>
                </a:outerShdw>
              </a:effectLst>
            </a:endParaRPr>
          </a:p>
        </p:txBody>
      </p:sp>
      <p:sp>
        <p:nvSpPr>
          <p:cNvPr id="168" name="TextBox 167">
            <a:extLst>
              <a:ext uri="{FF2B5EF4-FFF2-40B4-BE49-F238E27FC236}">
                <a16:creationId xmlns="" xmlns:a16="http://schemas.microsoft.com/office/drawing/2014/main" id="{B0C299BE-47FA-4EBC-85A2-C0B6E3ECAC51}"/>
              </a:ext>
            </a:extLst>
          </p:cNvPr>
          <p:cNvSpPr txBox="1"/>
          <p:nvPr/>
        </p:nvSpPr>
        <p:spPr>
          <a:xfrm>
            <a:off x="6251526" y="4431676"/>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03</a:t>
            </a:r>
            <a:endParaRPr lang="en-US" sz="2700" b="1" dirty="0">
              <a:solidFill>
                <a:schemeClr val="bg1"/>
              </a:solidFill>
              <a:effectLst>
                <a:outerShdw blurRad="38100" dist="38100" dir="2700000" algn="tl">
                  <a:srgbClr val="000000">
                    <a:alpha val="43137"/>
                  </a:srgbClr>
                </a:outerShdw>
              </a:effectLst>
            </a:endParaRPr>
          </a:p>
        </p:txBody>
      </p:sp>
      <p:sp>
        <p:nvSpPr>
          <p:cNvPr id="169" name="TextBox 168">
            <a:extLst>
              <a:ext uri="{FF2B5EF4-FFF2-40B4-BE49-F238E27FC236}">
                <a16:creationId xmlns="" xmlns:a16="http://schemas.microsoft.com/office/drawing/2014/main" id="{F2F7E52C-2A3B-43DD-ADEE-7A7024B5DC9A}"/>
              </a:ext>
            </a:extLst>
          </p:cNvPr>
          <p:cNvSpPr txBox="1"/>
          <p:nvPr/>
        </p:nvSpPr>
        <p:spPr>
          <a:xfrm>
            <a:off x="4713827" y="4431676"/>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04</a:t>
            </a:r>
            <a:endParaRPr lang="en-US" sz="2700" b="1" dirty="0">
              <a:solidFill>
                <a:schemeClr val="bg1"/>
              </a:solidFill>
              <a:effectLst>
                <a:outerShdw blurRad="38100" dist="38100" dir="2700000" algn="tl">
                  <a:srgbClr val="000000">
                    <a:alpha val="43137"/>
                  </a:srgbClr>
                </a:outerShdw>
              </a:effectLst>
            </a:endParaRPr>
          </a:p>
        </p:txBody>
      </p:sp>
      <p:sp>
        <p:nvSpPr>
          <p:cNvPr id="170" name="TextBox 169">
            <a:extLst>
              <a:ext uri="{FF2B5EF4-FFF2-40B4-BE49-F238E27FC236}">
                <a16:creationId xmlns="" xmlns:a16="http://schemas.microsoft.com/office/drawing/2014/main" id="{FD792991-4B98-4B9A-B0B5-B79015D6643E}"/>
              </a:ext>
            </a:extLst>
          </p:cNvPr>
          <p:cNvSpPr txBox="1"/>
          <p:nvPr/>
        </p:nvSpPr>
        <p:spPr>
          <a:xfrm>
            <a:off x="4224270" y="3030407"/>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05</a:t>
            </a:r>
            <a:endParaRPr lang="en-US" sz="2700" b="1" dirty="0">
              <a:solidFill>
                <a:schemeClr val="bg1"/>
              </a:solidFill>
              <a:effectLst>
                <a:outerShdw blurRad="38100" dist="38100" dir="2700000" algn="tl">
                  <a:srgbClr val="000000">
                    <a:alpha val="43137"/>
                  </a:srgbClr>
                </a:outerShdw>
              </a:effectLst>
            </a:endParaRPr>
          </a:p>
        </p:txBody>
      </p:sp>
      <p:sp>
        <p:nvSpPr>
          <p:cNvPr id="171" name="TextBox 170">
            <a:extLst>
              <a:ext uri="{FF2B5EF4-FFF2-40B4-BE49-F238E27FC236}">
                <a16:creationId xmlns="" xmlns:a16="http://schemas.microsoft.com/office/drawing/2014/main" id="{A4D7187D-D157-4174-A2D8-F75805A32224}"/>
              </a:ext>
            </a:extLst>
          </p:cNvPr>
          <p:cNvSpPr txBox="1"/>
          <p:nvPr/>
        </p:nvSpPr>
        <p:spPr>
          <a:xfrm>
            <a:off x="5411329" y="2148094"/>
            <a:ext cx="569388" cy="507831"/>
          </a:xfrm>
          <a:prstGeom prst="rect">
            <a:avLst/>
          </a:prstGeom>
          <a:noFill/>
        </p:spPr>
        <p:txBody>
          <a:bodyPr wrap="none" rtlCol="0" anchor="ctr">
            <a:spAutoFit/>
          </a:bodyPr>
          <a:lstStyle/>
          <a:p>
            <a:pPr algn="ctr"/>
            <a:r>
              <a:rPr lang="en-US" sz="2700" b="1" dirty="0" smtClean="0">
                <a:solidFill>
                  <a:schemeClr val="bg1"/>
                </a:solidFill>
                <a:effectLst>
                  <a:outerShdw blurRad="38100" dist="38100" dir="2700000" algn="tl">
                    <a:srgbClr val="000000">
                      <a:alpha val="43137"/>
                    </a:srgbClr>
                  </a:outerShdw>
                </a:effectLst>
              </a:rPr>
              <a:t>01</a:t>
            </a:r>
            <a:endParaRPr lang="en-US" sz="2700" b="1" dirty="0">
              <a:solidFill>
                <a:schemeClr val="bg1"/>
              </a:solidFill>
              <a:effectLst>
                <a:outerShdw blurRad="38100" dist="38100" dir="2700000" algn="tl">
                  <a:srgbClr val="000000">
                    <a:alpha val="43137"/>
                  </a:srgbClr>
                </a:outerShdw>
              </a:effectLst>
            </a:endParaRPr>
          </a:p>
        </p:txBody>
      </p:sp>
      <p:grpSp>
        <p:nvGrpSpPr>
          <p:cNvPr id="172" name="Group 171">
            <a:extLst>
              <a:ext uri="{FF2B5EF4-FFF2-40B4-BE49-F238E27FC236}">
                <a16:creationId xmlns="" xmlns:a16="http://schemas.microsoft.com/office/drawing/2014/main" id="{939794D7-41FC-4192-9271-B1B0D68DFFE1}"/>
              </a:ext>
            </a:extLst>
          </p:cNvPr>
          <p:cNvGrpSpPr/>
          <p:nvPr/>
        </p:nvGrpSpPr>
        <p:grpSpPr>
          <a:xfrm>
            <a:off x="507436" y="2067942"/>
            <a:ext cx="3020381" cy="902559"/>
            <a:chOff x="407368" y="1839858"/>
            <a:chExt cx="2879315" cy="1203412"/>
          </a:xfrm>
        </p:grpSpPr>
        <p:sp>
          <p:nvSpPr>
            <p:cNvPr id="173" name="Rectangle 172">
              <a:extLst>
                <a:ext uri="{FF2B5EF4-FFF2-40B4-BE49-F238E27FC236}">
                  <a16:creationId xmlns="" xmlns:a16="http://schemas.microsoft.com/office/drawing/2014/main" id="{E6934719-7A13-454F-94EA-5163DB91245F}"/>
                </a:ext>
              </a:extLst>
            </p:cNvPr>
            <p:cNvSpPr/>
            <p:nvPr/>
          </p:nvSpPr>
          <p:spPr>
            <a:xfrm>
              <a:off x="407368" y="1839858"/>
              <a:ext cx="2879314" cy="492443"/>
            </a:xfrm>
            <a:prstGeom prst="rect">
              <a:avLst/>
            </a:prstGeom>
          </p:spPr>
          <p:txBody>
            <a:bodyPr wrap="square" anchor="b">
              <a:spAutoFit/>
            </a:bodyPr>
            <a:lstStyle/>
            <a:p>
              <a:r>
                <a:rPr lang="da-DK" b="1" dirty="0" smtClean="0">
                  <a:solidFill>
                    <a:schemeClr val="accent4"/>
                  </a:solidFill>
                  <a:latin typeface="arial" panose="020B0604020202020204" pitchFamily="34" charset="0"/>
                </a:rPr>
                <a:t>Transparency</a:t>
              </a:r>
              <a:endParaRPr lang="en-US" b="1" dirty="0">
                <a:solidFill>
                  <a:schemeClr val="accent4"/>
                </a:solidFill>
              </a:endParaRPr>
            </a:p>
          </p:txBody>
        </p:sp>
        <p:sp>
          <p:nvSpPr>
            <p:cNvPr id="174" name="Rectangle 173">
              <a:extLst>
                <a:ext uri="{FF2B5EF4-FFF2-40B4-BE49-F238E27FC236}">
                  <a16:creationId xmlns="" xmlns:a16="http://schemas.microsoft.com/office/drawing/2014/main" id="{E37C91B3-95A7-444D-9A6A-E114C52ECD72}"/>
                </a:ext>
              </a:extLst>
            </p:cNvPr>
            <p:cNvSpPr/>
            <p:nvPr/>
          </p:nvSpPr>
          <p:spPr>
            <a:xfrm>
              <a:off x="407369" y="2273829"/>
              <a:ext cx="2879314" cy="769441"/>
            </a:xfrm>
            <a:prstGeom prst="rect">
              <a:avLst/>
            </a:prstGeom>
          </p:spPr>
          <p:txBody>
            <a:bodyPr wrap="square">
              <a:spAutoFit/>
            </a:bodyPr>
            <a:lstStyle/>
            <a:p>
              <a:r>
                <a:rPr lang="en-US" sz="1050" dirty="0" smtClean="0">
                  <a:latin typeface="arial" panose="020B0604020202020204" pitchFamily="34" charset="0"/>
                </a:rPr>
                <a:t>Increasing customer &amp; shareholder demands for transparency into how funds are being spent and customer data is being used and shared</a:t>
              </a:r>
              <a:endParaRPr lang="en-US" sz="1050" dirty="0"/>
            </a:p>
          </p:txBody>
        </p:sp>
      </p:grpSp>
      <p:grpSp>
        <p:nvGrpSpPr>
          <p:cNvPr id="178" name="Group 177">
            <a:extLst>
              <a:ext uri="{FF2B5EF4-FFF2-40B4-BE49-F238E27FC236}">
                <a16:creationId xmlns="" xmlns:a16="http://schemas.microsoft.com/office/drawing/2014/main" id="{45E4D31E-44B3-4482-A458-27876DA99C42}"/>
              </a:ext>
            </a:extLst>
          </p:cNvPr>
          <p:cNvGrpSpPr/>
          <p:nvPr/>
        </p:nvGrpSpPr>
        <p:grpSpPr>
          <a:xfrm>
            <a:off x="438150" y="3190975"/>
            <a:ext cx="3089667" cy="735730"/>
            <a:chOff x="-1165337" y="1846853"/>
            <a:chExt cx="4452020" cy="980974"/>
          </a:xfrm>
        </p:grpSpPr>
        <p:sp>
          <p:nvSpPr>
            <p:cNvPr id="179" name="Rectangle 178">
              <a:extLst>
                <a:ext uri="{FF2B5EF4-FFF2-40B4-BE49-F238E27FC236}">
                  <a16:creationId xmlns="" xmlns:a16="http://schemas.microsoft.com/office/drawing/2014/main" id="{0E9FFDEA-B0B7-4050-8FFC-7E7C8A2344B7}"/>
                </a:ext>
              </a:extLst>
            </p:cNvPr>
            <p:cNvSpPr/>
            <p:nvPr/>
          </p:nvSpPr>
          <p:spPr>
            <a:xfrm>
              <a:off x="-1165337" y="1846853"/>
              <a:ext cx="4452020" cy="492442"/>
            </a:xfrm>
            <a:prstGeom prst="rect">
              <a:avLst/>
            </a:prstGeom>
          </p:spPr>
          <p:txBody>
            <a:bodyPr wrap="square" anchor="b">
              <a:spAutoFit/>
            </a:bodyPr>
            <a:lstStyle/>
            <a:p>
              <a:r>
                <a:rPr lang="da-DK" b="1" dirty="0" smtClean="0">
                  <a:solidFill>
                    <a:schemeClr val="accent3"/>
                  </a:solidFill>
                  <a:latin typeface="arial" panose="020B0604020202020204" pitchFamily="34" charset="0"/>
                </a:rPr>
                <a:t>Data Sharing</a:t>
              </a:r>
              <a:endParaRPr lang="en-US" b="1" dirty="0">
                <a:solidFill>
                  <a:schemeClr val="accent3"/>
                </a:solidFill>
              </a:endParaRPr>
            </a:p>
          </p:txBody>
        </p:sp>
        <p:sp>
          <p:nvSpPr>
            <p:cNvPr id="180" name="Rectangle 179">
              <a:extLst>
                <a:ext uri="{FF2B5EF4-FFF2-40B4-BE49-F238E27FC236}">
                  <a16:creationId xmlns="" xmlns:a16="http://schemas.microsoft.com/office/drawing/2014/main" id="{B12EA50B-36A6-49BE-A5B1-1DAD2E7191D2}"/>
                </a:ext>
              </a:extLst>
            </p:cNvPr>
            <p:cNvSpPr/>
            <p:nvPr/>
          </p:nvSpPr>
          <p:spPr>
            <a:xfrm>
              <a:off x="-1065500" y="2273829"/>
              <a:ext cx="4352183" cy="553998"/>
            </a:xfrm>
            <a:prstGeom prst="rect">
              <a:avLst/>
            </a:prstGeom>
          </p:spPr>
          <p:txBody>
            <a:bodyPr wrap="square">
              <a:spAutoFit/>
            </a:bodyPr>
            <a:lstStyle/>
            <a:p>
              <a:r>
                <a:rPr lang="en-US" sz="1050" dirty="0" smtClean="0">
                  <a:latin typeface="arial" panose="020B0604020202020204" pitchFamily="34" charset="0"/>
                </a:rPr>
                <a:t>Increasing demand for data consistency and sharing of data among business partners</a:t>
              </a:r>
            </a:p>
          </p:txBody>
        </p:sp>
      </p:grpSp>
      <p:grpSp>
        <p:nvGrpSpPr>
          <p:cNvPr id="181" name="Group 180">
            <a:extLst>
              <a:ext uri="{FF2B5EF4-FFF2-40B4-BE49-F238E27FC236}">
                <a16:creationId xmlns="" xmlns:a16="http://schemas.microsoft.com/office/drawing/2014/main" id="{FD955562-37DE-4D27-BE35-29CC00655775}"/>
              </a:ext>
            </a:extLst>
          </p:cNvPr>
          <p:cNvGrpSpPr/>
          <p:nvPr/>
        </p:nvGrpSpPr>
        <p:grpSpPr>
          <a:xfrm>
            <a:off x="398434" y="4284747"/>
            <a:ext cx="3020381" cy="892067"/>
            <a:chOff x="-1065500" y="1853848"/>
            <a:chExt cx="4352183" cy="1189422"/>
          </a:xfrm>
        </p:grpSpPr>
        <p:sp>
          <p:nvSpPr>
            <p:cNvPr id="182" name="Rectangle 181">
              <a:extLst>
                <a:ext uri="{FF2B5EF4-FFF2-40B4-BE49-F238E27FC236}">
                  <a16:creationId xmlns="" xmlns:a16="http://schemas.microsoft.com/office/drawing/2014/main" id="{F445AA8F-9A25-4286-99BC-06BFA7ED98F3}"/>
                </a:ext>
              </a:extLst>
            </p:cNvPr>
            <p:cNvSpPr/>
            <p:nvPr/>
          </p:nvSpPr>
          <p:spPr>
            <a:xfrm>
              <a:off x="-1065499" y="1853848"/>
              <a:ext cx="4352182" cy="492443"/>
            </a:xfrm>
            <a:prstGeom prst="rect">
              <a:avLst/>
            </a:prstGeom>
          </p:spPr>
          <p:txBody>
            <a:bodyPr wrap="square" anchor="b">
              <a:spAutoFit/>
            </a:bodyPr>
            <a:lstStyle/>
            <a:p>
              <a:r>
                <a:rPr lang="da-DK" b="1" dirty="0" smtClean="0">
                  <a:solidFill>
                    <a:schemeClr val="accent2"/>
                  </a:solidFill>
                  <a:latin typeface="arial" panose="020B0604020202020204" pitchFamily="34" charset="0"/>
                </a:rPr>
                <a:t>Confidentiality</a:t>
              </a:r>
              <a:endParaRPr lang="en-US" b="1" dirty="0">
                <a:solidFill>
                  <a:schemeClr val="accent2"/>
                </a:solidFill>
              </a:endParaRPr>
            </a:p>
          </p:txBody>
        </p:sp>
        <p:sp>
          <p:nvSpPr>
            <p:cNvPr id="183" name="Rectangle 182">
              <a:extLst>
                <a:ext uri="{FF2B5EF4-FFF2-40B4-BE49-F238E27FC236}">
                  <a16:creationId xmlns="" xmlns:a16="http://schemas.microsoft.com/office/drawing/2014/main" id="{046CCC73-F9C0-4101-9D81-258FBF42CE70}"/>
                </a:ext>
              </a:extLst>
            </p:cNvPr>
            <p:cNvSpPr/>
            <p:nvPr/>
          </p:nvSpPr>
          <p:spPr>
            <a:xfrm>
              <a:off x="-1065500" y="2273829"/>
              <a:ext cx="4352183" cy="769441"/>
            </a:xfrm>
            <a:prstGeom prst="rect">
              <a:avLst/>
            </a:prstGeom>
          </p:spPr>
          <p:txBody>
            <a:bodyPr wrap="square">
              <a:spAutoFit/>
            </a:bodyPr>
            <a:lstStyle/>
            <a:p>
              <a:r>
                <a:rPr lang="en-US" sz="1050" dirty="0">
                  <a:latin typeface="arial" panose="020B0604020202020204" pitchFamily="34" charset="0"/>
                </a:rPr>
                <a:t>G</a:t>
              </a:r>
              <a:r>
                <a:rPr lang="en-US" sz="1050" dirty="0" smtClean="0">
                  <a:latin typeface="arial" panose="020B0604020202020204" pitchFamily="34" charset="0"/>
                </a:rPr>
                <a:t>rowing concerns around trust, security and keeping personally identifiable information private.</a:t>
              </a:r>
            </a:p>
          </p:txBody>
        </p:sp>
      </p:grpSp>
      <p:grpSp>
        <p:nvGrpSpPr>
          <p:cNvPr id="187" name="Group 186">
            <a:extLst>
              <a:ext uri="{FF2B5EF4-FFF2-40B4-BE49-F238E27FC236}">
                <a16:creationId xmlns="" xmlns:a16="http://schemas.microsoft.com/office/drawing/2014/main" id="{AE5E08EA-104B-4CA6-ACAD-07D3FA5DD9DB}"/>
              </a:ext>
            </a:extLst>
          </p:cNvPr>
          <p:cNvGrpSpPr/>
          <p:nvPr/>
        </p:nvGrpSpPr>
        <p:grpSpPr>
          <a:xfrm>
            <a:off x="7927582" y="2053714"/>
            <a:ext cx="3565917" cy="1220478"/>
            <a:chOff x="407368" y="1846853"/>
            <a:chExt cx="2879315" cy="1627304"/>
          </a:xfrm>
        </p:grpSpPr>
        <p:sp>
          <p:nvSpPr>
            <p:cNvPr id="188" name="Rectangle 187">
              <a:extLst>
                <a:ext uri="{FF2B5EF4-FFF2-40B4-BE49-F238E27FC236}">
                  <a16:creationId xmlns="" xmlns:a16="http://schemas.microsoft.com/office/drawing/2014/main" id="{ADE309D6-076B-4034-BF6A-3CB1E4A4E5B8}"/>
                </a:ext>
              </a:extLst>
            </p:cNvPr>
            <p:cNvSpPr/>
            <p:nvPr/>
          </p:nvSpPr>
          <p:spPr>
            <a:xfrm>
              <a:off x="407368" y="1846853"/>
              <a:ext cx="2879314" cy="492443"/>
            </a:xfrm>
            <a:prstGeom prst="rect">
              <a:avLst/>
            </a:prstGeom>
          </p:spPr>
          <p:txBody>
            <a:bodyPr wrap="square" anchor="b">
              <a:spAutoFit/>
            </a:bodyPr>
            <a:lstStyle/>
            <a:p>
              <a:pPr algn="r"/>
              <a:r>
                <a:rPr lang="da-DK" b="1" dirty="0" smtClean="0">
                  <a:solidFill>
                    <a:schemeClr val="tx2"/>
                  </a:solidFill>
                  <a:latin typeface="arial" panose="020B0604020202020204" pitchFamily="34" charset="0"/>
                </a:rPr>
                <a:t>Provenance &amp; Lineage</a:t>
              </a:r>
              <a:endParaRPr lang="en-US" b="1" dirty="0">
                <a:solidFill>
                  <a:schemeClr val="tx2"/>
                </a:solidFill>
              </a:endParaRPr>
            </a:p>
          </p:txBody>
        </p:sp>
        <p:sp>
          <p:nvSpPr>
            <p:cNvPr id="189" name="Rectangle 188">
              <a:extLst>
                <a:ext uri="{FF2B5EF4-FFF2-40B4-BE49-F238E27FC236}">
                  <a16:creationId xmlns="" xmlns:a16="http://schemas.microsoft.com/office/drawing/2014/main" id="{646892F8-DD19-4BBB-B8B9-85794C952A8E}"/>
                </a:ext>
              </a:extLst>
            </p:cNvPr>
            <p:cNvSpPr/>
            <p:nvPr/>
          </p:nvSpPr>
          <p:spPr>
            <a:xfrm>
              <a:off x="407369" y="2273829"/>
              <a:ext cx="2879314" cy="1200328"/>
            </a:xfrm>
            <a:prstGeom prst="rect">
              <a:avLst/>
            </a:prstGeom>
          </p:spPr>
          <p:txBody>
            <a:bodyPr wrap="square">
              <a:spAutoFit/>
            </a:bodyPr>
            <a:lstStyle/>
            <a:p>
              <a:r>
                <a:rPr lang="en-US" sz="1050" dirty="0" smtClean="0">
                  <a:latin typeface="arial" panose="020B0604020202020204" pitchFamily="34" charset="0"/>
                </a:rPr>
                <a:t>Increasing interest for recording asset ownership, lineage of data used for supporting its ownership, valuation, depreciation, disposal and changes to its location over time while improving system interfaces to access this information</a:t>
              </a:r>
            </a:p>
          </p:txBody>
        </p:sp>
      </p:grpSp>
      <p:grpSp>
        <p:nvGrpSpPr>
          <p:cNvPr id="190" name="Group 189">
            <a:extLst>
              <a:ext uri="{FF2B5EF4-FFF2-40B4-BE49-F238E27FC236}">
                <a16:creationId xmlns="" xmlns:a16="http://schemas.microsoft.com/office/drawing/2014/main" id="{F94F684E-CA23-4C9C-84BC-5746D7448B27}"/>
              </a:ext>
            </a:extLst>
          </p:cNvPr>
          <p:cNvGrpSpPr/>
          <p:nvPr/>
        </p:nvGrpSpPr>
        <p:grpSpPr>
          <a:xfrm>
            <a:off x="7927582" y="3890701"/>
            <a:ext cx="3565915" cy="1058896"/>
            <a:chOff x="407368" y="1846853"/>
            <a:chExt cx="2879315" cy="1411861"/>
          </a:xfrm>
        </p:grpSpPr>
        <p:sp>
          <p:nvSpPr>
            <p:cNvPr id="191" name="Rectangle 190">
              <a:extLst>
                <a:ext uri="{FF2B5EF4-FFF2-40B4-BE49-F238E27FC236}">
                  <a16:creationId xmlns="" xmlns:a16="http://schemas.microsoft.com/office/drawing/2014/main" id="{AC25CC56-36EF-444E-A7A1-50BAE1BCB907}"/>
                </a:ext>
              </a:extLst>
            </p:cNvPr>
            <p:cNvSpPr/>
            <p:nvPr/>
          </p:nvSpPr>
          <p:spPr>
            <a:xfrm>
              <a:off x="407368" y="1846853"/>
              <a:ext cx="2879314" cy="492443"/>
            </a:xfrm>
            <a:prstGeom prst="rect">
              <a:avLst/>
            </a:prstGeom>
          </p:spPr>
          <p:txBody>
            <a:bodyPr wrap="square" anchor="b">
              <a:spAutoFit/>
            </a:bodyPr>
            <a:lstStyle/>
            <a:p>
              <a:pPr algn="r"/>
              <a:r>
                <a:rPr lang="da-DK" b="1" dirty="0" smtClean="0">
                  <a:solidFill>
                    <a:schemeClr val="accent1"/>
                  </a:solidFill>
                  <a:latin typeface="arial" panose="020B0604020202020204" pitchFamily="34" charset="0"/>
                </a:rPr>
                <a:t>Regulatory Compliance</a:t>
              </a:r>
            </a:p>
          </p:txBody>
        </p:sp>
        <p:sp>
          <p:nvSpPr>
            <p:cNvPr id="192" name="Rectangle 191">
              <a:extLst>
                <a:ext uri="{FF2B5EF4-FFF2-40B4-BE49-F238E27FC236}">
                  <a16:creationId xmlns="" xmlns:a16="http://schemas.microsoft.com/office/drawing/2014/main" id="{E4DE6607-41F6-4464-B3F1-E9A4259F661B}"/>
                </a:ext>
              </a:extLst>
            </p:cNvPr>
            <p:cNvSpPr/>
            <p:nvPr/>
          </p:nvSpPr>
          <p:spPr>
            <a:xfrm>
              <a:off x="407369" y="2273829"/>
              <a:ext cx="2879314" cy="984885"/>
            </a:xfrm>
            <a:prstGeom prst="rect">
              <a:avLst/>
            </a:prstGeom>
          </p:spPr>
          <p:txBody>
            <a:bodyPr wrap="square">
              <a:spAutoFit/>
            </a:bodyPr>
            <a:lstStyle/>
            <a:p>
              <a:pPr algn="just"/>
              <a:r>
                <a:rPr lang="en-US" sz="1050" dirty="0" smtClean="0">
                  <a:latin typeface="arial" panose="020B0604020202020204" pitchFamily="34" charset="0"/>
                </a:rPr>
                <a:t>Increasing need to efficiently create, update, and enforce regulations or resolve disputes with use of tamper-proof mechanisms and improve the resiliency of public sector transactions</a:t>
              </a:r>
            </a:p>
          </p:txBody>
        </p:sp>
      </p:grpSp>
      <p:sp>
        <p:nvSpPr>
          <p:cNvPr id="197" name="Oval 196">
            <a:extLst>
              <a:ext uri="{FF2B5EF4-FFF2-40B4-BE49-F238E27FC236}">
                <a16:creationId xmlns="" xmlns:a16="http://schemas.microsoft.com/office/drawing/2014/main" id="{FF2659E5-4B4D-4915-A406-D0A64EF42D10}"/>
              </a:ext>
            </a:extLst>
          </p:cNvPr>
          <p:cNvSpPr/>
          <p:nvPr/>
        </p:nvSpPr>
        <p:spPr>
          <a:xfrm>
            <a:off x="5107978" y="3034608"/>
            <a:ext cx="1263320" cy="1266928"/>
          </a:xfrm>
          <a:prstGeom prst="ellipse">
            <a:avLst/>
          </a:prstGeom>
          <a:solidFill>
            <a:schemeClr val="tx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smtClean="0">
                <a:solidFill>
                  <a:schemeClr val="tx1"/>
                </a:solidFill>
              </a:rPr>
              <a:t>Drivers</a:t>
            </a:r>
            <a:endParaRPr lang="en-US" sz="1600" dirty="0">
              <a:solidFill>
                <a:schemeClr val="tx1"/>
              </a:solidFill>
            </a:endParaRPr>
          </a:p>
        </p:txBody>
      </p:sp>
      <p:sp>
        <p:nvSpPr>
          <p:cNvPr id="41" name="object 135"/>
          <p:cNvSpPr/>
          <p:nvPr/>
        </p:nvSpPr>
        <p:spPr>
          <a:xfrm flipH="1">
            <a:off x="5078086" y="2306386"/>
            <a:ext cx="325099" cy="293388"/>
          </a:xfrm>
          <a:prstGeom prst="rect">
            <a:avLst/>
          </a:prstGeom>
          <a:blipFill>
            <a:blip r:embed="rId3" cstate="print">
              <a:duotone>
                <a:prstClr val="black"/>
                <a:schemeClr val="accent3">
                  <a:tint val="45000"/>
                  <a:satMod val="400000"/>
                </a:schemeClr>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42" name="object 138"/>
          <p:cNvSpPr/>
          <p:nvPr/>
        </p:nvSpPr>
        <p:spPr>
          <a:xfrm flipH="1">
            <a:off x="2985893" y="3192016"/>
            <a:ext cx="421424" cy="381406"/>
          </a:xfrm>
          <a:prstGeom prst="rect">
            <a:avLst/>
          </a:prstGeom>
          <a:blipFill>
            <a:blip r:embed="rId4" cstate="print">
              <a:duotone>
                <a:schemeClr val="accent3">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43" name="object 135"/>
          <p:cNvSpPr/>
          <p:nvPr/>
        </p:nvSpPr>
        <p:spPr>
          <a:xfrm flipH="1">
            <a:off x="2985893" y="2099512"/>
            <a:ext cx="325099" cy="293388"/>
          </a:xfrm>
          <a:prstGeom prst="rect">
            <a:avLst/>
          </a:prstGeom>
          <a:blipFill>
            <a:blip r:embed="rId3" cstate="print">
              <a:duotone>
                <a:schemeClr val="accent4">
                  <a:shade val="45000"/>
                  <a:satMod val="135000"/>
                </a:schemeClr>
                <a:prstClr val="white"/>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pic>
        <p:nvPicPr>
          <p:cNvPr id="47" name="Picture 46"/>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000923" y="2085883"/>
            <a:ext cx="335823" cy="303596"/>
          </a:xfrm>
          <a:prstGeom prst="rect">
            <a:avLst/>
          </a:prstGeom>
        </p:spPr>
      </p:pic>
      <p:pic>
        <p:nvPicPr>
          <p:cNvPr id="1032" name="Picture 8" descr="Related image"/>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90361" y="2040698"/>
            <a:ext cx="357415" cy="35741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Related image"/>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89445" y="2431613"/>
            <a:ext cx="357415" cy="35741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p:cNvPicPr>
            <a:picLocks noChangeAspect="1"/>
          </p:cNvPicPr>
          <p:nvPr/>
        </p:nvPicPr>
        <p:blipFill>
          <a:blip r:embed="rId7" cstate="print">
            <a:duotone>
              <a:schemeClr val="accent4">
                <a:shade val="45000"/>
                <a:satMod val="135000"/>
              </a:scheme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6589742" y="2720947"/>
            <a:ext cx="335823" cy="303596"/>
          </a:xfrm>
          <a:prstGeom prst="rect">
            <a:avLst/>
          </a:prstGeom>
        </p:spPr>
      </p:pic>
      <p:sp>
        <p:nvSpPr>
          <p:cNvPr id="55" name="object 141"/>
          <p:cNvSpPr/>
          <p:nvPr/>
        </p:nvSpPr>
        <p:spPr>
          <a:xfrm flipH="1">
            <a:off x="6572732" y="4122159"/>
            <a:ext cx="418414" cy="378319"/>
          </a:xfrm>
          <a:prstGeom prst="rect">
            <a:avLst/>
          </a:prstGeom>
          <a:blipFill>
            <a:blip r:embed="rId9" cstate="print">
              <a:biLevel thresh="50000"/>
              <a:extLst>
                <a:ext uri="{BEBA8EAE-BF5A-486C-A8C5-ECC9F3942E4B}">
                  <a14:imgProps xmlns:a14="http://schemas.microsoft.com/office/drawing/2010/main">
                    <a14:imgLayer r:embed="rId10">
                      <a14:imgEffect>
                        <a14:colorTemperature colorTemp="11500"/>
                      </a14:imgEffect>
                      <a14:imgEffect>
                        <a14:saturation sat="400000"/>
                      </a14:imgEffect>
                    </a14:imgLayer>
                  </a14:imgProps>
                </a:ext>
              </a:extLst>
            </a:blip>
            <a:stretch>
              <a:fillRect/>
            </a:stretch>
          </a:blipFill>
        </p:spPr>
        <p:txBody>
          <a:bodyPr wrap="square" lIns="0" tIns="0" rIns="0" bIns="0" rtlCol="0"/>
          <a:lstStyle/>
          <a:p>
            <a:pPr>
              <a:spcAft>
                <a:spcPts val="600"/>
              </a:spcAft>
            </a:pPr>
            <a:endParaRPr sz="900" dirty="0">
              <a:solidFill>
                <a:prstClr val="black"/>
              </a:solidFill>
            </a:endParaRPr>
          </a:p>
        </p:txBody>
      </p:sp>
      <p:sp>
        <p:nvSpPr>
          <p:cNvPr id="56" name="object 141"/>
          <p:cNvSpPr/>
          <p:nvPr/>
        </p:nvSpPr>
        <p:spPr>
          <a:xfrm flipH="1">
            <a:off x="7985914" y="3890701"/>
            <a:ext cx="418414" cy="378319"/>
          </a:xfrm>
          <a:prstGeom prst="rect">
            <a:avLst/>
          </a:prstGeom>
          <a:blipFill>
            <a:blip r:embed="rId11" cstate="print">
              <a:duotone>
                <a:schemeClr val="accent3">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grpSp>
        <p:nvGrpSpPr>
          <p:cNvPr id="3" name="Group 2"/>
          <p:cNvGrpSpPr/>
          <p:nvPr/>
        </p:nvGrpSpPr>
        <p:grpSpPr>
          <a:xfrm>
            <a:off x="2245813" y="4366405"/>
            <a:ext cx="259394" cy="268098"/>
            <a:chOff x="6553008" y="2748378"/>
            <a:chExt cx="355202" cy="288886"/>
          </a:xfrm>
        </p:grpSpPr>
        <p:sp>
          <p:nvSpPr>
            <p:cNvPr id="63" name="object 230"/>
            <p:cNvSpPr/>
            <p:nvPr/>
          </p:nvSpPr>
          <p:spPr>
            <a:xfrm flipH="1">
              <a:off x="6627887" y="2771540"/>
              <a:ext cx="280323" cy="265724"/>
            </a:xfrm>
            <a:custGeom>
              <a:avLst/>
              <a:gdLst/>
              <a:ahLst/>
              <a:cxnLst/>
              <a:rect l="l" t="t" r="r" b="b"/>
              <a:pathLst>
                <a:path w="283844" h="262255">
                  <a:moveTo>
                    <a:pt x="50825" y="152577"/>
                  </a:moveTo>
                  <a:lnTo>
                    <a:pt x="10883" y="208089"/>
                  </a:lnTo>
                  <a:lnTo>
                    <a:pt x="50825" y="262128"/>
                  </a:lnTo>
                  <a:lnTo>
                    <a:pt x="50825" y="240792"/>
                  </a:lnTo>
                  <a:lnTo>
                    <a:pt x="170929" y="240792"/>
                  </a:lnTo>
                  <a:lnTo>
                    <a:pt x="208648" y="231406"/>
                  </a:lnTo>
                  <a:lnTo>
                    <a:pt x="215963" y="228219"/>
                  </a:lnTo>
                  <a:lnTo>
                    <a:pt x="218554" y="227101"/>
                  </a:lnTo>
                  <a:lnTo>
                    <a:pt x="225945" y="223139"/>
                  </a:lnTo>
                  <a:lnTo>
                    <a:pt x="233349" y="218668"/>
                  </a:lnTo>
                  <a:lnTo>
                    <a:pt x="235762" y="217030"/>
                  </a:lnTo>
                  <a:lnTo>
                    <a:pt x="238163" y="215226"/>
                  </a:lnTo>
                  <a:lnTo>
                    <a:pt x="240576" y="213499"/>
                  </a:lnTo>
                  <a:lnTo>
                    <a:pt x="242887" y="211607"/>
                  </a:lnTo>
                  <a:lnTo>
                    <a:pt x="245389" y="209638"/>
                  </a:lnTo>
                  <a:lnTo>
                    <a:pt x="247624" y="207657"/>
                  </a:lnTo>
                  <a:lnTo>
                    <a:pt x="249847" y="205498"/>
                  </a:lnTo>
                  <a:lnTo>
                    <a:pt x="252171" y="203441"/>
                  </a:lnTo>
                  <a:lnTo>
                    <a:pt x="256540" y="198704"/>
                  </a:lnTo>
                  <a:lnTo>
                    <a:pt x="272427" y="174688"/>
                  </a:lnTo>
                  <a:lnTo>
                    <a:pt x="50825" y="174688"/>
                  </a:lnTo>
                  <a:lnTo>
                    <a:pt x="50825" y="152577"/>
                  </a:lnTo>
                  <a:close/>
                </a:path>
                <a:path w="283844" h="262255">
                  <a:moveTo>
                    <a:pt x="0" y="0"/>
                  </a:moveTo>
                  <a:lnTo>
                    <a:pt x="0" y="64884"/>
                  </a:lnTo>
                  <a:lnTo>
                    <a:pt x="167284" y="64884"/>
                  </a:lnTo>
                  <a:lnTo>
                    <a:pt x="167995" y="65062"/>
                  </a:lnTo>
                  <a:lnTo>
                    <a:pt x="168973" y="65227"/>
                  </a:lnTo>
                  <a:lnTo>
                    <a:pt x="170218" y="65493"/>
                  </a:lnTo>
                  <a:lnTo>
                    <a:pt x="171386" y="65836"/>
                  </a:lnTo>
                  <a:lnTo>
                    <a:pt x="172897" y="66179"/>
                  </a:lnTo>
                  <a:lnTo>
                    <a:pt x="174409" y="66776"/>
                  </a:lnTo>
                  <a:lnTo>
                    <a:pt x="177977" y="68072"/>
                  </a:lnTo>
                  <a:lnTo>
                    <a:pt x="179946" y="68935"/>
                  </a:lnTo>
                  <a:lnTo>
                    <a:pt x="183946" y="70739"/>
                  </a:lnTo>
                  <a:lnTo>
                    <a:pt x="186004" y="71945"/>
                  </a:lnTo>
                  <a:lnTo>
                    <a:pt x="188048" y="73228"/>
                  </a:lnTo>
                  <a:lnTo>
                    <a:pt x="190195" y="74523"/>
                  </a:lnTo>
                  <a:lnTo>
                    <a:pt x="203301" y="86575"/>
                  </a:lnTo>
                  <a:lnTo>
                    <a:pt x="205181" y="88900"/>
                  </a:lnTo>
                  <a:lnTo>
                    <a:pt x="205981" y="90182"/>
                  </a:lnTo>
                  <a:lnTo>
                    <a:pt x="206870" y="91478"/>
                  </a:lnTo>
                  <a:lnTo>
                    <a:pt x="207581" y="92773"/>
                  </a:lnTo>
                  <a:lnTo>
                    <a:pt x="208292" y="94234"/>
                  </a:lnTo>
                  <a:lnTo>
                    <a:pt x="209003" y="95605"/>
                  </a:lnTo>
                  <a:lnTo>
                    <a:pt x="209816" y="96989"/>
                  </a:lnTo>
                  <a:lnTo>
                    <a:pt x="210350" y="98450"/>
                  </a:lnTo>
                  <a:lnTo>
                    <a:pt x="210972" y="99910"/>
                  </a:lnTo>
                  <a:lnTo>
                    <a:pt x="211594" y="101549"/>
                  </a:lnTo>
                  <a:lnTo>
                    <a:pt x="212039" y="103098"/>
                  </a:lnTo>
                  <a:lnTo>
                    <a:pt x="212572" y="104736"/>
                  </a:lnTo>
                  <a:lnTo>
                    <a:pt x="213639" y="110070"/>
                  </a:lnTo>
                  <a:lnTo>
                    <a:pt x="213918" y="111785"/>
                  </a:lnTo>
                  <a:lnTo>
                    <a:pt x="214185" y="113677"/>
                  </a:lnTo>
                  <a:lnTo>
                    <a:pt x="214274" y="123494"/>
                  </a:lnTo>
                  <a:lnTo>
                    <a:pt x="214007" y="125387"/>
                  </a:lnTo>
                  <a:lnTo>
                    <a:pt x="213918" y="127279"/>
                  </a:lnTo>
                  <a:lnTo>
                    <a:pt x="213194" y="130886"/>
                  </a:lnTo>
                  <a:lnTo>
                    <a:pt x="212839" y="132524"/>
                  </a:lnTo>
                  <a:lnTo>
                    <a:pt x="212305" y="134251"/>
                  </a:lnTo>
                  <a:lnTo>
                    <a:pt x="211861" y="135877"/>
                  </a:lnTo>
                  <a:lnTo>
                    <a:pt x="211328" y="137604"/>
                  </a:lnTo>
                  <a:lnTo>
                    <a:pt x="210705" y="139065"/>
                  </a:lnTo>
                  <a:lnTo>
                    <a:pt x="210172" y="140614"/>
                  </a:lnTo>
                  <a:lnTo>
                    <a:pt x="209461" y="142163"/>
                  </a:lnTo>
                  <a:lnTo>
                    <a:pt x="208648" y="143548"/>
                  </a:lnTo>
                  <a:lnTo>
                    <a:pt x="207937" y="144919"/>
                  </a:lnTo>
                  <a:lnTo>
                    <a:pt x="207136" y="146380"/>
                  </a:lnTo>
                  <a:lnTo>
                    <a:pt x="206247" y="147675"/>
                  </a:lnTo>
                  <a:lnTo>
                    <a:pt x="205447" y="148958"/>
                  </a:lnTo>
                  <a:lnTo>
                    <a:pt x="204546" y="150253"/>
                  </a:lnTo>
                  <a:lnTo>
                    <a:pt x="203568" y="151371"/>
                  </a:lnTo>
                  <a:lnTo>
                    <a:pt x="202590" y="152577"/>
                  </a:lnTo>
                  <a:lnTo>
                    <a:pt x="201612" y="153695"/>
                  </a:lnTo>
                  <a:lnTo>
                    <a:pt x="200621" y="154901"/>
                  </a:lnTo>
                  <a:lnTo>
                    <a:pt x="199732" y="155930"/>
                  </a:lnTo>
                  <a:lnTo>
                    <a:pt x="182613" y="168579"/>
                  </a:lnTo>
                  <a:lnTo>
                    <a:pt x="180657" y="169697"/>
                  </a:lnTo>
                  <a:lnTo>
                    <a:pt x="178689" y="170561"/>
                  </a:lnTo>
                  <a:lnTo>
                    <a:pt x="176911" y="171424"/>
                  </a:lnTo>
                  <a:lnTo>
                    <a:pt x="172275" y="173316"/>
                  </a:lnTo>
                  <a:lnTo>
                    <a:pt x="169951" y="174091"/>
                  </a:lnTo>
                  <a:lnTo>
                    <a:pt x="168529" y="174612"/>
                  </a:lnTo>
                  <a:lnTo>
                    <a:pt x="50825" y="174688"/>
                  </a:lnTo>
                  <a:lnTo>
                    <a:pt x="272427" y="174688"/>
                  </a:lnTo>
                  <a:lnTo>
                    <a:pt x="272948" y="173659"/>
                  </a:lnTo>
                  <a:lnTo>
                    <a:pt x="282752" y="136740"/>
                  </a:lnTo>
                  <a:lnTo>
                    <a:pt x="283375" y="128054"/>
                  </a:lnTo>
                  <a:lnTo>
                    <a:pt x="283375" y="118579"/>
                  </a:lnTo>
                  <a:lnTo>
                    <a:pt x="283197" y="113677"/>
                  </a:lnTo>
                  <a:lnTo>
                    <a:pt x="282841" y="108864"/>
                  </a:lnTo>
                  <a:lnTo>
                    <a:pt x="282219" y="104305"/>
                  </a:lnTo>
                  <a:lnTo>
                    <a:pt x="281686" y="99733"/>
                  </a:lnTo>
                  <a:lnTo>
                    <a:pt x="265988" y="58343"/>
                  </a:lnTo>
                  <a:lnTo>
                    <a:pt x="261886" y="52412"/>
                  </a:lnTo>
                  <a:lnTo>
                    <a:pt x="259829" y="49479"/>
                  </a:lnTo>
                  <a:lnTo>
                    <a:pt x="229692" y="22720"/>
                  </a:lnTo>
                  <a:lnTo>
                    <a:pt x="227025" y="20993"/>
                  </a:lnTo>
                  <a:lnTo>
                    <a:pt x="191795" y="5245"/>
                  </a:lnTo>
                  <a:lnTo>
                    <a:pt x="172008" y="431"/>
                  </a:lnTo>
                  <a:lnTo>
                    <a:pt x="170395" y="88"/>
                  </a:lnTo>
                  <a:lnTo>
                    <a:pt x="0" y="0"/>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sp>
          <p:nvSpPr>
            <p:cNvPr id="64" name="object 231"/>
            <p:cNvSpPr/>
            <p:nvPr/>
          </p:nvSpPr>
          <p:spPr>
            <a:xfrm flipH="1">
              <a:off x="6564795" y="2748378"/>
              <a:ext cx="269662" cy="199453"/>
            </a:xfrm>
            <a:custGeom>
              <a:avLst/>
              <a:gdLst/>
              <a:ahLst/>
              <a:cxnLst/>
              <a:rect l="l" t="t" r="r" b="b"/>
              <a:pathLst>
                <a:path w="273050" h="196850">
                  <a:moveTo>
                    <a:pt x="232812" y="0"/>
                  </a:moveTo>
                  <a:lnTo>
                    <a:pt x="232812" y="21209"/>
                  </a:lnTo>
                  <a:lnTo>
                    <a:pt x="112785" y="21297"/>
                  </a:lnTo>
                  <a:lnTo>
                    <a:pt x="110206" y="21551"/>
                  </a:lnTo>
                  <a:lnTo>
                    <a:pt x="107438" y="21729"/>
                  </a:lnTo>
                  <a:lnTo>
                    <a:pt x="104314" y="22250"/>
                  </a:lnTo>
                  <a:lnTo>
                    <a:pt x="100745" y="22936"/>
                  </a:lnTo>
                  <a:lnTo>
                    <a:pt x="96998" y="23787"/>
                  </a:lnTo>
                  <a:lnTo>
                    <a:pt x="92896" y="24650"/>
                  </a:lnTo>
                  <a:lnTo>
                    <a:pt x="67547" y="33845"/>
                  </a:lnTo>
                  <a:lnTo>
                    <a:pt x="65045" y="34950"/>
                  </a:lnTo>
                  <a:lnTo>
                    <a:pt x="62645" y="36245"/>
                  </a:lnTo>
                  <a:lnTo>
                    <a:pt x="57641" y="38823"/>
                  </a:lnTo>
                  <a:lnTo>
                    <a:pt x="55228" y="40360"/>
                  </a:lnTo>
                  <a:lnTo>
                    <a:pt x="52739" y="41744"/>
                  </a:lnTo>
                  <a:lnTo>
                    <a:pt x="47735" y="45008"/>
                  </a:lnTo>
                  <a:lnTo>
                    <a:pt x="45322" y="46812"/>
                  </a:lnTo>
                  <a:lnTo>
                    <a:pt x="42922" y="48526"/>
                  </a:lnTo>
                  <a:lnTo>
                    <a:pt x="38274" y="52311"/>
                  </a:lnTo>
                  <a:lnTo>
                    <a:pt x="35873" y="54368"/>
                  </a:lnTo>
                  <a:lnTo>
                    <a:pt x="33727" y="56515"/>
                  </a:lnTo>
                  <a:lnTo>
                    <a:pt x="31403" y="58572"/>
                  </a:lnTo>
                  <a:lnTo>
                    <a:pt x="29180" y="60807"/>
                  </a:lnTo>
                  <a:lnTo>
                    <a:pt x="24888" y="65620"/>
                  </a:lnTo>
                  <a:lnTo>
                    <a:pt x="23021" y="68199"/>
                  </a:lnTo>
                  <a:lnTo>
                    <a:pt x="20964" y="70777"/>
                  </a:lnTo>
                  <a:lnTo>
                    <a:pt x="4276" y="105384"/>
                  </a:lnTo>
                  <a:lnTo>
                    <a:pt x="0" y="138366"/>
                  </a:lnTo>
                  <a:lnTo>
                    <a:pt x="174" y="142659"/>
                  </a:lnTo>
                  <a:lnTo>
                    <a:pt x="224" y="145059"/>
                  </a:lnTo>
                  <a:lnTo>
                    <a:pt x="7933" y="184315"/>
                  </a:lnTo>
                  <a:lnTo>
                    <a:pt x="13648" y="196596"/>
                  </a:lnTo>
                  <a:lnTo>
                    <a:pt x="103691" y="192811"/>
                  </a:lnTo>
                  <a:lnTo>
                    <a:pt x="101012" y="191617"/>
                  </a:lnTo>
                  <a:lnTo>
                    <a:pt x="98065" y="190068"/>
                  </a:lnTo>
                  <a:lnTo>
                    <a:pt x="96643" y="189204"/>
                  </a:lnTo>
                  <a:lnTo>
                    <a:pt x="95208" y="188264"/>
                  </a:lnTo>
                  <a:lnTo>
                    <a:pt x="92261" y="186461"/>
                  </a:lnTo>
                  <a:lnTo>
                    <a:pt x="90750" y="185343"/>
                  </a:lnTo>
                  <a:lnTo>
                    <a:pt x="89315" y="184226"/>
                  </a:lnTo>
                  <a:lnTo>
                    <a:pt x="87981" y="183019"/>
                  </a:lnTo>
                  <a:lnTo>
                    <a:pt x="86559" y="181825"/>
                  </a:lnTo>
                  <a:lnTo>
                    <a:pt x="85035" y="180619"/>
                  </a:lnTo>
                  <a:lnTo>
                    <a:pt x="83790" y="179158"/>
                  </a:lnTo>
                  <a:lnTo>
                    <a:pt x="82444" y="177787"/>
                  </a:lnTo>
                  <a:lnTo>
                    <a:pt x="75396" y="167741"/>
                  </a:lnTo>
                  <a:lnTo>
                    <a:pt x="74418" y="165849"/>
                  </a:lnTo>
                  <a:lnTo>
                    <a:pt x="69262" y="138277"/>
                  </a:lnTo>
                  <a:lnTo>
                    <a:pt x="70049" y="132778"/>
                  </a:lnTo>
                  <a:lnTo>
                    <a:pt x="70760" y="129260"/>
                  </a:lnTo>
                  <a:lnTo>
                    <a:pt x="71205" y="127622"/>
                  </a:lnTo>
                  <a:lnTo>
                    <a:pt x="71738" y="125996"/>
                  </a:lnTo>
                  <a:lnTo>
                    <a:pt x="72183" y="124358"/>
                  </a:lnTo>
                  <a:lnTo>
                    <a:pt x="72818" y="122821"/>
                  </a:lnTo>
                  <a:lnTo>
                    <a:pt x="74151" y="119722"/>
                  </a:lnTo>
                  <a:lnTo>
                    <a:pt x="75574" y="116801"/>
                  </a:lnTo>
                  <a:lnTo>
                    <a:pt x="76475" y="115519"/>
                  </a:lnTo>
                  <a:lnTo>
                    <a:pt x="77275" y="114147"/>
                  </a:lnTo>
                  <a:lnTo>
                    <a:pt x="92528" y="98602"/>
                  </a:lnTo>
                  <a:lnTo>
                    <a:pt x="94585" y="97053"/>
                  </a:lnTo>
                  <a:lnTo>
                    <a:pt x="96732" y="95681"/>
                  </a:lnTo>
                  <a:lnTo>
                    <a:pt x="101012" y="93357"/>
                  </a:lnTo>
                  <a:lnTo>
                    <a:pt x="102980" y="92240"/>
                  </a:lnTo>
                  <a:lnTo>
                    <a:pt x="248742" y="87261"/>
                  </a:lnTo>
                  <a:lnTo>
                    <a:pt x="272792" y="53936"/>
                  </a:lnTo>
                  <a:lnTo>
                    <a:pt x="232812" y="0"/>
                  </a:lnTo>
                  <a:close/>
                </a:path>
                <a:path w="273050" h="196850">
                  <a:moveTo>
                    <a:pt x="248742" y="87261"/>
                  </a:moveTo>
                  <a:lnTo>
                    <a:pt x="232812" y="87261"/>
                  </a:lnTo>
                  <a:lnTo>
                    <a:pt x="232812" y="109334"/>
                  </a:lnTo>
                  <a:lnTo>
                    <a:pt x="248742" y="87261"/>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sp>
          <p:nvSpPr>
            <p:cNvPr id="65" name="object 232"/>
            <p:cNvSpPr/>
            <p:nvPr/>
          </p:nvSpPr>
          <p:spPr>
            <a:xfrm flipH="1">
              <a:off x="6553008" y="2947574"/>
              <a:ext cx="173085" cy="66914"/>
            </a:xfrm>
            <a:custGeom>
              <a:avLst/>
              <a:gdLst/>
              <a:ahLst/>
              <a:cxnLst/>
              <a:rect l="l" t="t" r="r" b="b"/>
              <a:pathLst>
                <a:path w="175260" h="66039">
                  <a:moveTo>
                    <a:pt x="88341" y="0"/>
                  </a:moveTo>
                  <a:lnTo>
                    <a:pt x="64084" y="32943"/>
                  </a:lnTo>
                  <a:lnTo>
                    <a:pt x="30695" y="54813"/>
                  </a:lnTo>
                  <a:lnTo>
                    <a:pt x="27660" y="56286"/>
                  </a:lnTo>
                  <a:lnTo>
                    <a:pt x="24612" y="57581"/>
                  </a:lnTo>
                  <a:lnTo>
                    <a:pt x="21666" y="58699"/>
                  </a:lnTo>
                  <a:lnTo>
                    <a:pt x="18618" y="59740"/>
                  </a:lnTo>
                  <a:lnTo>
                    <a:pt x="15836" y="60858"/>
                  </a:lnTo>
                  <a:lnTo>
                    <a:pt x="12890" y="61810"/>
                  </a:lnTo>
                  <a:lnTo>
                    <a:pt x="10198" y="62598"/>
                  </a:lnTo>
                  <a:lnTo>
                    <a:pt x="0" y="65189"/>
                  </a:lnTo>
                  <a:lnTo>
                    <a:pt x="175260" y="65532"/>
                  </a:lnTo>
                  <a:lnTo>
                    <a:pt x="175260" y="342"/>
                  </a:lnTo>
                  <a:lnTo>
                    <a:pt x="88341" y="0"/>
                  </a:lnTo>
                  <a:close/>
                </a:path>
              </a:pathLst>
            </a:custGeom>
            <a:solidFill>
              <a:srgbClr val="6D2077"/>
            </a:solidFill>
          </p:spPr>
          <p:txBody>
            <a:bodyPr wrap="square" lIns="0" tIns="0" rIns="0" bIns="0" rtlCol="0"/>
            <a:lstStyle/>
            <a:p>
              <a:pPr>
                <a:spcAft>
                  <a:spcPts val="600"/>
                </a:spcAft>
              </a:pPr>
              <a:endParaRPr sz="900" dirty="0">
                <a:solidFill>
                  <a:prstClr val="black"/>
                </a:solidFill>
              </a:endParaRPr>
            </a:p>
          </p:txBody>
        </p:sp>
      </p:grpSp>
      <p:sp>
        <p:nvSpPr>
          <p:cNvPr id="67" name="object 140"/>
          <p:cNvSpPr/>
          <p:nvPr/>
        </p:nvSpPr>
        <p:spPr>
          <a:xfrm flipH="1">
            <a:off x="2680506" y="4381555"/>
            <a:ext cx="261885" cy="237799"/>
          </a:xfrm>
          <a:prstGeom prst="rect">
            <a:avLst/>
          </a:prstGeom>
          <a:blipFill>
            <a:blip r:embed="rId12" cstate="print"/>
            <a:stretch>
              <a:fillRect/>
            </a:stretch>
          </a:blipFill>
        </p:spPr>
        <p:txBody>
          <a:bodyPr wrap="square" lIns="0" tIns="0" rIns="0" bIns="0" rtlCol="0"/>
          <a:lstStyle/>
          <a:p>
            <a:pPr>
              <a:spcAft>
                <a:spcPts val="600"/>
              </a:spcAft>
            </a:pPr>
            <a:endParaRPr sz="900" dirty="0">
              <a:solidFill>
                <a:prstClr val="black"/>
              </a:solidFill>
            </a:endParaRPr>
          </a:p>
        </p:txBody>
      </p:sp>
      <p:sp>
        <p:nvSpPr>
          <p:cNvPr id="68" name="object 139"/>
          <p:cNvSpPr/>
          <p:nvPr/>
        </p:nvSpPr>
        <p:spPr>
          <a:xfrm flipH="1">
            <a:off x="3117691" y="4373062"/>
            <a:ext cx="281452" cy="254785"/>
          </a:xfrm>
          <a:prstGeom prst="rect">
            <a:avLst/>
          </a:prstGeom>
          <a:blipFill>
            <a:blip r:embed="rId13" cstate="print"/>
            <a:stretch>
              <a:fillRect/>
            </a:stretch>
          </a:blipFill>
        </p:spPr>
        <p:txBody>
          <a:bodyPr wrap="square" lIns="0" tIns="0" rIns="0" bIns="0" rtlCol="0"/>
          <a:lstStyle/>
          <a:p>
            <a:pPr>
              <a:spcAft>
                <a:spcPts val="600"/>
              </a:spcAft>
            </a:pPr>
            <a:endParaRPr sz="900" dirty="0">
              <a:solidFill>
                <a:prstClr val="black"/>
              </a:solidFill>
            </a:endParaRPr>
          </a:p>
        </p:txBody>
      </p:sp>
      <p:grpSp>
        <p:nvGrpSpPr>
          <p:cNvPr id="6" name="Group 5"/>
          <p:cNvGrpSpPr/>
          <p:nvPr/>
        </p:nvGrpSpPr>
        <p:grpSpPr>
          <a:xfrm>
            <a:off x="5161907" y="4741397"/>
            <a:ext cx="259394" cy="268098"/>
            <a:chOff x="8039137" y="5708892"/>
            <a:chExt cx="259394" cy="268098"/>
          </a:xfrm>
        </p:grpSpPr>
        <p:sp>
          <p:nvSpPr>
            <p:cNvPr id="70" name="object 230"/>
            <p:cNvSpPr/>
            <p:nvPr/>
          </p:nvSpPr>
          <p:spPr>
            <a:xfrm flipH="1">
              <a:off x="8093819" y="5730387"/>
              <a:ext cx="204712" cy="246603"/>
            </a:xfrm>
            <a:custGeom>
              <a:avLst/>
              <a:gdLst/>
              <a:ahLst/>
              <a:cxnLst/>
              <a:rect l="l" t="t" r="r" b="b"/>
              <a:pathLst>
                <a:path w="283844" h="262255">
                  <a:moveTo>
                    <a:pt x="50825" y="152577"/>
                  </a:moveTo>
                  <a:lnTo>
                    <a:pt x="10883" y="208089"/>
                  </a:lnTo>
                  <a:lnTo>
                    <a:pt x="50825" y="262128"/>
                  </a:lnTo>
                  <a:lnTo>
                    <a:pt x="50825" y="240792"/>
                  </a:lnTo>
                  <a:lnTo>
                    <a:pt x="170929" y="240792"/>
                  </a:lnTo>
                  <a:lnTo>
                    <a:pt x="208648" y="231406"/>
                  </a:lnTo>
                  <a:lnTo>
                    <a:pt x="215963" y="228219"/>
                  </a:lnTo>
                  <a:lnTo>
                    <a:pt x="218554" y="227101"/>
                  </a:lnTo>
                  <a:lnTo>
                    <a:pt x="225945" y="223139"/>
                  </a:lnTo>
                  <a:lnTo>
                    <a:pt x="233349" y="218668"/>
                  </a:lnTo>
                  <a:lnTo>
                    <a:pt x="235762" y="217030"/>
                  </a:lnTo>
                  <a:lnTo>
                    <a:pt x="238163" y="215226"/>
                  </a:lnTo>
                  <a:lnTo>
                    <a:pt x="240576" y="213499"/>
                  </a:lnTo>
                  <a:lnTo>
                    <a:pt x="242887" y="211607"/>
                  </a:lnTo>
                  <a:lnTo>
                    <a:pt x="245389" y="209638"/>
                  </a:lnTo>
                  <a:lnTo>
                    <a:pt x="247624" y="207657"/>
                  </a:lnTo>
                  <a:lnTo>
                    <a:pt x="249847" y="205498"/>
                  </a:lnTo>
                  <a:lnTo>
                    <a:pt x="252171" y="203441"/>
                  </a:lnTo>
                  <a:lnTo>
                    <a:pt x="256540" y="198704"/>
                  </a:lnTo>
                  <a:lnTo>
                    <a:pt x="272427" y="174688"/>
                  </a:lnTo>
                  <a:lnTo>
                    <a:pt x="50825" y="174688"/>
                  </a:lnTo>
                  <a:lnTo>
                    <a:pt x="50825" y="152577"/>
                  </a:lnTo>
                  <a:close/>
                </a:path>
                <a:path w="283844" h="262255">
                  <a:moveTo>
                    <a:pt x="0" y="0"/>
                  </a:moveTo>
                  <a:lnTo>
                    <a:pt x="0" y="64884"/>
                  </a:lnTo>
                  <a:lnTo>
                    <a:pt x="167284" y="64884"/>
                  </a:lnTo>
                  <a:lnTo>
                    <a:pt x="167995" y="65062"/>
                  </a:lnTo>
                  <a:lnTo>
                    <a:pt x="168973" y="65227"/>
                  </a:lnTo>
                  <a:lnTo>
                    <a:pt x="170218" y="65493"/>
                  </a:lnTo>
                  <a:lnTo>
                    <a:pt x="171386" y="65836"/>
                  </a:lnTo>
                  <a:lnTo>
                    <a:pt x="172897" y="66179"/>
                  </a:lnTo>
                  <a:lnTo>
                    <a:pt x="174409" y="66776"/>
                  </a:lnTo>
                  <a:lnTo>
                    <a:pt x="177977" y="68072"/>
                  </a:lnTo>
                  <a:lnTo>
                    <a:pt x="179946" y="68935"/>
                  </a:lnTo>
                  <a:lnTo>
                    <a:pt x="183946" y="70739"/>
                  </a:lnTo>
                  <a:lnTo>
                    <a:pt x="186004" y="71945"/>
                  </a:lnTo>
                  <a:lnTo>
                    <a:pt x="188048" y="73228"/>
                  </a:lnTo>
                  <a:lnTo>
                    <a:pt x="190195" y="74523"/>
                  </a:lnTo>
                  <a:lnTo>
                    <a:pt x="203301" y="86575"/>
                  </a:lnTo>
                  <a:lnTo>
                    <a:pt x="205181" y="88900"/>
                  </a:lnTo>
                  <a:lnTo>
                    <a:pt x="205981" y="90182"/>
                  </a:lnTo>
                  <a:lnTo>
                    <a:pt x="206870" y="91478"/>
                  </a:lnTo>
                  <a:lnTo>
                    <a:pt x="207581" y="92773"/>
                  </a:lnTo>
                  <a:lnTo>
                    <a:pt x="208292" y="94234"/>
                  </a:lnTo>
                  <a:lnTo>
                    <a:pt x="209003" y="95605"/>
                  </a:lnTo>
                  <a:lnTo>
                    <a:pt x="209816" y="96989"/>
                  </a:lnTo>
                  <a:lnTo>
                    <a:pt x="210350" y="98450"/>
                  </a:lnTo>
                  <a:lnTo>
                    <a:pt x="210972" y="99910"/>
                  </a:lnTo>
                  <a:lnTo>
                    <a:pt x="211594" y="101549"/>
                  </a:lnTo>
                  <a:lnTo>
                    <a:pt x="212039" y="103098"/>
                  </a:lnTo>
                  <a:lnTo>
                    <a:pt x="212572" y="104736"/>
                  </a:lnTo>
                  <a:lnTo>
                    <a:pt x="213639" y="110070"/>
                  </a:lnTo>
                  <a:lnTo>
                    <a:pt x="213918" y="111785"/>
                  </a:lnTo>
                  <a:lnTo>
                    <a:pt x="214185" y="113677"/>
                  </a:lnTo>
                  <a:lnTo>
                    <a:pt x="214274" y="123494"/>
                  </a:lnTo>
                  <a:lnTo>
                    <a:pt x="214007" y="125387"/>
                  </a:lnTo>
                  <a:lnTo>
                    <a:pt x="213918" y="127279"/>
                  </a:lnTo>
                  <a:lnTo>
                    <a:pt x="213194" y="130886"/>
                  </a:lnTo>
                  <a:lnTo>
                    <a:pt x="212839" y="132524"/>
                  </a:lnTo>
                  <a:lnTo>
                    <a:pt x="212305" y="134251"/>
                  </a:lnTo>
                  <a:lnTo>
                    <a:pt x="211861" y="135877"/>
                  </a:lnTo>
                  <a:lnTo>
                    <a:pt x="211328" y="137604"/>
                  </a:lnTo>
                  <a:lnTo>
                    <a:pt x="210705" y="139065"/>
                  </a:lnTo>
                  <a:lnTo>
                    <a:pt x="210172" y="140614"/>
                  </a:lnTo>
                  <a:lnTo>
                    <a:pt x="209461" y="142163"/>
                  </a:lnTo>
                  <a:lnTo>
                    <a:pt x="208648" y="143548"/>
                  </a:lnTo>
                  <a:lnTo>
                    <a:pt x="207937" y="144919"/>
                  </a:lnTo>
                  <a:lnTo>
                    <a:pt x="207136" y="146380"/>
                  </a:lnTo>
                  <a:lnTo>
                    <a:pt x="206247" y="147675"/>
                  </a:lnTo>
                  <a:lnTo>
                    <a:pt x="205447" y="148958"/>
                  </a:lnTo>
                  <a:lnTo>
                    <a:pt x="204546" y="150253"/>
                  </a:lnTo>
                  <a:lnTo>
                    <a:pt x="203568" y="151371"/>
                  </a:lnTo>
                  <a:lnTo>
                    <a:pt x="202590" y="152577"/>
                  </a:lnTo>
                  <a:lnTo>
                    <a:pt x="201612" y="153695"/>
                  </a:lnTo>
                  <a:lnTo>
                    <a:pt x="200621" y="154901"/>
                  </a:lnTo>
                  <a:lnTo>
                    <a:pt x="199732" y="155930"/>
                  </a:lnTo>
                  <a:lnTo>
                    <a:pt x="182613" y="168579"/>
                  </a:lnTo>
                  <a:lnTo>
                    <a:pt x="180657" y="169697"/>
                  </a:lnTo>
                  <a:lnTo>
                    <a:pt x="178689" y="170561"/>
                  </a:lnTo>
                  <a:lnTo>
                    <a:pt x="176911" y="171424"/>
                  </a:lnTo>
                  <a:lnTo>
                    <a:pt x="172275" y="173316"/>
                  </a:lnTo>
                  <a:lnTo>
                    <a:pt x="169951" y="174091"/>
                  </a:lnTo>
                  <a:lnTo>
                    <a:pt x="168529" y="174612"/>
                  </a:lnTo>
                  <a:lnTo>
                    <a:pt x="50825" y="174688"/>
                  </a:lnTo>
                  <a:lnTo>
                    <a:pt x="272427" y="174688"/>
                  </a:lnTo>
                  <a:lnTo>
                    <a:pt x="272948" y="173659"/>
                  </a:lnTo>
                  <a:lnTo>
                    <a:pt x="282752" y="136740"/>
                  </a:lnTo>
                  <a:lnTo>
                    <a:pt x="283375" y="128054"/>
                  </a:lnTo>
                  <a:lnTo>
                    <a:pt x="283375" y="118579"/>
                  </a:lnTo>
                  <a:lnTo>
                    <a:pt x="283197" y="113677"/>
                  </a:lnTo>
                  <a:lnTo>
                    <a:pt x="282841" y="108864"/>
                  </a:lnTo>
                  <a:lnTo>
                    <a:pt x="282219" y="104305"/>
                  </a:lnTo>
                  <a:lnTo>
                    <a:pt x="281686" y="99733"/>
                  </a:lnTo>
                  <a:lnTo>
                    <a:pt x="265988" y="58343"/>
                  </a:lnTo>
                  <a:lnTo>
                    <a:pt x="261886" y="52412"/>
                  </a:lnTo>
                  <a:lnTo>
                    <a:pt x="259829" y="49479"/>
                  </a:lnTo>
                  <a:lnTo>
                    <a:pt x="229692" y="22720"/>
                  </a:lnTo>
                  <a:lnTo>
                    <a:pt x="227025" y="20993"/>
                  </a:lnTo>
                  <a:lnTo>
                    <a:pt x="191795" y="5245"/>
                  </a:lnTo>
                  <a:lnTo>
                    <a:pt x="172008" y="431"/>
                  </a:lnTo>
                  <a:lnTo>
                    <a:pt x="170395" y="88"/>
                  </a:lnTo>
                  <a:lnTo>
                    <a:pt x="0" y="0"/>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sp>
          <p:nvSpPr>
            <p:cNvPr id="71" name="object 231"/>
            <p:cNvSpPr/>
            <p:nvPr/>
          </p:nvSpPr>
          <p:spPr>
            <a:xfrm flipH="1">
              <a:off x="8047745" y="5708892"/>
              <a:ext cx="196927" cy="185101"/>
            </a:xfrm>
            <a:custGeom>
              <a:avLst/>
              <a:gdLst/>
              <a:ahLst/>
              <a:cxnLst/>
              <a:rect l="l" t="t" r="r" b="b"/>
              <a:pathLst>
                <a:path w="273050" h="196850">
                  <a:moveTo>
                    <a:pt x="232812" y="0"/>
                  </a:moveTo>
                  <a:lnTo>
                    <a:pt x="232812" y="21209"/>
                  </a:lnTo>
                  <a:lnTo>
                    <a:pt x="112785" y="21297"/>
                  </a:lnTo>
                  <a:lnTo>
                    <a:pt x="110206" y="21551"/>
                  </a:lnTo>
                  <a:lnTo>
                    <a:pt x="107438" y="21729"/>
                  </a:lnTo>
                  <a:lnTo>
                    <a:pt x="104314" y="22250"/>
                  </a:lnTo>
                  <a:lnTo>
                    <a:pt x="100745" y="22936"/>
                  </a:lnTo>
                  <a:lnTo>
                    <a:pt x="96998" y="23787"/>
                  </a:lnTo>
                  <a:lnTo>
                    <a:pt x="92896" y="24650"/>
                  </a:lnTo>
                  <a:lnTo>
                    <a:pt x="67547" y="33845"/>
                  </a:lnTo>
                  <a:lnTo>
                    <a:pt x="65045" y="34950"/>
                  </a:lnTo>
                  <a:lnTo>
                    <a:pt x="62645" y="36245"/>
                  </a:lnTo>
                  <a:lnTo>
                    <a:pt x="57641" y="38823"/>
                  </a:lnTo>
                  <a:lnTo>
                    <a:pt x="55228" y="40360"/>
                  </a:lnTo>
                  <a:lnTo>
                    <a:pt x="52739" y="41744"/>
                  </a:lnTo>
                  <a:lnTo>
                    <a:pt x="47735" y="45008"/>
                  </a:lnTo>
                  <a:lnTo>
                    <a:pt x="45322" y="46812"/>
                  </a:lnTo>
                  <a:lnTo>
                    <a:pt x="42922" y="48526"/>
                  </a:lnTo>
                  <a:lnTo>
                    <a:pt x="38274" y="52311"/>
                  </a:lnTo>
                  <a:lnTo>
                    <a:pt x="35873" y="54368"/>
                  </a:lnTo>
                  <a:lnTo>
                    <a:pt x="33727" y="56515"/>
                  </a:lnTo>
                  <a:lnTo>
                    <a:pt x="31403" y="58572"/>
                  </a:lnTo>
                  <a:lnTo>
                    <a:pt x="29180" y="60807"/>
                  </a:lnTo>
                  <a:lnTo>
                    <a:pt x="24888" y="65620"/>
                  </a:lnTo>
                  <a:lnTo>
                    <a:pt x="23021" y="68199"/>
                  </a:lnTo>
                  <a:lnTo>
                    <a:pt x="20964" y="70777"/>
                  </a:lnTo>
                  <a:lnTo>
                    <a:pt x="4276" y="105384"/>
                  </a:lnTo>
                  <a:lnTo>
                    <a:pt x="0" y="138366"/>
                  </a:lnTo>
                  <a:lnTo>
                    <a:pt x="174" y="142659"/>
                  </a:lnTo>
                  <a:lnTo>
                    <a:pt x="224" y="145059"/>
                  </a:lnTo>
                  <a:lnTo>
                    <a:pt x="7933" y="184315"/>
                  </a:lnTo>
                  <a:lnTo>
                    <a:pt x="13648" y="196596"/>
                  </a:lnTo>
                  <a:lnTo>
                    <a:pt x="103691" y="192811"/>
                  </a:lnTo>
                  <a:lnTo>
                    <a:pt x="101012" y="191617"/>
                  </a:lnTo>
                  <a:lnTo>
                    <a:pt x="98065" y="190068"/>
                  </a:lnTo>
                  <a:lnTo>
                    <a:pt x="96643" y="189204"/>
                  </a:lnTo>
                  <a:lnTo>
                    <a:pt x="95208" y="188264"/>
                  </a:lnTo>
                  <a:lnTo>
                    <a:pt x="92261" y="186461"/>
                  </a:lnTo>
                  <a:lnTo>
                    <a:pt x="90750" y="185343"/>
                  </a:lnTo>
                  <a:lnTo>
                    <a:pt x="89315" y="184226"/>
                  </a:lnTo>
                  <a:lnTo>
                    <a:pt x="87981" y="183019"/>
                  </a:lnTo>
                  <a:lnTo>
                    <a:pt x="86559" y="181825"/>
                  </a:lnTo>
                  <a:lnTo>
                    <a:pt x="85035" y="180619"/>
                  </a:lnTo>
                  <a:lnTo>
                    <a:pt x="83790" y="179158"/>
                  </a:lnTo>
                  <a:lnTo>
                    <a:pt x="82444" y="177787"/>
                  </a:lnTo>
                  <a:lnTo>
                    <a:pt x="75396" y="167741"/>
                  </a:lnTo>
                  <a:lnTo>
                    <a:pt x="74418" y="165849"/>
                  </a:lnTo>
                  <a:lnTo>
                    <a:pt x="69262" y="138277"/>
                  </a:lnTo>
                  <a:lnTo>
                    <a:pt x="70049" y="132778"/>
                  </a:lnTo>
                  <a:lnTo>
                    <a:pt x="70760" y="129260"/>
                  </a:lnTo>
                  <a:lnTo>
                    <a:pt x="71205" y="127622"/>
                  </a:lnTo>
                  <a:lnTo>
                    <a:pt x="71738" y="125996"/>
                  </a:lnTo>
                  <a:lnTo>
                    <a:pt x="72183" y="124358"/>
                  </a:lnTo>
                  <a:lnTo>
                    <a:pt x="72818" y="122821"/>
                  </a:lnTo>
                  <a:lnTo>
                    <a:pt x="74151" y="119722"/>
                  </a:lnTo>
                  <a:lnTo>
                    <a:pt x="75574" y="116801"/>
                  </a:lnTo>
                  <a:lnTo>
                    <a:pt x="76475" y="115519"/>
                  </a:lnTo>
                  <a:lnTo>
                    <a:pt x="77275" y="114147"/>
                  </a:lnTo>
                  <a:lnTo>
                    <a:pt x="92528" y="98602"/>
                  </a:lnTo>
                  <a:lnTo>
                    <a:pt x="94585" y="97053"/>
                  </a:lnTo>
                  <a:lnTo>
                    <a:pt x="96732" y="95681"/>
                  </a:lnTo>
                  <a:lnTo>
                    <a:pt x="101012" y="93357"/>
                  </a:lnTo>
                  <a:lnTo>
                    <a:pt x="102980" y="92240"/>
                  </a:lnTo>
                  <a:lnTo>
                    <a:pt x="248742" y="87261"/>
                  </a:lnTo>
                  <a:lnTo>
                    <a:pt x="272792" y="53936"/>
                  </a:lnTo>
                  <a:lnTo>
                    <a:pt x="232812" y="0"/>
                  </a:lnTo>
                  <a:close/>
                </a:path>
                <a:path w="273050" h="196850">
                  <a:moveTo>
                    <a:pt x="248742" y="87261"/>
                  </a:moveTo>
                  <a:lnTo>
                    <a:pt x="232812" y="87261"/>
                  </a:lnTo>
                  <a:lnTo>
                    <a:pt x="232812" y="109334"/>
                  </a:lnTo>
                  <a:lnTo>
                    <a:pt x="248742" y="87261"/>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sp>
          <p:nvSpPr>
            <p:cNvPr id="72" name="object 232"/>
            <p:cNvSpPr/>
            <p:nvPr/>
          </p:nvSpPr>
          <p:spPr>
            <a:xfrm flipH="1">
              <a:off x="8039137" y="5893754"/>
              <a:ext cx="126399" cy="62099"/>
            </a:xfrm>
            <a:custGeom>
              <a:avLst/>
              <a:gdLst/>
              <a:ahLst/>
              <a:cxnLst/>
              <a:rect l="l" t="t" r="r" b="b"/>
              <a:pathLst>
                <a:path w="175260" h="66039">
                  <a:moveTo>
                    <a:pt x="88341" y="0"/>
                  </a:moveTo>
                  <a:lnTo>
                    <a:pt x="64084" y="32943"/>
                  </a:lnTo>
                  <a:lnTo>
                    <a:pt x="30695" y="54813"/>
                  </a:lnTo>
                  <a:lnTo>
                    <a:pt x="27660" y="56286"/>
                  </a:lnTo>
                  <a:lnTo>
                    <a:pt x="24612" y="57581"/>
                  </a:lnTo>
                  <a:lnTo>
                    <a:pt x="21666" y="58699"/>
                  </a:lnTo>
                  <a:lnTo>
                    <a:pt x="18618" y="59740"/>
                  </a:lnTo>
                  <a:lnTo>
                    <a:pt x="15836" y="60858"/>
                  </a:lnTo>
                  <a:lnTo>
                    <a:pt x="12890" y="61810"/>
                  </a:lnTo>
                  <a:lnTo>
                    <a:pt x="10198" y="62598"/>
                  </a:lnTo>
                  <a:lnTo>
                    <a:pt x="0" y="65189"/>
                  </a:lnTo>
                  <a:lnTo>
                    <a:pt x="175260" y="65532"/>
                  </a:lnTo>
                  <a:lnTo>
                    <a:pt x="175260" y="342"/>
                  </a:lnTo>
                  <a:lnTo>
                    <a:pt x="88341" y="0"/>
                  </a:lnTo>
                  <a:close/>
                </a:path>
              </a:pathLst>
            </a:custGeom>
            <a:solidFill>
              <a:srgbClr val="B2B2B2"/>
            </a:solidFill>
          </p:spPr>
          <p:txBody>
            <a:bodyPr wrap="square" lIns="0" tIns="0" rIns="0" bIns="0" rtlCol="0"/>
            <a:lstStyle/>
            <a:p>
              <a:pPr>
                <a:spcAft>
                  <a:spcPts val="600"/>
                </a:spcAft>
              </a:pPr>
              <a:endParaRPr sz="900" dirty="0">
                <a:solidFill>
                  <a:srgbClr val="B2B2B2"/>
                </a:solidFill>
              </a:endParaRPr>
            </a:p>
          </p:txBody>
        </p:sp>
      </p:grpSp>
      <p:sp>
        <p:nvSpPr>
          <p:cNvPr id="73" name="object 140"/>
          <p:cNvSpPr/>
          <p:nvPr/>
        </p:nvSpPr>
        <p:spPr>
          <a:xfrm flipH="1">
            <a:off x="5443559" y="4838408"/>
            <a:ext cx="261885" cy="237799"/>
          </a:xfrm>
          <a:prstGeom prst="rect">
            <a:avLst/>
          </a:prstGeom>
          <a:blipFill>
            <a:blip r:embed="rId12" cstate="print">
              <a:duotone>
                <a:schemeClr val="bg2">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74" name="object 139"/>
          <p:cNvSpPr/>
          <p:nvPr/>
        </p:nvSpPr>
        <p:spPr>
          <a:xfrm flipH="1">
            <a:off x="5736386" y="4886193"/>
            <a:ext cx="281452" cy="254785"/>
          </a:xfrm>
          <a:prstGeom prst="rect">
            <a:avLst/>
          </a:prstGeom>
          <a:blipFill>
            <a:blip r:embed="rId13" cstate="print">
              <a:duotone>
                <a:schemeClr val="bg2">
                  <a:shade val="45000"/>
                  <a:satMod val="135000"/>
                </a:schemeClr>
                <a:prstClr val="white"/>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76" name="object 135"/>
          <p:cNvSpPr/>
          <p:nvPr/>
        </p:nvSpPr>
        <p:spPr>
          <a:xfrm flipH="1">
            <a:off x="2589818" y="3228946"/>
            <a:ext cx="325099" cy="293388"/>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78" name="object 135"/>
          <p:cNvSpPr/>
          <p:nvPr/>
        </p:nvSpPr>
        <p:spPr>
          <a:xfrm flipH="1">
            <a:off x="4361669" y="3926347"/>
            <a:ext cx="325099" cy="293388"/>
          </a:xfrm>
          <a:prstGeom prst="rect">
            <a:avLst/>
          </a:prstGeom>
          <a:blipFill>
            <a:blip r:embed="rId3" cstate="print">
              <a:duotone>
                <a:prstClr val="black"/>
                <a:schemeClr val="accent1">
                  <a:tint val="45000"/>
                  <a:satMod val="400000"/>
                </a:schemeClr>
              </a:duotone>
            </a:blip>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sz="900" dirty="0">
              <a:solidFill>
                <a:prstClr val="black"/>
              </a:solidFill>
            </a:endParaRPr>
          </a:p>
        </p:txBody>
      </p:sp>
      <p:sp>
        <p:nvSpPr>
          <p:cNvPr id="79" name="object 138"/>
          <p:cNvSpPr/>
          <p:nvPr/>
        </p:nvSpPr>
        <p:spPr>
          <a:xfrm flipH="1">
            <a:off x="4243335" y="3459973"/>
            <a:ext cx="421424" cy="381406"/>
          </a:xfrm>
          <a:prstGeom prst="rect">
            <a:avLst/>
          </a:prstGeom>
          <a:blipFill>
            <a:blip r:embed="rId4" cstate="print">
              <a:duotone>
                <a:prstClr val="black"/>
                <a:schemeClr val="accent1">
                  <a:tint val="45000"/>
                  <a:satMod val="400000"/>
                </a:schemeClr>
              </a:duotone>
            </a:blip>
            <a:stretch>
              <a:fillRect/>
            </a:stretch>
          </a:blipFill>
        </p:spPr>
        <p:txBody>
          <a:bodyPr wrap="square" lIns="0" tIns="0" rIns="0" bIns="0" rtlCol="0"/>
          <a:lstStyle/>
          <a:p>
            <a:pPr>
              <a:spcAft>
                <a:spcPts val="600"/>
              </a:spcAft>
            </a:pPr>
            <a:endParaRPr sz="900" dirty="0">
              <a:solidFill>
                <a:prstClr val="black"/>
              </a:solidFill>
            </a:endParaRPr>
          </a:p>
        </p:txBody>
      </p:sp>
      <p:sp>
        <p:nvSpPr>
          <p:cNvPr id="81" name="Rectangle 80">
            <a:extLst>
              <a:ext uri="{FF2B5EF4-FFF2-40B4-BE49-F238E27FC236}">
                <a16:creationId xmlns="" xmlns:a16="http://schemas.microsoft.com/office/drawing/2014/main" id="{E37C91B3-95A7-444D-9A6A-E114C52ECD72}"/>
              </a:ext>
            </a:extLst>
          </p:cNvPr>
          <p:cNvSpPr/>
          <p:nvPr/>
        </p:nvSpPr>
        <p:spPr>
          <a:xfrm>
            <a:off x="923792" y="5807686"/>
            <a:ext cx="10430205" cy="276999"/>
          </a:xfrm>
          <a:prstGeom prst="rect">
            <a:avLst/>
          </a:prstGeom>
        </p:spPr>
        <p:txBody>
          <a:bodyPr wrap="square">
            <a:spAutoFit/>
          </a:bodyPr>
          <a:lstStyle/>
          <a:p>
            <a:pPr algn="ctr"/>
            <a:r>
              <a:rPr lang="en-US" sz="1200" dirty="0">
                <a:solidFill>
                  <a:schemeClr val="tx1">
                    <a:lumMod val="75000"/>
                    <a:lumOff val="25000"/>
                  </a:schemeClr>
                </a:solidFill>
                <a:latin typeface="arial" panose="020B0604020202020204" pitchFamily="34" charset="0"/>
              </a:rPr>
              <a:t>Distributed - All network participants have a full copy of the ledger for full </a:t>
            </a:r>
            <a:r>
              <a:rPr lang="en-US" sz="1200" dirty="0" smtClean="0">
                <a:solidFill>
                  <a:schemeClr val="tx1">
                    <a:lumMod val="75000"/>
                    <a:lumOff val="25000"/>
                  </a:schemeClr>
                </a:solidFill>
                <a:latin typeface="arial" panose="020B0604020202020204" pitchFamily="34" charset="0"/>
              </a:rPr>
              <a:t>transparency</a:t>
            </a:r>
            <a:endParaRPr lang="en-US" sz="1200" dirty="0">
              <a:solidFill>
                <a:schemeClr val="tx1">
                  <a:lumMod val="75000"/>
                  <a:lumOff val="25000"/>
                </a:schemeClr>
              </a:solidFill>
            </a:endParaRPr>
          </a:p>
        </p:txBody>
      </p:sp>
      <p:sp>
        <p:nvSpPr>
          <p:cNvPr id="82" name="Rectangle 81">
            <a:extLst>
              <a:ext uri="{FF2B5EF4-FFF2-40B4-BE49-F238E27FC236}">
                <a16:creationId xmlns="" xmlns:a16="http://schemas.microsoft.com/office/drawing/2014/main" id="{E37C91B3-95A7-444D-9A6A-E114C52ECD72}"/>
              </a:ext>
            </a:extLst>
          </p:cNvPr>
          <p:cNvSpPr/>
          <p:nvPr/>
        </p:nvSpPr>
        <p:spPr>
          <a:xfrm>
            <a:off x="860971" y="5807686"/>
            <a:ext cx="10430205" cy="276999"/>
          </a:xfrm>
          <a:prstGeom prst="rect">
            <a:avLst/>
          </a:prstGeom>
        </p:spPr>
        <p:txBody>
          <a:bodyPr wrap="square">
            <a:spAutoFit/>
          </a:bodyPr>
          <a:lstStyle/>
          <a:p>
            <a:pPr algn="ctr"/>
            <a:r>
              <a:rPr lang="en-US" sz="1200" spc="-15" dirty="0" smtClean="0">
                <a:solidFill>
                  <a:schemeClr val="tx1">
                    <a:lumMod val="75000"/>
                    <a:lumOff val="25000"/>
                  </a:schemeClr>
                </a:solidFill>
                <a:cs typeface="Univers 45 Light"/>
              </a:rPr>
              <a:t>T</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ansac</a:t>
            </a:r>
            <a:r>
              <a:rPr lang="en-US" sz="1200" spc="-5" dirty="0" smtClean="0">
                <a:solidFill>
                  <a:schemeClr val="tx1">
                    <a:lumMod val="75000"/>
                    <a:lumOff val="25000"/>
                  </a:schemeClr>
                </a:solidFill>
                <a:cs typeface="Univers 45 Light"/>
              </a:rPr>
              <a:t>t</a:t>
            </a:r>
            <a:r>
              <a:rPr lang="en-US" sz="1200" spc="-10" dirty="0" smtClean="0">
                <a:solidFill>
                  <a:schemeClr val="tx1">
                    <a:lumMod val="75000"/>
                    <a:lumOff val="25000"/>
                  </a:schemeClr>
                </a:solidFill>
                <a:cs typeface="Univers 45 Light"/>
              </a:rPr>
              <a:t>ion</a:t>
            </a:r>
            <a:r>
              <a:rPr lang="en-US" sz="1200" spc="30" dirty="0" smtClean="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t</a:t>
            </a:r>
            <a:r>
              <a:rPr lang="en-US" sz="1200" spc="-10" dirty="0">
                <a:solidFill>
                  <a:schemeClr val="tx1">
                    <a:lumMod val="75000"/>
                    <a:lumOff val="25000"/>
                  </a:schemeClr>
                </a:solidFill>
                <a:cs typeface="Univers 45 Light"/>
              </a:rPr>
              <a:t>im</a:t>
            </a:r>
            <a:r>
              <a:rPr lang="en-US" sz="1200" spc="-15" dirty="0">
                <a:solidFill>
                  <a:schemeClr val="tx1">
                    <a:lumMod val="75000"/>
                    <a:lumOff val="25000"/>
                  </a:schemeClr>
                </a:solidFill>
                <a:cs typeface="Univers 45 Light"/>
              </a:rPr>
              <a:t>es</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a</a:t>
            </a:r>
            <a:r>
              <a:rPr lang="en-US" sz="1200" spc="-10" dirty="0">
                <a:solidFill>
                  <a:schemeClr val="tx1">
                    <a:lumMod val="75000"/>
                    <a:lumOff val="25000"/>
                  </a:schemeClr>
                </a:solidFill>
                <a:cs typeface="Univers 45 Light"/>
              </a:rPr>
              <a:t>mp</a:t>
            </a:r>
            <a:r>
              <a:rPr lang="en-US" sz="1200" spc="-5"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i</a:t>
            </a:r>
            <a:r>
              <a:rPr lang="en-US" sz="1200" spc="-5" dirty="0">
                <a:solidFill>
                  <a:schemeClr val="tx1">
                    <a:lumMod val="75000"/>
                    <a:lumOff val="25000"/>
                  </a:schemeClr>
                </a:solidFill>
                <a:cs typeface="Univers 45 Light"/>
              </a:rPr>
              <a:t>s</a:t>
            </a:r>
            <a:r>
              <a:rPr lang="en-US" sz="1200"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eco</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de</a:t>
            </a:r>
            <a:r>
              <a:rPr lang="en-US" sz="1200" spc="-10" dirty="0">
                <a:solidFill>
                  <a:schemeClr val="tx1">
                    <a:lumMod val="75000"/>
                    <a:lumOff val="25000"/>
                  </a:schemeClr>
                </a:solidFill>
                <a:cs typeface="Univers 45 Light"/>
              </a:rPr>
              <a:t>d</a:t>
            </a:r>
            <a:r>
              <a:rPr lang="en-US" sz="1200" spc="-5"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in</a:t>
            </a:r>
            <a:r>
              <a:rPr lang="en-US" sz="1200" spc="5"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a</a:t>
            </a:r>
            <a:r>
              <a:rPr lang="en-US" sz="1200" spc="-10" dirty="0">
                <a:solidFill>
                  <a:schemeClr val="tx1">
                    <a:lumMod val="75000"/>
                    <a:lumOff val="25000"/>
                  </a:schemeClr>
                </a:solidFill>
                <a:cs typeface="Univers 45 Light"/>
              </a:rPr>
              <a:t> </a:t>
            </a:r>
            <a:r>
              <a:rPr lang="en-US" sz="1200" spc="-15" dirty="0" smtClean="0">
                <a:solidFill>
                  <a:schemeClr val="tx1">
                    <a:lumMod val="75000"/>
                    <a:lumOff val="25000"/>
                  </a:schemeClr>
                </a:solidFill>
                <a:cs typeface="Univers 45 Light"/>
              </a:rPr>
              <a:t>bloc</a:t>
            </a:r>
            <a:r>
              <a:rPr lang="en-US" sz="1200" spc="-5" dirty="0" smtClean="0">
                <a:solidFill>
                  <a:schemeClr val="tx1">
                    <a:lumMod val="75000"/>
                    <a:lumOff val="25000"/>
                  </a:schemeClr>
                </a:solidFill>
                <a:cs typeface="Univers 45 Light"/>
              </a:rPr>
              <a:t>k. Assets and transactions assets are linked to prove provenance</a:t>
            </a:r>
            <a:endParaRPr lang="en-US" sz="1200" dirty="0">
              <a:solidFill>
                <a:schemeClr val="tx1">
                  <a:lumMod val="75000"/>
                  <a:lumOff val="25000"/>
                </a:schemeClr>
              </a:solidFill>
            </a:endParaRPr>
          </a:p>
        </p:txBody>
      </p:sp>
      <p:sp>
        <p:nvSpPr>
          <p:cNvPr id="83" name="Rectangle 82">
            <a:extLst>
              <a:ext uri="{FF2B5EF4-FFF2-40B4-BE49-F238E27FC236}">
                <a16:creationId xmlns="" xmlns:a16="http://schemas.microsoft.com/office/drawing/2014/main" id="{E37C91B3-95A7-444D-9A6A-E114C52ECD72}"/>
              </a:ext>
            </a:extLst>
          </p:cNvPr>
          <p:cNvSpPr/>
          <p:nvPr/>
        </p:nvSpPr>
        <p:spPr>
          <a:xfrm>
            <a:off x="986613" y="5807686"/>
            <a:ext cx="10430205" cy="276999"/>
          </a:xfrm>
          <a:prstGeom prst="rect">
            <a:avLst/>
          </a:prstGeom>
        </p:spPr>
        <p:txBody>
          <a:bodyPr wrap="square">
            <a:spAutoFit/>
          </a:bodyPr>
          <a:lstStyle/>
          <a:p>
            <a:pPr algn="ctr"/>
            <a:r>
              <a:rPr lang="en-US" sz="1200" spc="-15" dirty="0" smtClean="0">
                <a:solidFill>
                  <a:schemeClr val="tx1">
                    <a:lumMod val="75000"/>
                    <a:lumOff val="25000"/>
                  </a:schemeClr>
                </a:solidFill>
                <a:cs typeface="Univers 45 Light"/>
              </a:rPr>
              <a:t>Blockchain is programmable through Smart Contracts</a:t>
            </a:r>
            <a:endParaRPr lang="en-US" sz="1200" dirty="0">
              <a:solidFill>
                <a:schemeClr val="tx1">
                  <a:lumMod val="75000"/>
                  <a:lumOff val="25000"/>
                </a:schemeClr>
              </a:solidFill>
            </a:endParaRPr>
          </a:p>
        </p:txBody>
      </p:sp>
      <p:sp>
        <p:nvSpPr>
          <p:cNvPr id="84" name="Rectangle 83">
            <a:extLst>
              <a:ext uri="{FF2B5EF4-FFF2-40B4-BE49-F238E27FC236}">
                <a16:creationId xmlns="" xmlns:a16="http://schemas.microsoft.com/office/drawing/2014/main" id="{E37C91B3-95A7-444D-9A6A-E114C52ECD72}"/>
              </a:ext>
            </a:extLst>
          </p:cNvPr>
          <p:cNvSpPr/>
          <p:nvPr/>
        </p:nvSpPr>
        <p:spPr>
          <a:xfrm>
            <a:off x="738411" y="5807686"/>
            <a:ext cx="11026230" cy="461665"/>
          </a:xfrm>
          <a:prstGeom prst="rect">
            <a:avLst/>
          </a:prstGeom>
        </p:spPr>
        <p:txBody>
          <a:bodyPr wrap="square">
            <a:spAutoFit/>
          </a:bodyPr>
          <a:lstStyle/>
          <a:p>
            <a:pPr algn="ctr"/>
            <a:r>
              <a:rPr lang="en-US" sz="1200" spc="-5" dirty="0">
                <a:solidFill>
                  <a:schemeClr val="tx1">
                    <a:lumMod val="75000"/>
                    <a:lumOff val="25000"/>
                  </a:schemeClr>
                </a:solidFill>
                <a:cs typeface="Univers 45 Light"/>
              </a:rPr>
              <a:t>Trust – No need for intermediaries, Secure – all records can be individually encrypted, Immutable – Any validated records are irreversible and cannot be changed</a:t>
            </a:r>
            <a:endParaRPr lang="en-US" sz="1200" dirty="0">
              <a:solidFill>
                <a:schemeClr val="tx1">
                  <a:lumMod val="75000"/>
                  <a:lumOff val="25000"/>
                </a:schemeClr>
              </a:solidFill>
            </a:endParaRPr>
          </a:p>
        </p:txBody>
      </p:sp>
      <p:sp>
        <p:nvSpPr>
          <p:cNvPr id="85" name="Rectangle 84">
            <a:extLst>
              <a:ext uri="{FF2B5EF4-FFF2-40B4-BE49-F238E27FC236}">
                <a16:creationId xmlns="" xmlns:a16="http://schemas.microsoft.com/office/drawing/2014/main" id="{E37C91B3-95A7-444D-9A6A-E114C52ECD72}"/>
              </a:ext>
            </a:extLst>
          </p:cNvPr>
          <p:cNvSpPr/>
          <p:nvPr/>
        </p:nvSpPr>
        <p:spPr>
          <a:xfrm>
            <a:off x="860970" y="5807686"/>
            <a:ext cx="10430205" cy="276999"/>
          </a:xfrm>
          <a:prstGeom prst="rect">
            <a:avLst/>
          </a:prstGeom>
        </p:spPr>
        <p:txBody>
          <a:bodyPr wrap="square">
            <a:spAutoFit/>
          </a:bodyPr>
          <a:lstStyle/>
          <a:p>
            <a:pPr algn="ctr"/>
            <a:r>
              <a:rPr lang="en-US" sz="1200" spc="-5" dirty="0">
                <a:solidFill>
                  <a:schemeClr val="tx1">
                    <a:lumMod val="75000"/>
                    <a:lumOff val="25000"/>
                  </a:schemeClr>
                </a:solidFill>
                <a:cs typeface="Univers 45 Light"/>
              </a:rPr>
              <a:t>Distributed – all network participants have a full copy of the data, Consensus - </a:t>
            </a:r>
            <a:r>
              <a:rPr lang="en-US" sz="1200" spc="-10" dirty="0">
                <a:solidFill>
                  <a:schemeClr val="tx1">
                    <a:lumMod val="75000"/>
                    <a:lumOff val="25000"/>
                  </a:schemeClr>
                </a:solidFill>
                <a:cs typeface="Univers 45 Light"/>
              </a:rPr>
              <a:t>Al</a:t>
            </a:r>
            <a:r>
              <a:rPr lang="en-US" sz="1200" spc="-5" dirty="0">
                <a:solidFill>
                  <a:schemeClr val="tx1">
                    <a:lumMod val="75000"/>
                    <a:lumOff val="25000"/>
                  </a:schemeClr>
                </a:solidFill>
                <a:cs typeface="Univers 45 Light"/>
              </a:rPr>
              <a:t>l</a:t>
            </a:r>
            <a:r>
              <a:rPr lang="en-US" sz="1200" spc="1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ne</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wo</a:t>
            </a:r>
            <a:r>
              <a:rPr lang="en-US" sz="1200" spc="-5" dirty="0">
                <a:solidFill>
                  <a:schemeClr val="tx1">
                    <a:lumMod val="75000"/>
                    <a:lumOff val="25000"/>
                  </a:schemeClr>
                </a:solidFill>
                <a:cs typeface="Univers 45 Light"/>
              </a:rPr>
              <a:t>rk</a:t>
            </a:r>
            <a:r>
              <a:rPr lang="en-US" sz="1200"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pa</a:t>
            </a:r>
            <a:r>
              <a:rPr lang="en-US" sz="1200" spc="-5" dirty="0">
                <a:solidFill>
                  <a:schemeClr val="tx1">
                    <a:lumMod val="75000"/>
                    <a:lumOff val="25000"/>
                  </a:schemeClr>
                </a:solidFill>
                <a:cs typeface="Univers 45 Light"/>
              </a:rPr>
              <a:t>rt</a:t>
            </a:r>
            <a:r>
              <a:rPr lang="en-US" sz="1200" spc="-15" dirty="0">
                <a:solidFill>
                  <a:schemeClr val="tx1">
                    <a:lumMod val="75000"/>
                    <a:lumOff val="25000"/>
                  </a:schemeClr>
                </a:solidFill>
                <a:cs typeface="Univers 45 Light"/>
              </a:rPr>
              <a:t>ic</a:t>
            </a:r>
            <a:r>
              <a:rPr lang="en-US" sz="1200" spc="-10" dirty="0">
                <a:solidFill>
                  <a:schemeClr val="tx1">
                    <a:lumMod val="75000"/>
                    <a:lumOff val="25000"/>
                  </a:schemeClr>
                </a:solidFill>
                <a:cs typeface="Univers 45 Light"/>
              </a:rPr>
              <a:t>ip</a:t>
            </a:r>
            <a:r>
              <a:rPr lang="en-US" sz="1200" spc="-15" dirty="0">
                <a:solidFill>
                  <a:schemeClr val="tx1">
                    <a:lumMod val="75000"/>
                    <a:lumOff val="25000"/>
                  </a:schemeClr>
                </a:solidFill>
                <a:cs typeface="Univers 45 Light"/>
              </a:rPr>
              <a:t>an</a:t>
            </a:r>
            <a:r>
              <a:rPr lang="en-US" sz="1200" spc="-5" dirty="0">
                <a:solidFill>
                  <a:schemeClr val="tx1">
                    <a:lumMod val="75000"/>
                    <a:lumOff val="25000"/>
                  </a:schemeClr>
                </a:solidFill>
                <a:cs typeface="Univers 45 Light"/>
              </a:rPr>
              <a:t>ts </a:t>
            </a:r>
            <a:r>
              <a:rPr lang="en-US" sz="1200" spc="-15" dirty="0">
                <a:solidFill>
                  <a:schemeClr val="tx1">
                    <a:lumMod val="75000"/>
                    <a:lumOff val="25000"/>
                  </a:schemeClr>
                </a:solidFill>
                <a:cs typeface="Univers 45 Light"/>
              </a:rPr>
              <a:t>ag</a:t>
            </a:r>
            <a:r>
              <a:rPr lang="en-US" sz="1200" spc="-5" dirty="0">
                <a:solidFill>
                  <a:schemeClr val="tx1">
                    <a:lumMod val="75000"/>
                    <a:lumOff val="25000"/>
                  </a:schemeClr>
                </a:solidFill>
                <a:cs typeface="Univers 45 Light"/>
              </a:rPr>
              <a:t>r</a:t>
            </a:r>
            <a:r>
              <a:rPr lang="en-US" sz="1200" spc="-15" dirty="0">
                <a:solidFill>
                  <a:schemeClr val="tx1">
                    <a:lumMod val="75000"/>
                    <a:lumOff val="25000"/>
                  </a:schemeClr>
                </a:solidFill>
                <a:cs typeface="Univers 45 Light"/>
              </a:rPr>
              <a:t>e</a:t>
            </a:r>
            <a:r>
              <a:rPr lang="en-US" sz="1200" spc="-10" dirty="0">
                <a:solidFill>
                  <a:schemeClr val="tx1">
                    <a:lumMod val="75000"/>
                    <a:lumOff val="25000"/>
                  </a:schemeClr>
                </a:solidFill>
                <a:cs typeface="Univers 45 Light"/>
              </a:rPr>
              <a:t>e</a:t>
            </a:r>
            <a:r>
              <a:rPr lang="en-US" sz="1200" spc="-5" dirty="0">
                <a:solidFill>
                  <a:schemeClr val="tx1">
                    <a:lumMod val="75000"/>
                    <a:lumOff val="25000"/>
                  </a:schemeClr>
                </a:solidFill>
                <a:cs typeface="Univers 45 Light"/>
              </a:rPr>
              <a:t> to t</a:t>
            </a:r>
            <a:r>
              <a:rPr lang="en-US" sz="1200" spc="-15" dirty="0">
                <a:solidFill>
                  <a:schemeClr val="tx1">
                    <a:lumMod val="75000"/>
                    <a:lumOff val="25000"/>
                  </a:schemeClr>
                </a:solidFill>
                <a:cs typeface="Univers 45 Light"/>
              </a:rPr>
              <a:t>h</a:t>
            </a:r>
            <a:r>
              <a:rPr lang="en-US" sz="1200" spc="-10" dirty="0">
                <a:solidFill>
                  <a:schemeClr val="tx1">
                    <a:lumMod val="75000"/>
                    <a:lumOff val="25000"/>
                  </a:schemeClr>
                </a:solidFill>
                <a:cs typeface="Univers 45 Light"/>
              </a:rPr>
              <a:t>e</a:t>
            </a:r>
            <a:r>
              <a:rPr lang="en-US" sz="1200" spc="-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val</a:t>
            </a:r>
            <a:r>
              <a:rPr lang="en-US" sz="1200" spc="-10" dirty="0">
                <a:solidFill>
                  <a:schemeClr val="tx1">
                    <a:lumMod val="75000"/>
                    <a:lumOff val="25000"/>
                  </a:schemeClr>
                </a:solidFill>
                <a:cs typeface="Univers 45 Light"/>
              </a:rPr>
              <a:t>idi</a:t>
            </a:r>
            <a:r>
              <a:rPr lang="en-US" sz="1200" spc="-5" dirty="0">
                <a:solidFill>
                  <a:schemeClr val="tx1">
                    <a:lumMod val="75000"/>
                    <a:lumOff val="25000"/>
                  </a:schemeClr>
                </a:solidFill>
                <a:cs typeface="Univers 45 Light"/>
              </a:rPr>
              <a:t>ty</a:t>
            </a:r>
            <a:r>
              <a:rPr lang="en-US" sz="1200" spc="40" dirty="0">
                <a:solidFill>
                  <a:schemeClr val="tx1">
                    <a:lumMod val="75000"/>
                    <a:lumOff val="25000"/>
                  </a:schemeClr>
                </a:solidFill>
                <a:cs typeface="Univers 45 Light"/>
              </a:rPr>
              <a:t> </a:t>
            </a:r>
            <a:r>
              <a:rPr lang="en-US" sz="1200" spc="-10" dirty="0">
                <a:solidFill>
                  <a:schemeClr val="tx1">
                    <a:lumMod val="75000"/>
                    <a:lumOff val="25000"/>
                  </a:schemeClr>
                </a:solidFill>
                <a:cs typeface="Univers 45 Light"/>
              </a:rPr>
              <a:t>of e</a:t>
            </a:r>
            <a:r>
              <a:rPr lang="en-US" sz="1200" spc="-15" dirty="0">
                <a:solidFill>
                  <a:schemeClr val="tx1">
                    <a:lumMod val="75000"/>
                    <a:lumOff val="25000"/>
                  </a:schemeClr>
                </a:solidFill>
                <a:cs typeface="Univers 45 Light"/>
              </a:rPr>
              <a:t>ac</a:t>
            </a:r>
            <a:r>
              <a:rPr lang="en-US" sz="1200" spc="-10" dirty="0">
                <a:solidFill>
                  <a:schemeClr val="tx1">
                    <a:lumMod val="75000"/>
                    <a:lumOff val="25000"/>
                  </a:schemeClr>
                </a:solidFill>
                <a:cs typeface="Univers 45 Light"/>
              </a:rPr>
              <a:t>h</a:t>
            </a:r>
            <a:r>
              <a:rPr lang="en-US" sz="1200" spc="5" dirty="0">
                <a:solidFill>
                  <a:schemeClr val="tx1">
                    <a:lumMod val="75000"/>
                    <a:lumOff val="25000"/>
                  </a:schemeClr>
                </a:solidFill>
                <a:cs typeface="Univers 45 Light"/>
              </a:rPr>
              <a:t> </a:t>
            </a:r>
            <a:r>
              <a:rPr lang="en-US" sz="1200" spc="-15" dirty="0">
                <a:solidFill>
                  <a:schemeClr val="tx1">
                    <a:lumMod val="75000"/>
                    <a:lumOff val="25000"/>
                  </a:schemeClr>
                </a:solidFill>
                <a:cs typeface="Univers 45 Light"/>
              </a:rPr>
              <a:t>o</a:t>
            </a:r>
            <a:r>
              <a:rPr lang="en-US" sz="1200" spc="-5" dirty="0">
                <a:solidFill>
                  <a:schemeClr val="tx1">
                    <a:lumMod val="75000"/>
                    <a:lumOff val="25000"/>
                  </a:schemeClr>
                </a:solidFill>
                <a:cs typeface="Univers 45 Light"/>
              </a:rPr>
              <a:t>f</a:t>
            </a:r>
            <a:r>
              <a:rPr lang="en-US" sz="1200" dirty="0">
                <a:solidFill>
                  <a:schemeClr val="tx1">
                    <a:lumMod val="75000"/>
                    <a:lumOff val="25000"/>
                  </a:schemeClr>
                </a:solidFill>
                <a:cs typeface="Univers 45 Light"/>
              </a:rPr>
              <a:t> </a:t>
            </a:r>
            <a:r>
              <a:rPr lang="en-US" sz="1200" spc="-5" dirty="0">
                <a:solidFill>
                  <a:schemeClr val="tx1">
                    <a:lumMod val="75000"/>
                    <a:lumOff val="25000"/>
                  </a:schemeClr>
                </a:solidFill>
                <a:cs typeface="Univers 45 Light"/>
              </a:rPr>
              <a:t>t</a:t>
            </a:r>
            <a:r>
              <a:rPr lang="en-US" sz="1200" spc="-15" dirty="0">
                <a:solidFill>
                  <a:schemeClr val="tx1">
                    <a:lumMod val="75000"/>
                    <a:lumOff val="25000"/>
                  </a:schemeClr>
                </a:solidFill>
                <a:cs typeface="Univers 45 Light"/>
              </a:rPr>
              <a:t>h</a:t>
            </a:r>
            <a:r>
              <a:rPr lang="en-US" sz="1200" spc="-10" dirty="0">
                <a:solidFill>
                  <a:schemeClr val="tx1">
                    <a:lumMod val="75000"/>
                    <a:lumOff val="25000"/>
                  </a:schemeClr>
                </a:solidFill>
                <a:cs typeface="Univers 45 Light"/>
              </a:rPr>
              <a:t>e</a:t>
            </a:r>
            <a:r>
              <a:rPr lang="en-US" sz="1200" spc="-20" dirty="0">
                <a:solidFill>
                  <a:schemeClr val="tx1">
                    <a:lumMod val="75000"/>
                    <a:lumOff val="25000"/>
                  </a:schemeClr>
                </a:solidFill>
                <a:cs typeface="Univers 45 Light"/>
              </a:rPr>
              <a:t> </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eco</a:t>
            </a:r>
            <a:r>
              <a:rPr lang="en-US" sz="1200" spc="-5" dirty="0" smtClean="0">
                <a:solidFill>
                  <a:schemeClr val="tx1">
                    <a:lumMod val="75000"/>
                    <a:lumOff val="25000"/>
                  </a:schemeClr>
                </a:solidFill>
                <a:cs typeface="Univers 45 Light"/>
              </a:rPr>
              <a:t>r</a:t>
            </a:r>
            <a:r>
              <a:rPr lang="en-US" sz="1200" spc="-15" dirty="0" smtClean="0">
                <a:solidFill>
                  <a:schemeClr val="tx1">
                    <a:lumMod val="75000"/>
                    <a:lumOff val="25000"/>
                  </a:schemeClr>
                </a:solidFill>
                <a:cs typeface="Univers 45 Light"/>
              </a:rPr>
              <a:t>ds.</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142535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anim calcmode="lin" valueType="num">
                                      <p:cBhvr>
                                        <p:cTn id="18" dur="1000" fill="hold"/>
                                        <p:tgtEl>
                                          <p:spTgt spid="81"/>
                                        </p:tgtEl>
                                        <p:attrNameLst>
                                          <p:attrName>ppt_x</p:attrName>
                                        </p:attrNameLst>
                                      </p:cBhvr>
                                      <p:tavLst>
                                        <p:tav tm="0">
                                          <p:val>
                                            <p:strVal val="#ppt_x"/>
                                          </p:val>
                                        </p:tav>
                                        <p:tav tm="100000">
                                          <p:val>
                                            <p:strVal val="#ppt_x"/>
                                          </p:val>
                                        </p:tav>
                                      </p:tavLst>
                                    </p:anim>
                                    <p:anim calcmode="lin" valueType="num">
                                      <p:cBhvr>
                                        <p:cTn id="1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81"/>
                                        </p:tgtEl>
                                        <p:attrNameLst>
                                          <p:attrName>style.visibility</p:attrName>
                                        </p:attrNameLst>
                                      </p:cBhvr>
                                      <p:to>
                                        <p:strVal val="hidden"/>
                                      </p:to>
                                    </p:set>
                                  </p:childTnLst>
                                </p:cTn>
                              </p:par>
                              <p:par>
                                <p:cTn id="24" presetID="42" presetClass="entr" presetSubtype="0"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000"/>
                                        <p:tgtEl>
                                          <p:spTgt spid="54"/>
                                        </p:tgtEl>
                                      </p:cBhvr>
                                    </p:animEffect>
                                    <p:anim calcmode="lin" valueType="num">
                                      <p:cBhvr>
                                        <p:cTn id="27" dur="1000" fill="hold"/>
                                        <p:tgtEl>
                                          <p:spTgt spid="54"/>
                                        </p:tgtEl>
                                        <p:attrNameLst>
                                          <p:attrName>ppt_x</p:attrName>
                                        </p:attrNameLst>
                                      </p:cBhvr>
                                      <p:tavLst>
                                        <p:tav tm="0">
                                          <p:val>
                                            <p:strVal val="#ppt_x"/>
                                          </p:val>
                                        </p:tav>
                                        <p:tav tm="100000">
                                          <p:val>
                                            <p:strVal val="#ppt_x"/>
                                          </p:val>
                                        </p:tav>
                                      </p:tavLst>
                                    </p:anim>
                                    <p:anim calcmode="lin" valueType="num">
                                      <p:cBhvr>
                                        <p:cTn id="28" dur="1000" fill="hold"/>
                                        <p:tgtEl>
                                          <p:spTgt spid="5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1000"/>
                                        <p:tgtEl>
                                          <p:spTgt spid="46"/>
                                        </p:tgtEl>
                                      </p:cBhvr>
                                    </p:animEffect>
                                    <p:anim calcmode="lin" valueType="num">
                                      <p:cBhvr>
                                        <p:cTn id="32" dur="1000" fill="hold"/>
                                        <p:tgtEl>
                                          <p:spTgt spid="46"/>
                                        </p:tgtEl>
                                        <p:attrNameLst>
                                          <p:attrName>ppt_x</p:attrName>
                                        </p:attrNameLst>
                                      </p:cBhvr>
                                      <p:tavLst>
                                        <p:tav tm="0">
                                          <p:val>
                                            <p:strVal val="#ppt_x"/>
                                          </p:val>
                                        </p:tav>
                                        <p:tav tm="100000">
                                          <p:val>
                                            <p:strVal val="#ppt_x"/>
                                          </p:val>
                                        </p:tav>
                                      </p:tavLst>
                                    </p:anim>
                                    <p:anim calcmode="lin" valueType="num">
                                      <p:cBhvr>
                                        <p:cTn id="33" dur="1000" fill="hold"/>
                                        <p:tgtEl>
                                          <p:spTgt spid="4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1000"/>
                                        <p:tgtEl>
                                          <p:spTgt spid="47"/>
                                        </p:tgtEl>
                                      </p:cBhvr>
                                    </p:animEffect>
                                    <p:anim calcmode="lin" valueType="num">
                                      <p:cBhvr>
                                        <p:cTn id="37" dur="1000" fill="hold"/>
                                        <p:tgtEl>
                                          <p:spTgt spid="47"/>
                                        </p:tgtEl>
                                        <p:attrNameLst>
                                          <p:attrName>ppt_x</p:attrName>
                                        </p:attrNameLst>
                                      </p:cBhvr>
                                      <p:tavLst>
                                        <p:tav tm="0">
                                          <p:val>
                                            <p:strVal val="#ppt_x"/>
                                          </p:val>
                                        </p:tav>
                                        <p:tav tm="100000">
                                          <p:val>
                                            <p:strVal val="#ppt_x"/>
                                          </p:val>
                                        </p:tav>
                                      </p:tavLst>
                                    </p:anim>
                                    <p:anim calcmode="lin" valueType="num">
                                      <p:cBhvr>
                                        <p:cTn id="38" dur="1000" fill="hold"/>
                                        <p:tgtEl>
                                          <p:spTgt spid="4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1000"/>
                                        <p:tgtEl>
                                          <p:spTgt spid="1032"/>
                                        </p:tgtEl>
                                      </p:cBhvr>
                                    </p:animEffect>
                                    <p:anim calcmode="lin" valueType="num">
                                      <p:cBhvr>
                                        <p:cTn id="42" dur="1000" fill="hold"/>
                                        <p:tgtEl>
                                          <p:spTgt spid="1032"/>
                                        </p:tgtEl>
                                        <p:attrNameLst>
                                          <p:attrName>ppt_x</p:attrName>
                                        </p:attrNameLst>
                                      </p:cBhvr>
                                      <p:tavLst>
                                        <p:tav tm="0">
                                          <p:val>
                                            <p:strVal val="#ppt_x"/>
                                          </p:val>
                                        </p:tav>
                                        <p:tav tm="100000">
                                          <p:val>
                                            <p:strVal val="#ppt_x"/>
                                          </p:val>
                                        </p:tav>
                                      </p:tavLst>
                                    </p:anim>
                                    <p:anim calcmode="lin" valueType="num">
                                      <p:cBhvr>
                                        <p:cTn id="43" dur="1000" fill="hold"/>
                                        <p:tgtEl>
                                          <p:spTgt spid="103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1000"/>
                                        <p:tgtEl>
                                          <p:spTgt spid="82"/>
                                        </p:tgtEl>
                                      </p:cBhvr>
                                    </p:animEffect>
                                    <p:anim calcmode="lin" valueType="num">
                                      <p:cBhvr>
                                        <p:cTn id="47" dur="1000" fill="hold"/>
                                        <p:tgtEl>
                                          <p:spTgt spid="82"/>
                                        </p:tgtEl>
                                        <p:attrNameLst>
                                          <p:attrName>ppt_x</p:attrName>
                                        </p:attrNameLst>
                                      </p:cBhvr>
                                      <p:tavLst>
                                        <p:tav tm="0">
                                          <p:val>
                                            <p:strVal val="#ppt_x"/>
                                          </p:val>
                                        </p:tav>
                                        <p:tav tm="100000">
                                          <p:val>
                                            <p:strVal val="#ppt_x"/>
                                          </p:val>
                                        </p:tav>
                                      </p:tavLst>
                                    </p:anim>
                                    <p:anim calcmode="lin" valueType="num">
                                      <p:cBhvr>
                                        <p:cTn id="48"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1000"/>
                                        <p:tgtEl>
                                          <p:spTgt spid="83"/>
                                        </p:tgtEl>
                                      </p:cBhvr>
                                    </p:animEffect>
                                    <p:anim calcmode="lin" valueType="num">
                                      <p:cBhvr>
                                        <p:cTn id="54" dur="1000" fill="hold"/>
                                        <p:tgtEl>
                                          <p:spTgt spid="83"/>
                                        </p:tgtEl>
                                        <p:attrNameLst>
                                          <p:attrName>ppt_x</p:attrName>
                                        </p:attrNameLst>
                                      </p:cBhvr>
                                      <p:tavLst>
                                        <p:tav tm="0">
                                          <p:val>
                                            <p:strVal val="#ppt_x"/>
                                          </p:val>
                                        </p:tav>
                                        <p:tav tm="100000">
                                          <p:val>
                                            <p:strVal val="#ppt_x"/>
                                          </p:val>
                                        </p:tav>
                                      </p:tavLst>
                                    </p:anim>
                                    <p:anim calcmode="lin" valueType="num">
                                      <p:cBhvr>
                                        <p:cTn id="55" dur="1000" fill="hold"/>
                                        <p:tgtEl>
                                          <p:spTgt spid="83"/>
                                        </p:tgtEl>
                                        <p:attrNameLst>
                                          <p:attrName>ppt_y</p:attrName>
                                        </p:attrNameLst>
                                      </p:cBhvr>
                                      <p:tavLst>
                                        <p:tav tm="0">
                                          <p:val>
                                            <p:strVal val="#ppt_y+.1"/>
                                          </p:val>
                                        </p:tav>
                                        <p:tav tm="100000">
                                          <p:val>
                                            <p:strVal val="#ppt_y"/>
                                          </p:val>
                                        </p:tav>
                                      </p:tavLst>
                                    </p:anim>
                                  </p:childTnLst>
                                </p:cTn>
                              </p:par>
                              <p:par>
                                <p:cTn id="56" presetID="1" presetClass="exit" presetSubtype="0" fill="hold" grpId="1" nodeType="withEffect">
                                  <p:stCondLst>
                                    <p:cond delay="0"/>
                                  </p:stCondLst>
                                  <p:childTnLst>
                                    <p:set>
                                      <p:cBhvr>
                                        <p:cTn id="57" dur="1" fill="hold">
                                          <p:stCondLst>
                                            <p:cond delay="0"/>
                                          </p:stCondLst>
                                        </p:cTn>
                                        <p:tgtEl>
                                          <p:spTgt spid="82"/>
                                        </p:tgtEl>
                                        <p:attrNameLst>
                                          <p:attrName>style.visibility</p:attrName>
                                        </p:attrNameLst>
                                      </p:cBhvr>
                                      <p:to>
                                        <p:strVal val="hidden"/>
                                      </p:to>
                                    </p:set>
                                  </p:childTnLst>
                                </p:cTn>
                              </p:par>
                              <p:par>
                                <p:cTn id="58" presetID="42"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1000"/>
                                        <p:tgtEl>
                                          <p:spTgt spid="55"/>
                                        </p:tgtEl>
                                      </p:cBhvr>
                                    </p:animEffect>
                                    <p:anim calcmode="lin" valueType="num">
                                      <p:cBhvr>
                                        <p:cTn id="61" dur="1000" fill="hold"/>
                                        <p:tgtEl>
                                          <p:spTgt spid="55"/>
                                        </p:tgtEl>
                                        <p:attrNameLst>
                                          <p:attrName>ppt_x</p:attrName>
                                        </p:attrNameLst>
                                      </p:cBhvr>
                                      <p:tavLst>
                                        <p:tav tm="0">
                                          <p:val>
                                            <p:strVal val="#ppt_x"/>
                                          </p:val>
                                        </p:tav>
                                        <p:tav tm="100000">
                                          <p:val>
                                            <p:strVal val="#ppt_x"/>
                                          </p:val>
                                        </p:tav>
                                      </p:tavLst>
                                    </p:anim>
                                    <p:anim calcmode="lin" valueType="num">
                                      <p:cBhvr>
                                        <p:cTn id="62" dur="1000" fill="hold"/>
                                        <p:tgtEl>
                                          <p:spTgt spid="5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1000"/>
                                        <p:tgtEl>
                                          <p:spTgt spid="56"/>
                                        </p:tgtEl>
                                      </p:cBhvr>
                                    </p:animEffect>
                                    <p:anim calcmode="lin" valueType="num">
                                      <p:cBhvr>
                                        <p:cTn id="66" dur="1000" fill="hold"/>
                                        <p:tgtEl>
                                          <p:spTgt spid="56"/>
                                        </p:tgtEl>
                                        <p:attrNameLst>
                                          <p:attrName>ppt_x</p:attrName>
                                        </p:attrNameLst>
                                      </p:cBhvr>
                                      <p:tavLst>
                                        <p:tav tm="0">
                                          <p:val>
                                            <p:strVal val="#ppt_x"/>
                                          </p:val>
                                        </p:tav>
                                        <p:tav tm="100000">
                                          <p:val>
                                            <p:strVal val="#ppt_x"/>
                                          </p:val>
                                        </p:tav>
                                      </p:tavLst>
                                    </p:anim>
                                    <p:anim calcmode="lin" valueType="num">
                                      <p:cBhvr>
                                        <p:cTn id="6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1000"/>
                                        <p:tgtEl>
                                          <p:spTgt spid="84"/>
                                        </p:tgtEl>
                                      </p:cBhvr>
                                    </p:animEffect>
                                    <p:anim calcmode="lin" valueType="num">
                                      <p:cBhvr>
                                        <p:cTn id="73" dur="1000" fill="hold"/>
                                        <p:tgtEl>
                                          <p:spTgt spid="84"/>
                                        </p:tgtEl>
                                        <p:attrNameLst>
                                          <p:attrName>ppt_x</p:attrName>
                                        </p:attrNameLst>
                                      </p:cBhvr>
                                      <p:tavLst>
                                        <p:tav tm="0">
                                          <p:val>
                                            <p:strVal val="#ppt_x"/>
                                          </p:val>
                                        </p:tav>
                                        <p:tav tm="100000">
                                          <p:val>
                                            <p:strVal val="#ppt_x"/>
                                          </p:val>
                                        </p:tav>
                                      </p:tavLst>
                                    </p:anim>
                                    <p:anim calcmode="lin" valueType="num">
                                      <p:cBhvr>
                                        <p:cTn id="74" dur="1000" fill="hold"/>
                                        <p:tgtEl>
                                          <p:spTgt spid="84"/>
                                        </p:tgtEl>
                                        <p:attrNameLst>
                                          <p:attrName>ppt_y</p:attrName>
                                        </p:attrNameLst>
                                      </p:cBhvr>
                                      <p:tavLst>
                                        <p:tav tm="0">
                                          <p:val>
                                            <p:strVal val="#ppt_y+.1"/>
                                          </p:val>
                                        </p:tav>
                                        <p:tav tm="100000">
                                          <p:val>
                                            <p:strVal val="#ppt_y"/>
                                          </p:val>
                                        </p:tav>
                                      </p:tavLst>
                                    </p:anim>
                                  </p:childTnLst>
                                </p:cTn>
                              </p:par>
                              <p:par>
                                <p:cTn id="75" presetID="1" presetClass="exit" presetSubtype="0" fill="hold" grpId="1" nodeType="withEffect">
                                  <p:stCondLst>
                                    <p:cond delay="0"/>
                                  </p:stCondLst>
                                  <p:childTnLst>
                                    <p:set>
                                      <p:cBhvr>
                                        <p:cTn id="76" dur="1" fill="hold">
                                          <p:stCondLst>
                                            <p:cond delay="0"/>
                                          </p:stCondLst>
                                        </p:cTn>
                                        <p:tgtEl>
                                          <p:spTgt spid="83"/>
                                        </p:tgtEl>
                                        <p:attrNameLst>
                                          <p:attrName>style.visibility</p:attrName>
                                        </p:attrNameLst>
                                      </p:cBhvr>
                                      <p:to>
                                        <p:strVal val="hidden"/>
                                      </p:to>
                                    </p:set>
                                  </p:childTnLst>
                                </p:cTn>
                              </p:par>
                              <p:par>
                                <p:cTn id="77" presetID="42"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1000"/>
                                        <p:tgtEl>
                                          <p:spTgt spid="74"/>
                                        </p:tgtEl>
                                      </p:cBhvr>
                                    </p:animEffect>
                                    <p:anim calcmode="lin" valueType="num">
                                      <p:cBhvr>
                                        <p:cTn id="80" dur="1000" fill="hold"/>
                                        <p:tgtEl>
                                          <p:spTgt spid="74"/>
                                        </p:tgtEl>
                                        <p:attrNameLst>
                                          <p:attrName>ppt_x</p:attrName>
                                        </p:attrNameLst>
                                      </p:cBhvr>
                                      <p:tavLst>
                                        <p:tav tm="0">
                                          <p:val>
                                            <p:strVal val="#ppt_x"/>
                                          </p:val>
                                        </p:tav>
                                        <p:tav tm="100000">
                                          <p:val>
                                            <p:strVal val="#ppt_x"/>
                                          </p:val>
                                        </p:tav>
                                      </p:tavLst>
                                    </p:anim>
                                    <p:anim calcmode="lin" valueType="num">
                                      <p:cBhvr>
                                        <p:cTn id="81" dur="1000" fill="hold"/>
                                        <p:tgtEl>
                                          <p:spTgt spid="7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1000"/>
                                        <p:tgtEl>
                                          <p:spTgt spid="73"/>
                                        </p:tgtEl>
                                      </p:cBhvr>
                                    </p:animEffect>
                                    <p:anim calcmode="lin" valueType="num">
                                      <p:cBhvr>
                                        <p:cTn id="85" dur="1000" fill="hold"/>
                                        <p:tgtEl>
                                          <p:spTgt spid="73"/>
                                        </p:tgtEl>
                                        <p:attrNameLst>
                                          <p:attrName>ppt_x</p:attrName>
                                        </p:attrNameLst>
                                      </p:cBhvr>
                                      <p:tavLst>
                                        <p:tav tm="0">
                                          <p:val>
                                            <p:strVal val="#ppt_x"/>
                                          </p:val>
                                        </p:tav>
                                        <p:tav tm="100000">
                                          <p:val>
                                            <p:strVal val="#ppt_x"/>
                                          </p:val>
                                        </p:tav>
                                      </p:tavLst>
                                    </p:anim>
                                    <p:anim calcmode="lin" valueType="num">
                                      <p:cBhvr>
                                        <p:cTn id="86" dur="1000" fill="hold"/>
                                        <p:tgtEl>
                                          <p:spTgt spid="7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fade">
                                      <p:cBhvr>
                                        <p:cTn id="89" dur="1000"/>
                                        <p:tgtEl>
                                          <p:spTgt spid="6"/>
                                        </p:tgtEl>
                                      </p:cBhvr>
                                    </p:animEffect>
                                    <p:anim calcmode="lin" valueType="num">
                                      <p:cBhvr>
                                        <p:cTn id="90" dur="1000" fill="hold"/>
                                        <p:tgtEl>
                                          <p:spTgt spid="6"/>
                                        </p:tgtEl>
                                        <p:attrNameLst>
                                          <p:attrName>ppt_x</p:attrName>
                                        </p:attrNameLst>
                                      </p:cBhvr>
                                      <p:tavLst>
                                        <p:tav tm="0">
                                          <p:val>
                                            <p:strVal val="#ppt_x"/>
                                          </p:val>
                                        </p:tav>
                                        <p:tav tm="100000">
                                          <p:val>
                                            <p:strVal val="#ppt_x"/>
                                          </p:val>
                                        </p:tav>
                                      </p:tavLst>
                                    </p:anim>
                                    <p:anim calcmode="lin" valueType="num">
                                      <p:cBhvr>
                                        <p:cTn id="91" dur="1000" fill="hold"/>
                                        <p:tgtEl>
                                          <p:spTgt spid="6"/>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1000"/>
                                        <p:tgtEl>
                                          <p:spTgt spid="3"/>
                                        </p:tgtEl>
                                      </p:cBhvr>
                                    </p:animEffect>
                                    <p:anim calcmode="lin" valueType="num">
                                      <p:cBhvr>
                                        <p:cTn id="95" dur="1000" fill="hold"/>
                                        <p:tgtEl>
                                          <p:spTgt spid="3"/>
                                        </p:tgtEl>
                                        <p:attrNameLst>
                                          <p:attrName>ppt_x</p:attrName>
                                        </p:attrNameLst>
                                      </p:cBhvr>
                                      <p:tavLst>
                                        <p:tav tm="0">
                                          <p:val>
                                            <p:strVal val="#ppt_x"/>
                                          </p:val>
                                        </p:tav>
                                        <p:tav tm="100000">
                                          <p:val>
                                            <p:strVal val="#ppt_x"/>
                                          </p:val>
                                        </p:tav>
                                      </p:tavLst>
                                    </p:anim>
                                    <p:anim calcmode="lin" valueType="num">
                                      <p:cBhvr>
                                        <p:cTn id="96" dur="1000" fill="hold"/>
                                        <p:tgtEl>
                                          <p:spTgt spid="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1000"/>
                                        <p:tgtEl>
                                          <p:spTgt spid="67"/>
                                        </p:tgtEl>
                                      </p:cBhvr>
                                    </p:animEffect>
                                    <p:anim calcmode="lin" valueType="num">
                                      <p:cBhvr>
                                        <p:cTn id="100" dur="1000" fill="hold"/>
                                        <p:tgtEl>
                                          <p:spTgt spid="67"/>
                                        </p:tgtEl>
                                        <p:attrNameLst>
                                          <p:attrName>ppt_x</p:attrName>
                                        </p:attrNameLst>
                                      </p:cBhvr>
                                      <p:tavLst>
                                        <p:tav tm="0">
                                          <p:val>
                                            <p:strVal val="#ppt_x"/>
                                          </p:val>
                                        </p:tav>
                                        <p:tav tm="100000">
                                          <p:val>
                                            <p:strVal val="#ppt_x"/>
                                          </p:val>
                                        </p:tav>
                                      </p:tavLst>
                                    </p:anim>
                                    <p:anim calcmode="lin" valueType="num">
                                      <p:cBhvr>
                                        <p:cTn id="101" dur="1000" fill="hold"/>
                                        <p:tgtEl>
                                          <p:spTgt spid="6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fade">
                                      <p:cBhvr>
                                        <p:cTn id="104" dur="1000"/>
                                        <p:tgtEl>
                                          <p:spTgt spid="68"/>
                                        </p:tgtEl>
                                      </p:cBhvr>
                                    </p:animEffect>
                                    <p:anim calcmode="lin" valueType="num">
                                      <p:cBhvr>
                                        <p:cTn id="105" dur="1000" fill="hold"/>
                                        <p:tgtEl>
                                          <p:spTgt spid="68"/>
                                        </p:tgtEl>
                                        <p:attrNameLst>
                                          <p:attrName>ppt_x</p:attrName>
                                        </p:attrNameLst>
                                      </p:cBhvr>
                                      <p:tavLst>
                                        <p:tav tm="0">
                                          <p:val>
                                            <p:strVal val="#ppt_x"/>
                                          </p:val>
                                        </p:tav>
                                        <p:tav tm="100000">
                                          <p:val>
                                            <p:strVal val="#ppt_x"/>
                                          </p:val>
                                        </p:tav>
                                      </p:tavLst>
                                    </p:anim>
                                    <p:anim calcmode="lin" valueType="num">
                                      <p:cBhvr>
                                        <p:cTn id="106"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84"/>
                                        </p:tgtEl>
                                        <p:attrNameLst>
                                          <p:attrName>style.visibility</p:attrName>
                                        </p:attrNameLst>
                                      </p:cBhvr>
                                      <p:to>
                                        <p:strVal val="hidden"/>
                                      </p:to>
                                    </p:set>
                                  </p:childTnLst>
                                </p:cTn>
                              </p:par>
                              <p:par>
                                <p:cTn id="111" presetID="42"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fade">
                                      <p:cBhvr>
                                        <p:cTn id="113" dur="1000"/>
                                        <p:tgtEl>
                                          <p:spTgt spid="79"/>
                                        </p:tgtEl>
                                      </p:cBhvr>
                                    </p:animEffect>
                                    <p:anim calcmode="lin" valueType="num">
                                      <p:cBhvr>
                                        <p:cTn id="114" dur="1000" fill="hold"/>
                                        <p:tgtEl>
                                          <p:spTgt spid="79"/>
                                        </p:tgtEl>
                                        <p:attrNameLst>
                                          <p:attrName>ppt_x</p:attrName>
                                        </p:attrNameLst>
                                      </p:cBhvr>
                                      <p:tavLst>
                                        <p:tav tm="0">
                                          <p:val>
                                            <p:strVal val="#ppt_x"/>
                                          </p:val>
                                        </p:tav>
                                        <p:tav tm="100000">
                                          <p:val>
                                            <p:strVal val="#ppt_x"/>
                                          </p:val>
                                        </p:tav>
                                      </p:tavLst>
                                    </p:anim>
                                    <p:anim calcmode="lin" valueType="num">
                                      <p:cBhvr>
                                        <p:cTn id="115" dur="1000" fill="hold"/>
                                        <p:tgtEl>
                                          <p:spTgt spid="79"/>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8"/>
                                        </p:tgtEl>
                                        <p:attrNameLst>
                                          <p:attrName>style.visibility</p:attrName>
                                        </p:attrNameLst>
                                      </p:cBhvr>
                                      <p:to>
                                        <p:strVal val="visible"/>
                                      </p:to>
                                    </p:set>
                                    <p:animEffect transition="in" filter="fade">
                                      <p:cBhvr>
                                        <p:cTn id="118" dur="1000"/>
                                        <p:tgtEl>
                                          <p:spTgt spid="78"/>
                                        </p:tgtEl>
                                      </p:cBhvr>
                                    </p:animEffect>
                                    <p:anim calcmode="lin" valueType="num">
                                      <p:cBhvr>
                                        <p:cTn id="119" dur="1000" fill="hold"/>
                                        <p:tgtEl>
                                          <p:spTgt spid="78"/>
                                        </p:tgtEl>
                                        <p:attrNameLst>
                                          <p:attrName>ppt_x</p:attrName>
                                        </p:attrNameLst>
                                      </p:cBhvr>
                                      <p:tavLst>
                                        <p:tav tm="0">
                                          <p:val>
                                            <p:strVal val="#ppt_x"/>
                                          </p:val>
                                        </p:tav>
                                        <p:tav tm="100000">
                                          <p:val>
                                            <p:strVal val="#ppt_x"/>
                                          </p:val>
                                        </p:tav>
                                      </p:tavLst>
                                    </p:anim>
                                    <p:anim calcmode="lin" valueType="num">
                                      <p:cBhvr>
                                        <p:cTn id="120" dur="1000" fill="hold"/>
                                        <p:tgtEl>
                                          <p:spTgt spid="78"/>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1000"/>
                                        <p:tgtEl>
                                          <p:spTgt spid="76"/>
                                        </p:tgtEl>
                                      </p:cBhvr>
                                    </p:animEffect>
                                    <p:anim calcmode="lin" valueType="num">
                                      <p:cBhvr>
                                        <p:cTn id="124" dur="1000" fill="hold"/>
                                        <p:tgtEl>
                                          <p:spTgt spid="76"/>
                                        </p:tgtEl>
                                        <p:attrNameLst>
                                          <p:attrName>ppt_x</p:attrName>
                                        </p:attrNameLst>
                                      </p:cBhvr>
                                      <p:tavLst>
                                        <p:tav tm="0">
                                          <p:val>
                                            <p:strVal val="#ppt_x"/>
                                          </p:val>
                                        </p:tav>
                                        <p:tav tm="100000">
                                          <p:val>
                                            <p:strVal val="#ppt_x"/>
                                          </p:val>
                                        </p:tav>
                                      </p:tavLst>
                                    </p:anim>
                                    <p:anim calcmode="lin" valueType="num">
                                      <p:cBhvr>
                                        <p:cTn id="125" dur="1000" fill="hold"/>
                                        <p:tgtEl>
                                          <p:spTgt spid="76"/>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fade">
                                      <p:cBhvr>
                                        <p:cTn id="128" dur="1000"/>
                                        <p:tgtEl>
                                          <p:spTgt spid="42"/>
                                        </p:tgtEl>
                                      </p:cBhvr>
                                    </p:animEffect>
                                    <p:anim calcmode="lin" valueType="num">
                                      <p:cBhvr>
                                        <p:cTn id="129" dur="1000" fill="hold"/>
                                        <p:tgtEl>
                                          <p:spTgt spid="42"/>
                                        </p:tgtEl>
                                        <p:attrNameLst>
                                          <p:attrName>ppt_x</p:attrName>
                                        </p:attrNameLst>
                                      </p:cBhvr>
                                      <p:tavLst>
                                        <p:tav tm="0">
                                          <p:val>
                                            <p:strVal val="#ppt_x"/>
                                          </p:val>
                                        </p:tav>
                                        <p:tav tm="100000">
                                          <p:val>
                                            <p:strVal val="#ppt_x"/>
                                          </p:val>
                                        </p:tav>
                                      </p:tavLst>
                                    </p:anim>
                                    <p:anim calcmode="lin" valueType="num">
                                      <p:cBhvr>
                                        <p:cTn id="130" dur="1000" fill="hold"/>
                                        <p:tgtEl>
                                          <p:spTgt spid="42"/>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fade">
                                      <p:cBhvr>
                                        <p:cTn id="133" dur="1000"/>
                                        <p:tgtEl>
                                          <p:spTgt spid="85"/>
                                        </p:tgtEl>
                                      </p:cBhvr>
                                    </p:animEffect>
                                    <p:anim calcmode="lin" valueType="num">
                                      <p:cBhvr>
                                        <p:cTn id="134" dur="1000" fill="hold"/>
                                        <p:tgtEl>
                                          <p:spTgt spid="85"/>
                                        </p:tgtEl>
                                        <p:attrNameLst>
                                          <p:attrName>ppt_x</p:attrName>
                                        </p:attrNameLst>
                                      </p:cBhvr>
                                      <p:tavLst>
                                        <p:tav tm="0">
                                          <p:val>
                                            <p:strVal val="#ppt_x"/>
                                          </p:val>
                                        </p:tav>
                                        <p:tav tm="100000">
                                          <p:val>
                                            <p:strVal val="#ppt_x"/>
                                          </p:val>
                                        </p:tav>
                                      </p:tavLst>
                                    </p:anim>
                                    <p:anim calcmode="lin" valueType="num">
                                      <p:cBhvr>
                                        <p:cTn id="135"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55" grpId="0" animBg="1"/>
      <p:bldP spid="56" grpId="0" animBg="1"/>
      <p:bldP spid="67" grpId="0" animBg="1"/>
      <p:bldP spid="68" grpId="0" animBg="1"/>
      <p:bldP spid="73" grpId="0" animBg="1"/>
      <p:bldP spid="74" grpId="0" animBg="1"/>
      <p:bldP spid="76" grpId="0" animBg="1"/>
      <p:bldP spid="78" grpId="0" animBg="1"/>
      <p:bldP spid="79" grpId="0" animBg="1"/>
      <p:bldP spid="81" grpId="0"/>
      <p:bldP spid="81" grpId="1"/>
      <p:bldP spid="82" grpId="0"/>
      <p:bldP spid="82" grpId="1"/>
      <p:bldP spid="83" grpId="0"/>
      <p:bldP spid="83" grpId="1"/>
      <p:bldP spid="84" grpId="0"/>
      <p:bldP spid="84" grpId="1"/>
      <p:bldP spid="85" grpId="0"/>
      <p:bldP spid="8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6" y="160043"/>
            <a:ext cx="10195200" cy="533400"/>
          </a:xfrm>
        </p:spPr>
        <p:txBody>
          <a:bodyPr>
            <a:normAutofit fontScale="90000"/>
          </a:bodyPr>
          <a:lstStyle/>
          <a:p>
            <a:r>
              <a:rPr lang="en-US" sz="4000" dirty="0" smtClean="0"/>
              <a:t>Smart Contracts - Putting Blockchain To Use</a:t>
            </a:r>
            <a:endParaRPr lang="en-US" sz="4000" dirty="0"/>
          </a:p>
        </p:txBody>
      </p:sp>
      <p:sp>
        <p:nvSpPr>
          <p:cNvPr id="4" name="Text Placeholder 3"/>
          <p:cNvSpPr>
            <a:spLocks noGrp="1"/>
          </p:cNvSpPr>
          <p:nvPr>
            <p:ph type="body" sz="quarter" idx="10"/>
          </p:nvPr>
        </p:nvSpPr>
        <p:spPr>
          <a:xfrm>
            <a:off x="507436" y="993287"/>
            <a:ext cx="10195200" cy="1578463"/>
          </a:xfrm>
        </p:spPr>
        <p:txBody>
          <a:bodyPr/>
          <a:lstStyle/>
          <a:p>
            <a:pPr lvl="0" algn="just" defTabSz="914400" eaLnBrk="0" fontAlgn="base" hangingPunct="0">
              <a:spcBef>
                <a:spcPct val="0"/>
              </a:spcBef>
              <a:spcAft>
                <a:spcPts val="600"/>
              </a:spcAft>
            </a:pPr>
            <a:r>
              <a:rPr lang="en-US" altLang="en-US" sz="1800" b="0" dirty="0" smtClean="0">
                <a:solidFill>
                  <a:schemeClr val="tx1">
                    <a:lumMod val="75000"/>
                    <a:lumOff val="25000"/>
                  </a:schemeClr>
                </a:solidFill>
              </a:rPr>
              <a:t>Smart Contracts are self-executing contracts with terms of agreements between counterparties that is written into code on the Blockchain and is triggered by an event. As a result, Smart Contracts secure, enforce and execute settlement of recorded agreements in a predefined manner within a secure boundary without the need for a third-party involvement and verification.</a:t>
            </a:r>
            <a:endParaRPr lang="en-US" altLang="en-US" sz="1800" b="0" dirty="0">
              <a:solidFill>
                <a:schemeClr val="tx1">
                  <a:lumMod val="75000"/>
                  <a:lumOff val="25000"/>
                </a:schemeClr>
              </a:solidFill>
            </a:endParaRPr>
          </a:p>
          <a:p>
            <a:endParaRPr lang="en-US" sz="1800" b="0" dirty="0">
              <a:solidFill>
                <a:srgbClr val="00338D"/>
              </a:solidFill>
            </a:endParaRPr>
          </a:p>
        </p:txBody>
      </p:sp>
      <p:pic>
        <p:nvPicPr>
          <p:cNvPr id="161" name="Picture 160"/>
          <p:cNvPicPr>
            <a:picLocks noChangeAspect="1"/>
          </p:cNvPicPr>
          <p:nvPr/>
        </p:nvPicPr>
        <p:blipFill rotWithShape="1">
          <a:blip r:embed="rId3">
            <a:extLst>
              <a:ext uri="{28A0092B-C50C-407E-A947-70E740481C1C}">
                <a14:useLocalDpi xmlns:a14="http://schemas.microsoft.com/office/drawing/2010/main" val="0"/>
              </a:ext>
            </a:extLst>
          </a:blip>
          <a:srcRect l="2781" t="15780" r="71029" b="51374"/>
          <a:stretch/>
        </p:blipFill>
        <p:spPr>
          <a:xfrm>
            <a:off x="3102142" y="2985393"/>
            <a:ext cx="1412874" cy="1170521"/>
          </a:xfrm>
          <a:prstGeom prst="rect">
            <a:avLst/>
          </a:prstGeom>
        </p:spPr>
      </p:pic>
      <p:pic>
        <p:nvPicPr>
          <p:cNvPr id="162" name="Picture 161"/>
          <p:cNvPicPr>
            <a:picLocks noChangeAspect="1"/>
          </p:cNvPicPr>
          <p:nvPr/>
        </p:nvPicPr>
        <p:blipFill rotWithShape="1">
          <a:blip r:embed="rId3">
            <a:extLst>
              <a:ext uri="{28A0092B-C50C-407E-A947-70E740481C1C}">
                <a14:useLocalDpi xmlns:a14="http://schemas.microsoft.com/office/drawing/2010/main" val="0"/>
              </a:ext>
            </a:extLst>
          </a:blip>
          <a:srcRect l="33368" t="15201" r="39964" b="47758"/>
          <a:stretch/>
        </p:blipFill>
        <p:spPr>
          <a:xfrm>
            <a:off x="5340018" y="2873435"/>
            <a:ext cx="1705267" cy="1517525"/>
          </a:xfrm>
          <a:prstGeom prst="rect">
            <a:avLst/>
          </a:prstGeom>
        </p:spPr>
      </p:pic>
      <p:pic>
        <p:nvPicPr>
          <p:cNvPr id="163" name="Picture 162"/>
          <p:cNvPicPr>
            <a:picLocks noChangeAspect="1"/>
          </p:cNvPicPr>
          <p:nvPr/>
        </p:nvPicPr>
        <p:blipFill rotWithShape="1">
          <a:blip r:embed="rId3">
            <a:extLst>
              <a:ext uri="{28A0092B-C50C-407E-A947-70E740481C1C}">
                <a14:useLocalDpi xmlns:a14="http://schemas.microsoft.com/office/drawing/2010/main" val="0"/>
              </a:ext>
            </a:extLst>
          </a:blip>
          <a:srcRect l="63955" t="14334" r="296" b="46455"/>
          <a:stretch/>
        </p:blipFill>
        <p:spPr>
          <a:xfrm>
            <a:off x="7738311" y="2873437"/>
            <a:ext cx="1944302" cy="1408839"/>
          </a:xfrm>
          <a:prstGeom prst="rect">
            <a:avLst/>
          </a:prstGeom>
        </p:spPr>
      </p:pic>
      <p:sp>
        <p:nvSpPr>
          <p:cNvPr id="5" name="Freeform 4"/>
          <p:cNvSpPr/>
          <p:nvPr/>
        </p:nvSpPr>
        <p:spPr>
          <a:xfrm>
            <a:off x="2408323" y="4250156"/>
            <a:ext cx="2846520" cy="1079833"/>
          </a:xfrm>
          <a:custGeom>
            <a:avLst/>
            <a:gdLst>
              <a:gd name="connsiteX0" fmla="*/ 0 w 2846520"/>
              <a:gd name="connsiteY0" fmla="*/ 0 h 1079833"/>
              <a:gd name="connsiteX1" fmla="*/ 2306604 w 2846520"/>
              <a:gd name="connsiteY1" fmla="*/ 0 h 1079833"/>
              <a:gd name="connsiteX2" fmla="*/ 2846520 w 2846520"/>
              <a:gd name="connsiteY2" fmla="*/ 539917 h 1079833"/>
              <a:gd name="connsiteX3" fmla="*/ 2306604 w 2846520"/>
              <a:gd name="connsiteY3" fmla="*/ 1079833 h 1079833"/>
              <a:gd name="connsiteX4" fmla="*/ 0 w 2846520"/>
              <a:gd name="connsiteY4" fmla="*/ 1079833 h 1079833"/>
              <a:gd name="connsiteX5" fmla="*/ 539917 w 2846520"/>
              <a:gd name="connsiteY5" fmla="*/ 539917 h 1079833"/>
              <a:gd name="connsiteX6" fmla="*/ 0 w 2846520"/>
              <a:gd name="connsiteY6" fmla="*/ 0 h 107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20" h="1079833">
                <a:moveTo>
                  <a:pt x="0" y="0"/>
                </a:moveTo>
                <a:lnTo>
                  <a:pt x="2306604" y="0"/>
                </a:lnTo>
                <a:lnTo>
                  <a:pt x="2846520" y="539917"/>
                </a:lnTo>
                <a:lnTo>
                  <a:pt x="2306604" y="1079833"/>
                </a:lnTo>
                <a:lnTo>
                  <a:pt x="0" y="1079833"/>
                </a:lnTo>
                <a:lnTo>
                  <a:pt x="539917" y="539917"/>
                </a:lnTo>
                <a:lnTo>
                  <a:pt x="0" y="0"/>
                </a:lnTo>
                <a:close/>
              </a:path>
            </a:pathLst>
          </a:custGeom>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579922" tIns="13335" rIns="553251" bIns="13335" numCol="1" spcCol="1270" anchor="ctr" anchorCtr="0">
            <a:noAutofit/>
          </a:bodyPr>
          <a:lstStyle/>
          <a:p>
            <a:pPr lvl="0" algn="ctr" defTabSz="444500">
              <a:lnSpc>
                <a:spcPct val="90000"/>
              </a:lnSpc>
              <a:spcBef>
                <a:spcPct val="0"/>
              </a:spcBef>
              <a:spcAft>
                <a:spcPct val="35000"/>
              </a:spcAft>
            </a:pPr>
            <a:r>
              <a:rPr lang="en-US" sz="1000" kern="1200" baseline="0" dirty="0" smtClean="0"/>
              <a:t>CONTRACT</a:t>
            </a:r>
          </a:p>
          <a:p>
            <a:pPr lvl="0" algn="l" defTabSz="444500">
              <a:lnSpc>
                <a:spcPct val="90000"/>
              </a:lnSpc>
              <a:spcBef>
                <a:spcPct val="0"/>
              </a:spcBef>
              <a:spcAft>
                <a:spcPct val="35000"/>
              </a:spcAft>
            </a:pPr>
            <a:r>
              <a:rPr lang="en-US" sz="600" kern="1200" baseline="0" dirty="0" smtClean="0"/>
              <a:t>        </a:t>
            </a:r>
            <a:r>
              <a:rPr lang="en-US" sz="900" kern="1200" baseline="0" dirty="0" smtClean="0"/>
              <a:t>Code written into Blockchain</a:t>
            </a:r>
          </a:p>
          <a:p>
            <a:pPr lvl="0" algn="l" defTabSz="444500">
              <a:lnSpc>
                <a:spcPct val="90000"/>
              </a:lnSpc>
              <a:spcBef>
                <a:spcPct val="0"/>
              </a:spcBef>
              <a:spcAft>
                <a:spcPct val="35000"/>
              </a:spcAft>
            </a:pPr>
            <a:r>
              <a:rPr lang="en-US" sz="900" kern="1200" baseline="0" dirty="0" smtClean="0"/>
              <a:t>      Contract is in ledger</a:t>
            </a:r>
          </a:p>
        </p:txBody>
      </p:sp>
      <p:sp>
        <p:nvSpPr>
          <p:cNvPr id="6" name="Freeform 5"/>
          <p:cNvSpPr/>
          <p:nvPr/>
        </p:nvSpPr>
        <p:spPr>
          <a:xfrm>
            <a:off x="4979086" y="4250156"/>
            <a:ext cx="2846520" cy="1079833"/>
          </a:xfrm>
          <a:custGeom>
            <a:avLst/>
            <a:gdLst>
              <a:gd name="connsiteX0" fmla="*/ 0 w 2846520"/>
              <a:gd name="connsiteY0" fmla="*/ 0 h 1079833"/>
              <a:gd name="connsiteX1" fmla="*/ 2306604 w 2846520"/>
              <a:gd name="connsiteY1" fmla="*/ 0 h 1079833"/>
              <a:gd name="connsiteX2" fmla="*/ 2846520 w 2846520"/>
              <a:gd name="connsiteY2" fmla="*/ 539917 h 1079833"/>
              <a:gd name="connsiteX3" fmla="*/ 2306604 w 2846520"/>
              <a:gd name="connsiteY3" fmla="*/ 1079833 h 1079833"/>
              <a:gd name="connsiteX4" fmla="*/ 0 w 2846520"/>
              <a:gd name="connsiteY4" fmla="*/ 1079833 h 1079833"/>
              <a:gd name="connsiteX5" fmla="*/ 539917 w 2846520"/>
              <a:gd name="connsiteY5" fmla="*/ 539917 h 1079833"/>
              <a:gd name="connsiteX6" fmla="*/ 0 w 2846520"/>
              <a:gd name="connsiteY6" fmla="*/ 0 h 107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20" h="1079833">
                <a:moveTo>
                  <a:pt x="0" y="0"/>
                </a:moveTo>
                <a:lnTo>
                  <a:pt x="2306604" y="0"/>
                </a:lnTo>
                <a:lnTo>
                  <a:pt x="2846520" y="539917"/>
                </a:lnTo>
                <a:lnTo>
                  <a:pt x="2306604" y="1079833"/>
                </a:lnTo>
                <a:lnTo>
                  <a:pt x="0" y="1079833"/>
                </a:lnTo>
                <a:lnTo>
                  <a:pt x="539917" y="539917"/>
                </a:lnTo>
                <a:lnTo>
                  <a:pt x="0" y="0"/>
                </a:lnTo>
                <a:close/>
              </a:path>
            </a:pathLst>
          </a:custGeom>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579922" tIns="13335" rIns="553251" bIns="13335" numCol="1" spcCol="1270" anchor="ctr" anchorCtr="0">
            <a:noAutofit/>
          </a:bodyPr>
          <a:lstStyle/>
          <a:p>
            <a:pPr lvl="0" algn="ctr" defTabSz="444500">
              <a:lnSpc>
                <a:spcPct val="90000"/>
              </a:lnSpc>
              <a:spcBef>
                <a:spcPct val="0"/>
              </a:spcBef>
              <a:spcAft>
                <a:spcPct val="35000"/>
              </a:spcAft>
            </a:pPr>
            <a:r>
              <a:rPr lang="en-US" sz="1000" kern="1200" dirty="0" smtClean="0"/>
              <a:t>TRIGGERING EVENT</a:t>
            </a:r>
          </a:p>
          <a:p>
            <a:pPr lvl="0" algn="l" defTabSz="444500">
              <a:lnSpc>
                <a:spcPct val="90000"/>
              </a:lnSpc>
              <a:spcBef>
                <a:spcPct val="0"/>
              </a:spcBef>
              <a:spcAft>
                <a:spcPct val="35000"/>
              </a:spcAft>
            </a:pPr>
            <a:r>
              <a:rPr lang="en-US" sz="900" kern="1200" dirty="0" smtClean="0"/>
              <a:t>- Contract executes itself according to coded terms </a:t>
            </a:r>
            <a:endParaRPr lang="en-US" sz="900" kern="1200" dirty="0"/>
          </a:p>
        </p:txBody>
      </p:sp>
      <p:sp>
        <p:nvSpPr>
          <p:cNvPr id="7" name="Freeform 6"/>
          <p:cNvSpPr/>
          <p:nvPr/>
        </p:nvSpPr>
        <p:spPr>
          <a:xfrm>
            <a:off x="7536732" y="4250156"/>
            <a:ext cx="2846520" cy="1079833"/>
          </a:xfrm>
          <a:custGeom>
            <a:avLst/>
            <a:gdLst>
              <a:gd name="connsiteX0" fmla="*/ 0 w 2846520"/>
              <a:gd name="connsiteY0" fmla="*/ 0 h 1079833"/>
              <a:gd name="connsiteX1" fmla="*/ 2306604 w 2846520"/>
              <a:gd name="connsiteY1" fmla="*/ 0 h 1079833"/>
              <a:gd name="connsiteX2" fmla="*/ 2846520 w 2846520"/>
              <a:gd name="connsiteY2" fmla="*/ 539917 h 1079833"/>
              <a:gd name="connsiteX3" fmla="*/ 2306604 w 2846520"/>
              <a:gd name="connsiteY3" fmla="*/ 1079833 h 1079833"/>
              <a:gd name="connsiteX4" fmla="*/ 0 w 2846520"/>
              <a:gd name="connsiteY4" fmla="*/ 1079833 h 1079833"/>
              <a:gd name="connsiteX5" fmla="*/ 539917 w 2846520"/>
              <a:gd name="connsiteY5" fmla="*/ 539917 h 1079833"/>
              <a:gd name="connsiteX6" fmla="*/ 0 w 2846520"/>
              <a:gd name="connsiteY6" fmla="*/ 0 h 107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20" h="1079833">
                <a:moveTo>
                  <a:pt x="0" y="0"/>
                </a:moveTo>
                <a:lnTo>
                  <a:pt x="2306604" y="0"/>
                </a:lnTo>
                <a:lnTo>
                  <a:pt x="2846520" y="539917"/>
                </a:lnTo>
                <a:lnTo>
                  <a:pt x="2306604" y="1079833"/>
                </a:lnTo>
                <a:lnTo>
                  <a:pt x="0" y="1079833"/>
                </a:lnTo>
                <a:lnTo>
                  <a:pt x="539917" y="539917"/>
                </a:lnTo>
                <a:lnTo>
                  <a:pt x="0" y="0"/>
                </a:lnTo>
                <a:close/>
              </a:path>
            </a:pathLst>
          </a:custGeom>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spcFirstLastPara="0" vert="horz" wrap="square" lIns="579922" tIns="13335" rIns="553251" bIns="13335" numCol="1" spcCol="1270" anchor="ctr" anchorCtr="0">
            <a:noAutofit/>
          </a:bodyPr>
          <a:lstStyle/>
          <a:p>
            <a:pPr lvl="0" algn="ctr" defTabSz="444500">
              <a:lnSpc>
                <a:spcPct val="90000"/>
              </a:lnSpc>
              <a:spcBef>
                <a:spcPct val="0"/>
              </a:spcBef>
              <a:spcAft>
                <a:spcPct val="35000"/>
              </a:spcAft>
            </a:pPr>
            <a:r>
              <a:rPr lang="en-US" sz="1000" kern="1200" dirty="0" smtClean="0"/>
              <a:t>REGULATORS</a:t>
            </a:r>
          </a:p>
          <a:p>
            <a:pPr lvl="0" algn="ctr" defTabSz="444500">
              <a:lnSpc>
                <a:spcPct val="90000"/>
              </a:lnSpc>
              <a:spcBef>
                <a:spcPct val="0"/>
              </a:spcBef>
              <a:spcAft>
                <a:spcPct val="35000"/>
              </a:spcAft>
            </a:pPr>
            <a:r>
              <a:rPr lang="en-US" sz="900" kern="1200" dirty="0" smtClean="0"/>
              <a:t>   - Regulators can understand the activity and easily audit the data</a:t>
            </a:r>
          </a:p>
          <a:p>
            <a:pPr lvl="0" algn="ctr" defTabSz="444500">
              <a:lnSpc>
                <a:spcPct val="90000"/>
              </a:lnSpc>
              <a:spcBef>
                <a:spcPct val="0"/>
              </a:spcBef>
              <a:spcAft>
                <a:spcPct val="35000"/>
              </a:spcAft>
            </a:pPr>
            <a:r>
              <a:rPr lang="en-US" sz="900" kern="1200" dirty="0" smtClean="0"/>
              <a:t>  - Maintain the data integrity</a:t>
            </a:r>
            <a:endParaRPr lang="en-US" sz="900" kern="1200" dirty="0"/>
          </a:p>
        </p:txBody>
      </p:sp>
    </p:spTree>
    <p:extLst>
      <p:ext uri="{BB962C8B-B14F-4D97-AF65-F5344CB8AC3E}">
        <p14:creationId xmlns:p14="http://schemas.microsoft.com/office/powerpoint/2010/main" val="239558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par>
                                <p:cTn id="8" presetID="10" presetClass="entr" presetSubtype="0" fill="hold"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fade">
                                      <p:cBhvr>
                                        <p:cTn id="10" dur="500"/>
                                        <p:tgtEl>
                                          <p:spTgt spid="162"/>
                                        </p:tgtEl>
                                      </p:cBhvr>
                                    </p:animEffect>
                                  </p:childTnLst>
                                </p:cTn>
                              </p:par>
                              <p:par>
                                <p:cTn id="11" presetID="10" presetClass="entr" presetSubtype="0" fill="hold" nodeType="withEffect">
                                  <p:stCondLst>
                                    <p:cond delay="0"/>
                                  </p:stCondLst>
                                  <p:childTnLst>
                                    <p:set>
                                      <p:cBhvr>
                                        <p:cTn id="12" dur="1" fill="hold">
                                          <p:stCondLst>
                                            <p:cond delay="0"/>
                                          </p:stCondLst>
                                        </p:cTn>
                                        <p:tgtEl>
                                          <p:spTgt spid="163"/>
                                        </p:tgtEl>
                                        <p:attrNameLst>
                                          <p:attrName>style.visibility</p:attrName>
                                        </p:attrNameLst>
                                      </p:cBhvr>
                                      <p:to>
                                        <p:strVal val="visible"/>
                                      </p:to>
                                    </p:set>
                                    <p:animEffect transition="in" filter="fade">
                                      <p:cBhvr>
                                        <p:cTn id="13" dur="500"/>
                                        <p:tgtEl>
                                          <p:spTgt spid="163"/>
                                        </p:tgtEl>
                                      </p:cBhvr>
                                    </p:animEffect>
                                  </p:childTnLst>
                                </p:cTn>
                              </p:par>
                            </p:childTnLst>
                          </p:cTn>
                        </p:par>
                        <p:par>
                          <p:cTn id="14" fill="hold">
                            <p:stCondLst>
                              <p:cond delay="500"/>
                            </p:stCondLst>
                            <p:childTnLst>
                              <p:par>
                                <p:cTn id="15" presetID="2" presetClass="entr" presetSubtype="8" fill="hold" grpId="0" nodeType="afterEffect">
                                  <p:stCondLst>
                                    <p:cond delay="10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8" fill="hold" grpId="0" nodeType="afterEffect">
                                  <p:stCondLst>
                                    <p:cond delay="100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8" fill="hold" grpId="0" nodeType="afterEffect">
                                  <p:stCondLst>
                                    <p:cond delay="1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34319" y="2556500"/>
            <a:ext cx="9977377" cy="1609344"/>
          </a:xfrm>
        </p:spPr>
        <p:txBody>
          <a:bodyPr>
            <a:normAutofit fontScale="90000"/>
          </a:bodyPr>
          <a:lstStyle/>
          <a:p>
            <a:pPr algn="ctr"/>
            <a:r>
              <a:rPr lang="en-US" dirty="0" smtClean="0"/>
              <a:t>An attempt to Demystify smart contracts using a movie theater transaction</a:t>
            </a:r>
            <a:endParaRPr lang="en-US" dirty="0"/>
          </a:p>
        </p:txBody>
      </p:sp>
    </p:spTree>
    <p:extLst>
      <p:ext uri="{BB962C8B-B14F-4D97-AF65-F5344CB8AC3E}">
        <p14:creationId xmlns:p14="http://schemas.microsoft.com/office/powerpoint/2010/main" val="1769563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Movie Theater Example - 1</a:t>
            </a:r>
            <a:endParaRPr lang="en-US" sz="4000" dirty="0"/>
          </a:p>
        </p:txBody>
      </p:sp>
      <p:sp>
        <p:nvSpPr>
          <p:cNvPr id="4" name="Text Placeholder 3"/>
          <p:cNvSpPr>
            <a:spLocks noGrp="1"/>
          </p:cNvSpPr>
          <p:nvPr>
            <p:ph type="body" sz="quarter" idx="10"/>
          </p:nvPr>
        </p:nvSpPr>
        <p:spPr>
          <a:xfrm>
            <a:off x="507436" y="993287"/>
            <a:ext cx="10195200" cy="5048698"/>
          </a:xfrm>
        </p:spPr>
        <p:txBody>
          <a:bodyPr>
            <a:normAutofit/>
          </a:bodyPr>
          <a:lstStyle/>
          <a:p>
            <a:pPr marL="0" lvl="0" indent="0" algn="just" defTabSz="914400" eaLnBrk="0" fontAlgn="base" hangingPunct="0">
              <a:spcBef>
                <a:spcPct val="0"/>
              </a:spcBef>
              <a:spcAft>
                <a:spcPts val="600"/>
              </a:spcAft>
              <a:buNone/>
            </a:pPr>
            <a:r>
              <a:rPr lang="en-US" altLang="en-US" sz="2100" b="1" dirty="0" smtClean="0">
                <a:solidFill>
                  <a:schemeClr val="tx1">
                    <a:lumMod val="75000"/>
                    <a:lumOff val="25000"/>
                  </a:schemeClr>
                </a:solidFill>
              </a:rPr>
              <a:t>Contract: Usher exchanging money for allowing entry into the theater.</a:t>
            </a:r>
          </a:p>
          <a:p>
            <a:pPr marL="0" lvl="0" indent="0" algn="just" defTabSz="914400" eaLnBrk="0" fontAlgn="base" hangingPunct="0">
              <a:spcBef>
                <a:spcPct val="0"/>
              </a:spcBef>
              <a:spcAft>
                <a:spcPts val="600"/>
              </a:spcAft>
              <a:buNone/>
            </a:pPr>
            <a:endParaRPr lang="en-US" altLang="en-US" sz="2100" dirty="0">
              <a:solidFill>
                <a:schemeClr val="tx1">
                  <a:lumMod val="75000"/>
                  <a:lumOff val="25000"/>
                </a:schemeClr>
              </a:solidFill>
            </a:endParaRPr>
          </a:p>
          <a:p>
            <a:pPr marL="0" lvl="0" indent="0" algn="just" defTabSz="914400" eaLnBrk="0" fontAlgn="base" hangingPunct="0">
              <a:spcBef>
                <a:spcPct val="0"/>
              </a:spcBef>
              <a:spcAft>
                <a:spcPts val="600"/>
              </a:spcAft>
              <a:buNone/>
            </a:pPr>
            <a:r>
              <a:rPr lang="en-US" altLang="en-US" sz="2100" b="0" dirty="0" smtClean="0">
                <a:solidFill>
                  <a:schemeClr val="tx1">
                    <a:lumMod val="75000"/>
                    <a:lumOff val="25000"/>
                  </a:schemeClr>
                </a:solidFill>
              </a:rPr>
              <a:t>Implication:</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Allows entry.</a:t>
            </a:r>
          </a:p>
          <a:p>
            <a:pPr marL="342900" lvl="0" indent="-342900" algn="just" defTabSz="914400" eaLnBrk="0" fontAlgn="base" hangingPunct="0">
              <a:spcBef>
                <a:spcPct val="0"/>
              </a:spcBef>
              <a:spcAft>
                <a:spcPts val="600"/>
              </a:spcAft>
              <a:buAutoNum type="arabicPeriod"/>
            </a:pPr>
            <a:r>
              <a:rPr lang="en-US" altLang="en-US" sz="2100" b="0" dirty="0" smtClean="0">
                <a:solidFill>
                  <a:srgbClr val="FF0000"/>
                </a:solidFill>
              </a:rPr>
              <a:t>Not enough seats.</a:t>
            </a:r>
          </a:p>
          <a:p>
            <a:pPr marL="342900" lvl="0" indent="-342900" algn="just" defTabSz="914400" eaLnBrk="0" fontAlgn="base" hangingPunct="0">
              <a:spcBef>
                <a:spcPct val="0"/>
              </a:spcBef>
              <a:spcAft>
                <a:spcPts val="600"/>
              </a:spcAft>
              <a:buAutoNum type="arabicPeriod"/>
            </a:pPr>
            <a:r>
              <a:rPr lang="en-US" altLang="en-US" sz="2100" dirty="0" smtClean="0">
                <a:solidFill>
                  <a:srgbClr val="FF0000"/>
                </a:solidFill>
              </a:rPr>
              <a:t>Cannot reserve seats.</a:t>
            </a:r>
          </a:p>
          <a:p>
            <a:pPr marL="342900" lvl="0" indent="-342900" algn="just" defTabSz="914400" eaLnBrk="0" fontAlgn="base" hangingPunct="0">
              <a:spcBef>
                <a:spcPct val="0"/>
              </a:spcBef>
              <a:spcAft>
                <a:spcPts val="600"/>
              </a:spcAft>
              <a:buAutoNum type="arabicPeriod"/>
            </a:pPr>
            <a:r>
              <a:rPr lang="en-US" altLang="en-US" sz="2100" b="0" dirty="0" smtClean="0">
                <a:solidFill>
                  <a:srgbClr val="FF0000"/>
                </a:solidFill>
              </a:rPr>
              <a:t>Is the customer using authentic currency to pay?</a:t>
            </a:r>
            <a:endParaRPr lang="en-US" altLang="en-US" sz="2100" b="0" dirty="0">
              <a:solidFill>
                <a:srgbClr val="FF0000"/>
              </a:solidFill>
            </a:endParaRPr>
          </a:p>
          <a:p>
            <a:endParaRPr lang="en-US" sz="1800" b="0" dirty="0">
              <a:solidFill>
                <a:srgbClr val="00338D"/>
              </a:solidFill>
            </a:endParaRPr>
          </a:p>
        </p:txBody>
      </p:sp>
    </p:spTree>
    <p:extLst>
      <p:ext uri="{BB962C8B-B14F-4D97-AF65-F5344CB8AC3E}">
        <p14:creationId xmlns:p14="http://schemas.microsoft.com/office/powerpoint/2010/main" val="4290644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Movie Theater Example - 2</a:t>
            </a:r>
            <a:endParaRPr lang="en-US" sz="4000" dirty="0"/>
          </a:p>
        </p:txBody>
      </p:sp>
      <p:sp>
        <p:nvSpPr>
          <p:cNvPr id="4" name="Text Placeholder 3"/>
          <p:cNvSpPr>
            <a:spLocks noGrp="1"/>
          </p:cNvSpPr>
          <p:nvPr>
            <p:ph type="body" sz="quarter" idx="10"/>
          </p:nvPr>
        </p:nvSpPr>
        <p:spPr>
          <a:xfrm>
            <a:off x="507436" y="993287"/>
            <a:ext cx="10195200" cy="5083422"/>
          </a:xfrm>
        </p:spPr>
        <p:txBody>
          <a:bodyPr>
            <a:normAutofit/>
          </a:bodyPr>
          <a:lstStyle/>
          <a:p>
            <a:pPr marL="0" lvl="0" indent="0" algn="just" defTabSz="914400" eaLnBrk="0" fontAlgn="base" hangingPunct="0">
              <a:spcBef>
                <a:spcPct val="0"/>
              </a:spcBef>
              <a:spcAft>
                <a:spcPts val="600"/>
              </a:spcAft>
              <a:buNone/>
            </a:pPr>
            <a:r>
              <a:rPr lang="en-US" altLang="en-US" sz="2100" b="1" dirty="0" smtClean="0">
                <a:solidFill>
                  <a:schemeClr val="tx1">
                    <a:lumMod val="75000"/>
                    <a:lumOff val="25000"/>
                  </a:schemeClr>
                </a:solidFill>
              </a:rPr>
              <a:t>Contract: Purchasing tickets over-the-counter.</a:t>
            </a:r>
          </a:p>
          <a:p>
            <a:pPr marL="0" lvl="0" indent="0" algn="just" defTabSz="914400" eaLnBrk="0" fontAlgn="base" hangingPunct="0">
              <a:spcBef>
                <a:spcPct val="0"/>
              </a:spcBef>
              <a:spcAft>
                <a:spcPts val="600"/>
              </a:spcAft>
              <a:buNone/>
            </a:pPr>
            <a:endParaRPr lang="en-US" altLang="en-US" sz="2100" dirty="0">
              <a:solidFill>
                <a:schemeClr val="tx1">
                  <a:lumMod val="75000"/>
                  <a:lumOff val="25000"/>
                </a:schemeClr>
              </a:solidFill>
            </a:endParaRPr>
          </a:p>
          <a:p>
            <a:pPr marL="0" lvl="0" indent="0" algn="just" defTabSz="914400" eaLnBrk="0" fontAlgn="base" hangingPunct="0">
              <a:spcBef>
                <a:spcPct val="0"/>
              </a:spcBef>
              <a:spcAft>
                <a:spcPts val="600"/>
              </a:spcAft>
              <a:buNone/>
            </a:pPr>
            <a:r>
              <a:rPr lang="en-US" altLang="en-US" sz="2100" b="0" dirty="0" smtClean="0">
                <a:solidFill>
                  <a:schemeClr val="tx1">
                    <a:lumMod val="75000"/>
                    <a:lumOff val="25000"/>
                  </a:schemeClr>
                </a:solidFill>
              </a:rPr>
              <a:t>Implication:</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Solves issues from case 1, but the trust issue still exists.</a:t>
            </a:r>
          </a:p>
          <a:p>
            <a:pPr marL="342900" lvl="0" indent="-342900" algn="just" defTabSz="914400" eaLnBrk="0" fontAlgn="base" hangingPunct="0">
              <a:spcBef>
                <a:spcPct val="0"/>
              </a:spcBef>
              <a:spcAft>
                <a:spcPts val="600"/>
              </a:spcAft>
              <a:buAutoNum type="arabicPeriod"/>
            </a:pPr>
            <a:r>
              <a:rPr lang="en-US" altLang="en-US" sz="2100" dirty="0" smtClean="0">
                <a:solidFill>
                  <a:srgbClr val="FF0000"/>
                </a:solidFill>
              </a:rPr>
              <a:t>Is the ticket a duplicate of one that is already issued?</a:t>
            </a:r>
          </a:p>
          <a:p>
            <a:pPr marL="342900" lvl="0" indent="-342900" algn="just" defTabSz="914400" eaLnBrk="0" fontAlgn="base" hangingPunct="0">
              <a:spcBef>
                <a:spcPct val="0"/>
              </a:spcBef>
              <a:spcAft>
                <a:spcPts val="600"/>
              </a:spcAft>
              <a:buAutoNum type="arabicPeriod"/>
            </a:pPr>
            <a:r>
              <a:rPr lang="en-US" altLang="en-US" sz="2100" dirty="0" smtClean="0">
                <a:solidFill>
                  <a:srgbClr val="FF0000"/>
                </a:solidFill>
              </a:rPr>
              <a:t>Will the customer exit the premise after watching one movie?</a:t>
            </a:r>
          </a:p>
          <a:p>
            <a:pPr marL="342900" lvl="0" indent="-342900" algn="just" defTabSz="914400" eaLnBrk="0" fontAlgn="base" hangingPunct="0">
              <a:spcBef>
                <a:spcPct val="0"/>
              </a:spcBef>
              <a:spcAft>
                <a:spcPts val="600"/>
              </a:spcAft>
              <a:buAutoNum type="arabicPeriod"/>
            </a:pPr>
            <a:endParaRPr lang="en-US" altLang="en-US" sz="2100" b="0" dirty="0">
              <a:solidFill>
                <a:schemeClr val="tx1">
                  <a:lumMod val="75000"/>
                  <a:lumOff val="25000"/>
                </a:schemeClr>
              </a:solidFill>
            </a:endParaRPr>
          </a:p>
          <a:p>
            <a:pPr marL="0" lvl="0" indent="0" algn="just" defTabSz="914400" eaLnBrk="0" fontAlgn="base" hangingPunct="0">
              <a:spcBef>
                <a:spcPct val="0"/>
              </a:spcBef>
              <a:spcAft>
                <a:spcPts val="600"/>
              </a:spcAft>
              <a:buNone/>
            </a:pPr>
            <a:r>
              <a:rPr lang="en-US" altLang="en-US" sz="2100" dirty="0" smtClean="0">
                <a:solidFill>
                  <a:schemeClr val="tx1">
                    <a:lumMod val="75000"/>
                    <a:lumOff val="25000"/>
                  </a:schemeClr>
                </a:solidFill>
              </a:rPr>
              <a:t>Point #2 is not usually an issue because customers trust the theater management, otherwise the theater is going to loose business.</a:t>
            </a:r>
          </a:p>
          <a:p>
            <a:pPr marL="0" lvl="0" indent="0" algn="just" defTabSz="914400" eaLnBrk="0" fontAlgn="base" hangingPunct="0">
              <a:spcBef>
                <a:spcPct val="0"/>
              </a:spcBef>
              <a:spcAft>
                <a:spcPts val="600"/>
              </a:spcAft>
              <a:buNone/>
            </a:pPr>
            <a:endParaRPr lang="en-US" altLang="en-US" sz="2100" b="0" dirty="0">
              <a:solidFill>
                <a:schemeClr val="tx1">
                  <a:lumMod val="75000"/>
                  <a:lumOff val="25000"/>
                </a:schemeClr>
              </a:solidFill>
            </a:endParaRPr>
          </a:p>
          <a:p>
            <a:pPr marL="0" lvl="0" indent="0" algn="just" defTabSz="914400" eaLnBrk="0" fontAlgn="base" hangingPunct="0">
              <a:spcBef>
                <a:spcPct val="0"/>
              </a:spcBef>
              <a:spcAft>
                <a:spcPts val="600"/>
              </a:spcAft>
              <a:buNone/>
            </a:pPr>
            <a:r>
              <a:rPr lang="en-US" altLang="en-US" sz="2100" dirty="0" smtClean="0">
                <a:solidFill>
                  <a:schemeClr val="tx1">
                    <a:lumMod val="75000"/>
                    <a:lumOff val="25000"/>
                  </a:schemeClr>
                </a:solidFill>
              </a:rPr>
              <a:t>Here the ticket acts as a token for proving that the customer has paid for the screening. Trust is one way in this scenario.</a:t>
            </a:r>
            <a:endParaRPr lang="en-US" altLang="en-US" sz="2100" b="0" dirty="0" smtClean="0">
              <a:solidFill>
                <a:schemeClr val="tx1">
                  <a:lumMod val="75000"/>
                  <a:lumOff val="25000"/>
                </a:schemeClr>
              </a:solidFill>
            </a:endParaRPr>
          </a:p>
          <a:p>
            <a:endParaRPr lang="en-US" sz="1800" b="0" dirty="0">
              <a:solidFill>
                <a:srgbClr val="00338D"/>
              </a:solidFill>
            </a:endParaRPr>
          </a:p>
        </p:txBody>
      </p:sp>
    </p:spTree>
    <p:extLst>
      <p:ext uri="{BB962C8B-B14F-4D97-AF65-F5344CB8AC3E}">
        <p14:creationId xmlns:p14="http://schemas.microsoft.com/office/powerpoint/2010/main" val="57559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Movie Theater Example - 3</a:t>
            </a:r>
            <a:endParaRPr lang="en-US" sz="4000" dirty="0"/>
          </a:p>
        </p:txBody>
      </p:sp>
      <p:sp>
        <p:nvSpPr>
          <p:cNvPr id="4" name="Text Placeholder 3"/>
          <p:cNvSpPr>
            <a:spLocks noGrp="1"/>
          </p:cNvSpPr>
          <p:nvPr>
            <p:ph type="body" sz="quarter" idx="10"/>
          </p:nvPr>
        </p:nvSpPr>
        <p:spPr>
          <a:xfrm>
            <a:off x="507436" y="993287"/>
            <a:ext cx="10195200" cy="5083422"/>
          </a:xfrm>
        </p:spPr>
        <p:txBody>
          <a:bodyPr>
            <a:normAutofit/>
          </a:bodyPr>
          <a:lstStyle/>
          <a:p>
            <a:pPr marL="0" lvl="0" indent="0" algn="just" defTabSz="914400" eaLnBrk="0" fontAlgn="base" hangingPunct="0">
              <a:spcBef>
                <a:spcPct val="0"/>
              </a:spcBef>
              <a:spcAft>
                <a:spcPts val="600"/>
              </a:spcAft>
              <a:buNone/>
            </a:pPr>
            <a:r>
              <a:rPr lang="en-US" altLang="en-US" sz="2100" b="1" dirty="0" smtClean="0">
                <a:solidFill>
                  <a:schemeClr val="tx1">
                    <a:lumMod val="75000"/>
                    <a:lumOff val="25000"/>
                  </a:schemeClr>
                </a:solidFill>
              </a:rPr>
              <a:t>Contract: Purchasing tickets online.</a:t>
            </a:r>
          </a:p>
          <a:p>
            <a:pPr marL="0" lvl="0" indent="0" algn="just" defTabSz="914400" eaLnBrk="0" fontAlgn="base" hangingPunct="0">
              <a:spcBef>
                <a:spcPct val="0"/>
              </a:spcBef>
              <a:spcAft>
                <a:spcPts val="600"/>
              </a:spcAft>
              <a:buNone/>
            </a:pPr>
            <a:endParaRPr lang="en-US" altLang="en-US" sz="2100" dirty="0">
              <a:solidFill>
                <a:schemeClr val="tx1">
                  <a:lumMod val="75000"/>
                  <a:lumOff val="25000"/>
                </a:schemeClr>
              </a:solidFill>
            </a:endParaRPr>
          </a:p>
          <a:p>
            <a:pPr marL="0" lvl="0" indent="0" algn="just" defTabSz="914400" eaLnBrk="0" fontAlgn="base" hangingPunct="0">
              <a:spcBef>
                <a:spcPct val="0"/>
              </a:spcBef>
              <a:spcAft>
                <a:spcPts val="600"/>
              </a:spcAft>
              <a:buNone/>
            </a:pPr>
            <a:r>
              <a:rPr lang="en-US" altLang="en-US" sz="2100" b="0" dirty="0" smtClean="0">
                <a:solidFill>
                  <a:schemeClr val="tx1">
                    <a:lumMod val="75000"/>
                    <a:lumOff val="25000"/>
                  </a:schemeClr>
                </a:solidFill>
              </a:rPr>
              <a:t>Implication:</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Customers have to trust the website selling tickets is associated with the theater.</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Is the website using certificates issued by a trusted authority?</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If I have to sell the ticket to a third-party, will the buyer trust that I am selling a valid ticket?</a:t>
            </a:r>
          </a:p>
          <a:p>
            <a:pPr marL="342900" lvl="0" indent="-342900" algn="just" defTabSz="914400" eaLnBrk="0" fontAlgn="base" hangingPunct="0">
              <a:spcBef>
                <a:spcPct val="0"/>
              </a:spcBef>
              <a:spcAft>
                <a:spcPts val="600"/>
              </a:spcAft>
              <a:buAutoNum type="arabicPeriod"/>
            </a:pPr>
            <a:r>
              <a:rPr lang="en-US" altLang="en-US" sz="2100" dirty="0" smtClean="0">
                <a:solidFill>
                  <a:schemeClr val="tx1">
                    <a:lumMod val="75000"/>
                    <a:lumOff val="25000"/>
                  </a:schemeClr>
                </a:solidFill>
              </a:rPr>
              <a:t>Even if it is a valid ticket, what is the assurance that I am not double-selling the same tickets to multiple parties?</a:t>
            </a:r>
          </a:p>
          <a:p>
            <a:pPr marL="342900" lvl="0" indent="-342900" algn="just" defTabSz="914400" eaLnBrk="0" fontAlgn="base" hangingPunct="0">
              <a:spcBef>
                <a:spcPct val="0"/>
              </a:spcBef>
              <a:spcAft>
                <a:spcPts val="600"/>
              </a:spcAft>
              <a:buAutoNum type="arabicPeriod"/>
            </a:pPr>
            <a:endParaRPr lang="en-US" altLang="en-US" sz="2100" b="0" dirty="0">
              <a:solidFill>
                <a:schemeClr val="tx1">
                  <a:lumMod val="75000"/>
                  <a:lumOff val="25000"/>
                </a:schemeClr>
              </a:solidFill>
            </a:endParaRPr>
          </a:p>
          <a:p>
            <a:endParaRPr lang="en-US" sz="1800" b="0" dirty="0">
              <a:solidFill>
                <a:srgbClr val="00338D"/>
              </a:solidFill>
            </a:endParaRPr>
          </a:p>
        </p:txBody>
      </p:sp>
    </p:spTree>
    <p:extLst>
      <p:ext uri="{BB962C8B-B14F-4D97-AF65-F5344CB8AC3E}">
        <p14:creationId xmlns:p14="http://schemas.microsoft.com/office/powerpoint/2010/main" val="2696475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35" y="160043"/>
            <a:ext cx="10685283" cy="533400"/>
          </a:xfrm>
        </p:spPr>
        <p:txBody>
          <a:bodyPr>
            <a:normAutofit fontScale="90000"/>
          </a:bodyPr>
          <a:lstStyle/>
          <a:p>
            <a:r>
              <a:rPr lang="en-US" sz="4000" dirty="0" smtClean="0"/>
              <a:t>How Smart Contracts fit in</a:t>
            </a:r>
            <a:endParaRPr lang="en-US" sz="4000" dirty="0"/>
          </a:p>
        </p:txBody>
      </p:sp>
      <p:sp>
        <p:nvSpPr>
          <p:cNvPr id="4" name="Text Placeholder 3"/>
          <p:cNvSpPr>
            <a:spLocks noGrp="1"/>
          </p:cNvSpPr>
          <p:nvPr>
            <p:ph type="body" sz="quarter" idx="10"/>
          </p:nvPr>
        </p:nvSpPr>
        <p:spPr>
          <a:xfrm>
            <a:off x="507436" y="993287"/>
            <a:ext cx="10195200" cy="4886652"/>
          </a:xfrm>
        </p:spPr>
        <p:txBody>
          <a:bodyPr>
            <a:normAutofit/>
          </a:bodyPr>
          <a:lstStyle/>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Transactions are signed by both buyer and seller using private keys.</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Within the transaction buyer sends crypto to seller.</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Seller provides a non-fungible token that contains the identity of the buyer.</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A transaction can only use crypto from a previous transaction – which has already been verified.</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Transactions are verified by multiple nodes in the Blockchain.</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Movie theater allows entry for the customer after verifying the identity on the token with the customer’s digital identity.</a:t>
            </a:r>
          </a:p>
          <a:p>
            <a:pPr marL="457200" lvl="0" indent="-457200" algn="just" defTabSz="914400" eaLnBrk="0" fontAlgn="base" hangingPunct="0">
              <a:spcBef>
                <a:spcPct val="0"/>
              </a:spcBef>
              <a:spcAft>
                <a:spcPts val="600"/>
              </a:spcAft>
              <a:buFont typeface="+mj-lt"/>
              <a:buAutoNum type="arabicPeriod"/>
            </a:pPr>
            <a:r>
              <a:rPr lang="en-US" altLang="en-US" sz="2100" dirty="0" smtClean="0">
                <a:solidFill>
                  <a:schemeClr val="tx1">
                    <a:lumMod val="75000"/>
                    <a:lumOff val="25000"/>
                  </a:schemeClr>
                </a:solidFill>
              </a:rPr>
              <a:t>Once the token is presented, it is marked as used and the transaction logged.</a:t>
            </a:r>
          </a:p>
          <a:p>
            <a:pPr marL="457200" lvl="0" indent="-457200" algn="just" defTabSz="914400" eaLnBrk="0" fontAlgn="base" hangingPunct="0">
              <a:spcBef>
                <a:spcPct val="0"/>
              </a:spcBef>
              <a:spcAft>
                <a:spcPts val="600"/>
              </a:spcAft>
              <a:buFont typeface="+mj-lt"/>
              <a:buAutoNum type="arabicPeriod"/>
            </a:pPr>
            <a:endParaRPr lang="en-US" altLang="en-US" sz="2100" dirty="0" smtClean="0">
              <a:solidFill>
                <a:schemeClr val="tx1">
                  <a:lumMod val="75000"/>
                  <a:lumOff val="25000"/>
                </a:schemeClr>
              </a:solidFill>
            </a:endParaRPr>
          </a:p>
          <a:p>
            <a:pPr marL="0" lvl="0" indent="0" algn="just" defTabSz="914400" eaLnBrk="0" fontAlgn="base" hangingPunct="0">
              <a:spcBef>
                <a:spcPct val="0"/>
              </a:spcBef>
              <a:spcAft>
                <a:spcPts val="600"/>
              </a:spcAft>
              <a:buNone/>
            </a:pPr>
            <a:endParaRPr lang="en-US" altLang="en-US" sz="2100" dirty="0" smtClean="0">
              <a:solidFill>
                <a:schemeClr val="tx1">
                  <a:lumMod val="75000"/>
                  <a:lumOff val="25000"/>
                </a:schemeClr>
              </a:solidFill>
            </a:endParaRPr>
          </a:p>
          <a:p>
            <a:pPr marL="342900" lvl="0" indent="-342900" algn="just" defTabSz="914400" eaLnBrk="0" fontAlgn="base" hangingPunct="0">
              <a:spcBef>
                <a:spcPct val="0"/>
              </a:spcBef>
              <a:spcAft>
                <a:spcPts val="600"/>
              </a:spcAft>
              <a:buAutoNum type="arabicPeriod"/>
            </a:pPr>
            <a:endParaRPr lang="en-US" altLang="en-US" sz="2100" b="0" dirty="0">
              <a:solidFill>
                <a:schemeClr val="tx1">
                  <a:lumMod val="75000"/>
                  <a:lumOff val="25000"/>
                </a:schemeClr>
              </a:solidFill>
            </a:endParaRPr>
          </a:p>
          <a:p>
            <a:endParaRPr lang="en-US" sz="1800" b="0" dirty="0">
              <a:solidFill>
                <a:srgbClr val="00338D"/>
              </a:solidFill>
            </a:endParaRPr>
          </a:p>
        </p:txBody>
      </p:sp>
    </p:spTree>
    <p:extLst>
      <p:ext uri="{BB962C8B-B14F-4D97-AF65-F5344CB8AC3E}">
        <p14:creationId xmlns:p14="http://schemas.microsoft.com/office/powerpoint/2010/main" val="258434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9810</TotalTime>
  <Words>1905</Words>
  <Application>Microsoft Office PowerPoint</Application>
  <PresentationFormat>Widescreen</PresentationFormat>
  <Paragraphs>233</Paragraphs>
  <Slides>28</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Arial</vt:lpstr>
      <vt:lpstr>Calibri</vt:lpstr>
      <vt:lpstr>fa5-proxima-nova</vt:lpstr>
      <vt:lpstr>Mangal</vt:lpstr>
      <vt:lpstr>Rockwell</vt:lpstr>
      <vt:lpstr>Rockwell Condensed</vt:lpstr>
      <vt:lpstr>Rockwell Extra Bold</vt:lpstr>
      <vt:lpstr>Univers 45 Light</vt:lpstr>
      <vt:lpstr>Wingdings</vt:lpstr>
      <vt:lpstr>Wood Type</vt:lpstr>
      <vt:lpstr>Building Smart Contracts on public cloud that pay</vt:lpstr>
      <vt:lpstr>Demystifying Blockchain</vt:lpstr>
      <vt:lpstr>How Blockchain solves Business Pain Points</vt:lpstr>
      <vt:lpstr>Smart Contracts - Putting Blockchain To Use</vt:lpstr>
      <vt:lpstr>An attempt to Demystify smart contracts using a movie theater transaction</vt:lpstr>
      <vt:lpstr>Movie Theater Example - 1</vt:lpstr>
      <vt:lpstr>Movie Theater Example - 2</vt:lpstr>
      <vt:lpstr>Movie Theater Example - 3</vt:lpstr>
      <vt:lpstr>How Smart Contracts fit in</vt:lpstr>
      <vt:lpstr>An attempt to Demystify smart contracts using a supply chain example</vt:lpstr>
      <vt:lpstr>Food Supply chain Example</vt:lpstr>
      <vt:lpstr>How Smart Contracts fit in</vt:lpstr>
      <vt:lpstr>Better Business through Networked Services</vt:lpstr>
      <vt:lpstr>PowerPoint Presentation</vt:lpstr>
      <vt:lpstr>Hyperledger Fabric</vt:lpstr>
      <vt:lpstr>Anatomy of Hyperledger Fabric BNA</vt:lpstr>
      <vt:lpstr>Smartquora domain model</vt:lpstr>
      <vt:lpstr>Smartquora Participants</vt:lpstr>
      <vt:lpstr>Smartquora Rules</vt:lpstr>
      <vt:lpstr>Smartquora Assets</vt:lpstr>
      <vt:lpstr>Smartquora transactions</vt:lpstr>
      <vt:lpstr>Smartquora events</vt:lpstr>
      <vt:lpstr>Smartquora system components</vt:lpstr>
      <vt:lpstr>Smartquora Architecture</vt:lpstr>
      <vt:lpstr>Smartquora Architecture</vt:lpstr>
      <vt:lpstr>SmartQuora - Application DEMO</vt:lpstr>
      <vt:lpstr>Smartquora – Code Walk-Through</vt:lpstr>
      <vt:lpstr>Further READING</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Cognitive Microservices with the Serverless Framework</dc:title>
  <dc:subject/>
  <dc:creator>Karlekar, Srini</dc:creator>
  <cp:keywords/>
  <dc:description/>
  <cp:lastModifiedBy>Karlekar, Srinivasan S</cp:lastModifiedBy>
  <cp:revision>108</cp:revision>
  <dcterms:created xsi:type="dcterms:W3CDTF">2017-04-16T15:50:18Z</dcterms:created>
  <dcterms:modified xsi:type="dcterms:W3CDTF">2018-06-06T20:56:46Z</dcterms:modified>
  <cp:category/>
</cp:coreProperties>
</file>