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21"/>
  </p:notesMasterIdLst>
  <p:sldIdLst>
    <p:sldId id="256" r:id="rId2"/>
    <p:sldId id="301" r:id="rId3"/>
    <p:sldId id="303" r:id="rId4"/>
    <p:sldId id="302" r:id="rId5"/>
    <p:sldId id="265" r:id="rId6"/>
    <p:sldId id="267" r:id="rId7"/>
    <p:sldId id="268" r:id="rId8"/>
    <p:sldId id="259" r:id="rId9"/>
    <p:sldId id="304" r:id="rId10"/>
    <p:sldId id="305" r:id="rId11"/>
    <p:sldId id="306" r:id="rId12"/>
    <p:sldId id="307" r:id="rId13"/>
    <p:sldId id="308" r:id="rId14"/>
    <p:sldId id="309" r:id="rId15"/>
    <p:sldId id="310" r:id="rId16"/>
    <p:sldId id="311" r:id="rId17"/>
    <p:sldId id="260" r:id="rId18"/>
    <p:sldId id="290" r:id="rId19"/>
    <p:sldId id="30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AEF052-8A68-A141-89E1-8B147C0D885E}">
          <p14:sldIdLst>
            <p14:sldId id="256"/>
          </p14:sldIdLst>
        </p14:section>
        <p14:section name="Intro to Blockchain" id="{0649193C-E660-B140-B708-84CDDFBB9628}">
          <p14:sldIdLst>
            <p14:sldId id="301"/>
            <p14:sldId id="303"/>
            <p14:sldId id="302"/>
          </p14:sldIdLst>
        </p14:section>
        <p14:section name="Hyperledger Fabric" id="{B6BC2CC4-BF72-A94D-A02F-9A4B62ABD39A}">
          <p14:sldIdLst>
            <p14:sldId id="265"/>
            <p14:sldId id="267"/>
            <p14:sldId id="268"/>
          </p14:sldIdLst>
        </p14:section>
        <p14:section name="Smart Quora" id="{1BBB268E-22D2-B34A-AADE-A60E9A1918EC}">
          <p14:sldIdLst>
            <p14:sldId id="259"/>
            <p14:sldId id="304"/>
            <p14:sldId id="305"/>
            <p14:sldId id="306"/>
            <p14:sldId id="307"/>
            <p14:sldId id="308"/>
            <p14:sldId id="309"/>
            <p14:sldId id="310"/>
            <p14:sldId id="311"/>
          </p14:sldIdLst>
        </p14:section>
        <p14:section name="SmartQuora Demonstration" id="{41755FB7-70C4-F046-A1B3-493D15B3C6C6}">
          <p14:sldIdLst>
            <p14:sldId id="260"/>
            <p14:sldId id="290"/>
            <p14:sldId id="30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21"/>
    <p:restoredTop sz="88267" autoAdjust="0"/>
  </p:normalViewPr>
  <p:slideViewPr>
    <p:cSldViewPr snapToGrid="0" snapToObjects="1">
      <p:cViewPr varScale="1">
        <p:scale>
          <a:sx n="96" d="100"/>
          <a:sy n="96" d="100"/>
        </p:scale>
        <p:origin x="84" y="5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FD7E5C-81DE-47AC-B4C1-EAE52ECB568C}" type="doc">
      <dgm:prSet loTypeId="urn:microsoft.com/office/officeart/2005/8/layout/chevron1" loCatId="process" qsTypeId="urn:microsoft.com/office/officeart/2005/8/quickstyle/simple1" qsCatId="simple" csTypeId="urn:microsoft.com/office/officeart/2005/8/colors/accent1_2" csCatId="accent1" phldr="1"/>
      <dgm:spPr/>
    </dgm:pt>
    <dgm:pt modelId="{79FD7D3D-75EA-4D46-8A32-CA0254086754}">
      <dgm:prSet phldrT="[Text]" custT="1"/>
      <dgm:spPr/>
      <dgm:t>
        <a:bodyPr/>
        <a:lstStyle/>
        <a:p>
          <a:pPr algn="ctr"/>
          <a:r>
            <a:rPr lang="en-US" sz="1000" baseline="0" dirty="0" smtClean="0"/>
            <a:t>CONTRACT</a:t>
          </a:r>
        </a:p>
        <a:p>
          <a:pPr algn="l"/>
          <a:r>
            <a:rPr lang="en-US" sz="600" baseline="0" dirty="0" smtClean="0"/>
            <a:t>        </a:t>
          </a:r>
          <a:r>
            <a:rPr lang="en-US" sz="900" baseline="0" dirty="0" smtClean="0"/>
            <a:t>Code written into Blockchain</a:t>
          </a:r>
        </a:p>
        <a:p>
          <a:pPr algn="l"/>
          <a:r>
            <a:rPr lang="en-US" sz="900" baseline="0" dirty="0" smtClean="0"/>
            <a:t>      Contract is in ledger</a:t>
          </a:r>
        </a:p>
      </dgm:t>
    </dgm:pt>
    <dgm:pt modelId="{5BDFFECF-3DB6-4F4D-94A0-085D2685FCE5}" type="parTrans" cxnId="{A6871D33-D56D-428C-9DAE-5FC7A4EF8503}">
      <dgm:prSet/>
      <dgm:spPr/>
      <dgm:t>
        <a:bodyPr/>
        <a:lstStyle/>
        <a:p>
          <a:endParaRPr lang="en-US" sz="1100"/>
        </a:p>
      </dgm:t>
    </dgm:pt>
    <dgm:pt modelId="{38D21C92-FE1B-4FF1-9AD9-3A402020E504}" type="sibTrans" cxnId="{A6871D33-D56D-428C-9DAE-5FC7A4EF8503}">
      <dgm:prSet/>
      <dgm:spPr/>
      <dgm:t>
        <a:bodyPr/>
        <a:lstStyle/>
        <a:p>
          <a:endParaRPr lang="en-US" sz="1100"/>
        </a:p>
      </dgm:t>
    </dgm:pt>
    <dgm:pt modelId="{0C29A9D6-D6C8-4F24-9D4D-262F0744EFAF}">
      <dgm:prSet phldrT="[Text]" custT="1"/>
      <dgm:spPr/>
      <dgm:t>
        <a:bodyPr/>
        <a:lstStyle/>
        <a:p>
          <a:pPr algn="ctr"/>
          <a:r>
            <a:rPr lang="en-US" sz="1000" dirty="0" smtClean="0"/>
            <a:t>TRIGGERING EVENT</a:t>
          </a:r>
        </a:p>
        <a:p>
          <a:pPr algn="l"/>
          <a:r>
            <a:rPr lang="en-US" sz="900" dirty="0" smtClean="0"/>
            <a:t>- Contract executes itself according to coded terms </a:t>
          </a:r>
          <a:endParaRPr lang="en-US" sz="900" dirty="0"/>
        </a:p>
      </dgm:t>
    </dgm:pt>
    <dgm:pt modelId="{1F13A213-B487-4FBA-A213-A51B32B1B52E}" type="parTrans" cxnId="{980EC055-9B0C-4D47-94B0-C575A8861151}">
      <dgm:prSet/>
      <dgm:spPr/>
      <dgm:t>
        <a:bodyPr/>
        <a:lstStyle/>
        <a:p>
          <a:endParaRPr lang="en-US" sz="1100"/>
        </a:p>
      </dgm:t>
    </dgm:pt>
    <dgm:pt modelId="{967BF2AC-7D57-42C9-9BFE-A12CA60CB262}" type="sibTrans" cxnId="{980EC055-9B0C-4D47-94B0-C575A8861151}">
      <dgm:prSet/>
      <dgm:spPr/>
      <dgm:t>
        <a:bodyPr/>
        <a:lstStyle/>
        <a:p>
          <a:endParaRPr lang="en-US" sz="1100"/>
        </a:p>
      </dgm:t>
    </dgm:pt>
    <dgm:pt modelId="{8CE425AF-B307-4D99-B794-94FDB3F9D0ED}">
      <dgm:prSet phldrT="[Text]" custT="1"/>
      <dgm:spPr/>
      <dgm:t>
        <a:bodyPr/>
        <a:lstStyle/>
        <a:p>
          <a:pPr algn="ctr"/>
          <a:r>
            <a:rPr lang="en-US" sz="1000" dirty="0" smtClean="0"/>
            <a:t>REGULATORS</a:t>
          </a:r>
        </a:p>
        <a:p>
          <a:pPr algn="ctr"/>
          <a:r>
            <a:rPr lang="en-US" sz="900" dirty="0" smtClean="0"/>
            <a:t>   - Regulators can understand the activity and easily audit the data</a:t>
          </a:r>
        </a:p>
        <a:p>
          <a:pPr algn="ctr"/>
          <a:r>
            <a:rPr lang="en-US" sz="900" dirty="0" smtClean="0"/>
            <a:t>  - Maintain the data integrity</a:t>
          </a:r>
          <a:endParaRPr lang="en-US" sz="900" dirty="0"/>
        </a:p>
      </dgm:t>
    </dgm:pt>
    <dgm:pt modelId="{6D872447-B465-421A-8676-60C5F417BAA8}" type="parTrans" cxnId="{88FA282B-5D86-4CFD-AF94-334461F3ED77}">
      <dgm:prSet/>
      <dgm:spPr/>
      <dgm:t>
        <a:bodyPr/>
        <a:lstStyle/>
        <a:p>
          <a:endParaRPr lang="en-US" sz="1100"/>
        </a:p>
      </dgm:t>
    </dgm:pt>
    <dgm:pt modelId="{364ED2B3-4D66-4756-979E-6AD1226DDECC}" type="sibTrans" cxnId="{88FA282B-5D86-4CFD-AF94-334461F3ED77}">
      <dgm:prSet/>
      <dgm:spPr/>
      <dgm:t>
        <a:bodyPr/>
        <a:lstStyle/>
        <a:p>
          <a:endParaRPr lang="en-US" sz="1100"/>
        </a:p>
      </dgm:t>
    </dgm:pt>
    <dgm:pt modelId="{35C02531-9BC3-4389-AB50-6B944F6A4985}" type="pres">
      <dgm:prSet presAssocID="{57FD7E5C-81DE-47AC-B4C1-EAE52ECB568C}" presName="Name0" presStyleCnt="0">
        <dgm:presLayoutVars>
          <dgm:dir/>
          <dgm:animLvl val="lvl"/>
          <dgm:resizeHandles val="exact"/>
        </dgm:presLayoutVars>
      </dgm:prSet>
      <dgm:spPr/>
    </dgm:pt>
    <dgm:pt modelId="{20BB4A18-CC8F-4398-929D-2BF1E1BDA634}" type="pres">
      <dgm:prSet presAssocID="{79FD7D3D-75EA-4D46-8A32-CA0254086754}" presName="parTxOnly" presStyleLbl="node1" presStyleIdx="0" presStyleCnt="3" custLinFactNeighborX="-94249" custLinFactNeighborY="-2311">
        <dgm:presLayoutVars>
          <dgm:chMax val="0"/>
          <dgm:chPref val="0"/>
          <dgm:bulletEnabled val="1"/>
        </dgm:presLayoutVars>
      </dgm:prSet>
      <dgm:spPr/>
      <dgm:t>
        <a:bodyPr/>
        <a:lstStyle/>
        <a:p>
          <a:endParaRPr lang="en-US"/>
        </a:p>
      </dgm:t>
    </dgm:pt>
    <dgm:pt modelId="{ED8E8575-16DC-4C94-94F5-D918364B86FE}" type="pres">
      <dgm:prSet presAssocID="{38D21C92-FE1B-4FF1-9AD9-3A402020E504}" presName="parTxOnlySpace" presStyleCnt="0"/>
      <dgm:spPr/>
    </dgm:pt>
    <dgm:pt modelId="{609B9DB5-0AD0-43E6-A595-EF98DCA02E08}" type="pres">
      <dgm:prSet presAssocID="{0C29A9D6-D6C8-4F24-9D4D-262F0744EFAF}" presName="parTxOnly" presStyleLbl="node1" presStyleIdx="1" presStyleCnt="3" custLinFactNeighborX="2304" custLinFactNeighborY="-2185">
        <dgm:presLayoutVars>
          <dgm:chMax val="0"/>
          <dgm:chPref val="0"/>
          <dgm:bulletEnabled val="1"/>
        </dgm:presLayoutVars>
      </dgm:prSet>
      <dgm:spPr/>
      <dgm:t>
        <a:bodyPr/>
        <a:lstStyle/>
        <a:p>
          <a:endParaRPr lang="en-US"/>
        </a:p>
      </dgm:t>
    </dgm:pt>
    <dgm:pt modelId="{FC90D01A-AEC2-42C6-92B1-498DEF0B259F}" type="pres">
      <dgm:prSet presAssocID="{967BF2AC-7D57-42C9-9BFE-A12CA60CB262}" presName="parTxOnlySpace" presStyleCnt="0"/>
      <dgm:spPr/>
    </dgm:pt>
    <dgm:pt modelId="{49ACDF6F-9C7B-4017-BB41-EE10FDACC497}" type="pres">
      <dgm:prSet presAssocID="{8CE425AF-B307-4D99-B794-94FDB3F9D0ED}" presName="parTxOnly" presStyleLbl="node1" presStyleIdx="2" presStyleCnt="3" custAng="0" custLinFactNeighborX="33172">
        <dgm:presLayoutVars>
          <dgm:chMax val="0"/>
          <dgm:chPref val="0"/>
          <dgm:bulletEnabled val="1"/>
        </dgm:presLayoutVars>
      </dgm:prSet>
      <dgm:spPr/>
      <dgm:t>
        <a:bodyPr/>
        <a:lstStyle/>
        <a:p>
          <a:endParaRPr lang="en-US"/>
        </a:p>
      </dgm:t>
    </dgm:pt>
  </dgm:ptLst>
  <dgm:cxnLst>
    <dgm:cxn modelId="{A6871D33-D56D-428C-9DAE-5FC7A4EF8503}" srcId="{57FD7E5C-81DE-47AC-B4C1-EAE52ECB568C}" destId="{79FD7D3D-75EA-4D46-8A32-CA0254086754}" srcOrd="0" destOrd="0" parTransId="{5BDFFECF-3DB6-4F4D-94A0-085D2685FCE5}" sibTransId="{38D21C92-FE1B-4FF1-9AD9-3A402020E504}"/>
    <dgm:cxn modelId="{E1EF7B5E-835B-4900-BCB3-86384F9D0D7C}" type="presOf" srcId="{0C29A9D6-D6C8-4F24-9D4D-262F0744EFAF}" destId="{609B9DB5-0AD0-43E6-A595-EF98DCA02E08}" srcOrd="0" destOrd="0" presId="urn:microsoft.com/office/officeart/2005/8/layout/chevron1"/>
    <dgm:cxn modelId="{2DB563F1-ADBC-422E-B9A8-86A9C6CF1449}" type="presOf" srcId="{8CE425AF-B307-4D99-B794-94FDB3F9D0ED}" destId="{49ACDF6F-9C7B-4017-BB41-EE10FDACC497}" srcOrd="0" destOrd="0" presId="urn:microsoft.com/office/officeart/2005/8/layout/chevron1"/>
    <dgm:cxn modelId="{5526D972-AE36-4625-8096-663B7D3956F1}" type="presOf" srcId="{79FD7D3D-75EA-4D46-8A32-CA0254086754}" destId="{20BB4A18-CC8F-4398-929D-2BF1E1BDA634}" srcOrd="0" destOrd="0" presId="urn:microsoft.com/office/officeart/2005/8/layout/chevron1"/>
    <dgm:cxn modelId="{7151C8B5-09A2-42A2-89A0-53E1E2030E60}" type="presOf" srcId="{57FD7E5C-81DE-47AC-B4C1-EAE52ECB568C}" destId="{35C02531-9BC3-4389-AB50-6B944F6A4985}" srcOrd="0" destOrd="0" presId="urn:microsoft.com/office/officeart/2005/8/layout/chevron1"/>
    <dgm:cxn modelId="{980EC055-9B0C-4D47-94B0-C575A8861151}" srcId="{57FD7E5C-81DE-47AC-B4C1-EAE52ECB568C}" destId="{0C29A9D6-D6C8-4F24-9D4D-262F0744EFAF}" srcOrd="1" destOrd="0" parTransId="{1F13A213-B487-4FBA-A213-A51B32B1B52E}" sibTransId="{967BF2AC-7D57-42C9-9BFE-A12CA60CB262}"/>
    <dgm:cxn modelId="{88FA282B-5D86-4CFD-AF94-334461F3ED77}" srcId="{57FD7E5C-81DE-47AC-B4C1-EAE52ECB568C}" destId="{8CE425AF-B307-4D99-B794-94FDB3F9D0ED}" srcOrd="2" destOrd="0" parTransId="{6D872447-B465-421A-8676-60C5F417BAA8}" sibTransId="{364ED2B3-4D66-4756-979E-6AD1226DDECC}"/>
    <dgm:cxn modelId="{F7717BC6-E2DB-42DD-BD36-32738FF3E4B3}" type="presParOf" srcId="{35C02531-9BC3-4389-AB50-6B944F6A4985}" destId="{20BB4A18-CC8F-4398-929D-2BF1E1BDA634}" srcOrd="0" destOrd="0" presId="urn:microsoft.com/office/officeart/2005/8/layout/chevron1"/>
    <dgm:cxn modelId="{C9811385-4222-4D0E-9F7F-28090F1626F7}" type="presParOf" srcId="{35C02531-9BC3-4389-AB50-6B944F6A4985}" destId="{ED8E8575-16DC-4C94-94F5-D918364B86FE}" srcOrd="1" destOrd="0" presId="urn:microsoft.com/office/officeart/2005/8/layout/chevron1"/>
    <dgm:cxn modelId="{158F0F3A-A7F0-4240-A061-2C3065A3158A}" type="presParOf" srcId="{35C02531-9BC3-4389-AB50-6B944F6A4985}" destId="{609B9DB5-0AD0-43E6-A595-EF98DCA02E08}" srcOrd="2" destOrd="0" presId="urn:microsoft.com/office/officeart/2005/8/layout/chevron1"/>
    <dgm:cxn modelId="{57E9F5CB-BCB6-4494-BE6F-B03957525DE9}" type="presParOf" srcId="{35C02531-9BC3-4389-AB50-6B944F6A4985}" destId="{FC90D01A-AEC2-42C6-92B1-498DEF0B259F}" srcOrd="3" destOrd="0" presId="urn:microsoft.com/office/officeart/2005/8/layout/chevron1"/>
    <dgm:cxn modelId="{3DEF4DE6-6D97-417C-93E6-E73F6EBEC4EB}" type="presParOf" srcId="{35C02531-9BC3-4389-AB50-6B944F6A4985}" destId="{49ACDF6F-9C7B-4017-BB41-EE10FDACC497}"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3D132-FD46-F24B-B3E9-EE38E169ADAE}" type="datetimeFigureOut">
              <a:rPr lang="en-US" smtClean="0"/>
              <a:t>6/4/2018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622D8-EF64-8242-9311-D7DDF41E8CF3}" type="slidenum">
              <a:rPr lang="en-US" smtClean="0"/>
              <a:t>‹#›</a:t>
            </a:fld>
            <a:endParaRPr lang="en-US"/>
          </a:p>
        </p:txBody>
      </p:sp>
    </p:spTree>
    <p:extLst>
      <p:ext uri="{BB962C8B-B14F-4D97-AF65-F5344CB8AC3E}">
        <p14:creationId xmlns:p14="http://schemas.microsoft.com/office/powerpoint/2010/main" val="20561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a:t>
            </a:fld>
            <a:endParaRPr lang="en-US"/>
          </a:p>
        </p:txBody>
      </p:sp>
    </p:spTree>
    <p:extLst>
      <p:ext uri="{BB962C8B-B14F-4D97-AF65-F5344CB8AC3E}">
        <p14:creationId xmlns:p14="http://schemas.microsoft.com/office/powerpoint/2010/main" val="1611398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11</a:t>
            </a:fld>
            <a:endParaRPr lang="en-US"/>
          </a:p>
        </p:txBody>
      </p:sp>
    </p:spTree>
    <p:extLst>
      <p:ext uri="{BB962C8B-B14F-4D97-AF65-F5344CB8AC3E}">
        <p14:creationId xmlns:p14="http://schemas.microsoft.com/office/powerpoint/2010/main" val="4016449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12</a:t>
            </a:fld>
            <a:endParaRPr lang="en-US"/>
          </a:p>
        </p:txBody>
      </p:sp>
    </p:spTree>
    <p:extLst>
      <p:ext uri="{BB962C8B-B14F-4D97-AF65-F5344CB8AC3E}">
        <p14:creationId xmlns:p14="http://schemas.microsoft.com/office/powerpoint/2010/main" val="2473773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13</a:t>
            </a:fld>
            <a:endParaRPr lang="en-US"/>
          </a:p>
        </p:txBody>
      </p:sp>
    </p:spTree>
    <p:extLst>
      <p:ext uri="{BB962C8B-B14F-4D97-AF65-F5344CB8AC3E}">
        <p14:creationId xmlns:p14="http://schemas.microsoft.com/office/powerpoint/2010/main" val="333714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14</a:t>
            </a:fld>
            <a:endParaRPr lang="en-US"/>
          </a:p>
        </p:txBody>
      </p:sp>
    </p:spTree>
    <p:extLst>
      <p:ext uri="{BB962C8B-B14F-4D97-AF65-F5344CB8AC3E}">
        <p14:creationId xmlns:p14="http://schemas.microsoft.com/office/powerpoint/2010/main" val="2215913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15</a:t>
            </a:fld>
            <a:endParaRPr lang="en-US"/>
          </a:p>
        </p:txBody>
      </p:sp>
    </p:spTree>
    <p:extLst>
      <p:ext uri="{BB962C8B-B14F-4D97-AF65-F5344CB8AC3E}">
        <p14:creationId xmlns:p14="http://schemas.microsoft.com/office/powerpoint/2010/main" val="2012409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16</a:t>
            </a:fld>
            <a:endParaRPr lang="en-US"/>
          </a:p>
        </p:txBody>
      </p:sp>
    </p:spTree>
    <p:extLst>
      <p:ext uri="{BB962C8B-B14F-4D97-AF65-F5344CB8AC3E}">
        <p14:creationId xmlns:p14="http://schemas.microsoft.com/office/powerpoint/2010/main" val="3795798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18</a:t>
            </a:fld>
            <a:endParaRPr lang="en-US"/>
          </a:p>
        </p:txBody>
      </p:sp>
    </p:spTree>
    <p:extLst>
      <p:ext uri="{BB962C8B-B14F-4D97-AF65-F5344CB8AC3E}">
        <p14:creationId xmlns:p14="http://schemas.microsoft.com/office/powerpoint/2010/main" val="2028004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19</a:t>
            </a:fld>
            <a:endParaRPr lang="en-US"/>
          </a:p>
        </p:txBody>
      </p:sp>
    </p:spTree>
    <p:extLst>
      <p:ext uri="{BB962C8B-B14F-4D97-AF65-F5344CB8AC3E}">
        <p14:creationId xmlns:p14="http://schemas.microsoft.com/office/powerpoint/2010/main" val="2059208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2</a:t>
            </a:fld>
            <a:endParaRPr lang="en-US"/>
          </a:p>
        </p:txBody>
      </p:sp>
    </p:spTree>
    <p:extLst>
      <p:ext uri="{BB962C8B-B14F-4D97-AF65-F5344CB8AC3E}">
        <p14:creationId xmlns:p14="http://schemas.microsoft.com/office/powerpoint/2010/main" val="1942401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b="0" dirty="0" smtClean="0">
                <a:solidFill>
                  <a:srgbClr val="00338D"/>
                </a:solidFill>
              </a:rPr>
              <a:t>The core aspects of </a:t>
            </a:r>
            <a:r>
              <a:rPr lang="en-US" altLang="en-US" sz="1200" b="0" dirty="0" err="1" smtClean="0">
                <a:solidFill>
                  <a:srgbClr val="00338D"/>
                </a:solidFill>
              </a:rPr>
              <a:t>blockchain</a:t>
            </a:r>
            <a:r>
              <a:rPr lang="en-US" altLang="en-US" sz="1200" b="0" dirty="0" smtClean="0">
                <a:solidFill>
                  <a:srgbClr val="00338D"/>
                </a:solidFill>
              </a:rPr>
              <a:t> and its underlying technologies presents an opportunity to transform the public sectors ability to enforce regulations across departments, share data, remove friction in citizen interactions, enhance fraud detection, strengthen security, prove provenance, and manage assets efficiently.</a:t>
            </a:r>
          </a:p>
          <a:p>
            <a:endParaRPr lang="en-US" sz="1200" b="0" dirty="0" smtClean="0">
              <a:solidFill>
                <a:srgbClr val="00338D"/>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338D"/>
                </a:solidFill>
              </a:rPr>
              <a:t>Transparency </a:t>
            </a:r>
            <a:r>
              <a:rPr lang="en-US" sz="1200" b="0" dirty="0" smtClean="0">
                <a:solidFill>
                  <a:srgbClr val="00338D"/>
                </a:solidFill>
              </a:rPr>
              <a:t>: Distributed</a:t>
            </a:r>
            <a:r>
              <a:rPr lang="en-US" sz="1200" b="0" baseline="0" dirty="0" smtClean="0">
                <a:solidFill>
                  <a:srgbClr val="00338D"/>
                </a:solidFill>
              </a:rPr>
              <a:t> - </a:t>
            </a:r>
            <a:r>
              <a:rPr lang="en-US" sz="1200" spc="-10" dirty="0" smtClean="0">
                <a:solidFill>
                  <a:schemeClr val="tx2"/>
                </a:solidFill>
                <a:cs typeface="Univers 45 Light"/>
              </a:rPr>
              <a:t>Al</a:t>
            </a:r>
            <a:r>
              <a:rPr lang="en-US" sz="1200" spc="-5" dirty="0" smtClean="0">
                <a:solidFill>
                  <a:schemeClr val="tx2"/>
                </a:solidFill>
                <a:cs typeface="Univers 45 Light"/>
              </a:rPr>
              <a:t>l</a:t>
            </a:r>
            <a:r>
              <a:rPr lang="en-US" sz="1200" spc="15" dirty="0" smtClean="0">
                <a:solidFill>
                  <a:schemeClr val="tx2"/>
                </a:solidFill>
                <a:cs typeface="Univers 45 Light"/>
              </a:rPr>
              <a:t> </a:t>
            </a:r>
            <a:r>
              <a:rPr lang="en-US" sz="1200" spc="-15" dirty="0" smtClean="0">
                <a:solidFill>
                  <a:schemeClr val="tx2"/>
                </a:solidFill>
                <a:cs typeface="Univers 45 Light"/>
              </a:rPr>
              <a:t>ne</a:t>
            </a:r>
            <a:r>
              <a:rPr lang="en-US" sz="1200" spc="-5" dirty="0" smtClean="0">
                <a:solidFill>
                  <a:schemeClr val="tx2"/>
                </a:solidFill>
                <a:cs typeface="Univers 45 Light"/>
              </a:rPr>
              <a:t>t</a:t>
            </a:r>
            <a:r>
              <a:rPr lang="en-US" sz="1200" spc="-15" dirty="0" smtClean="0">
                <a:solidFill>
                  <a:schemeClr val="tx2"/>
                </a:solidFill>
                <a:cs typeface="Univers 45 Light"/>
              </a:rPr>
              <a:t>wo</a:t>
            </a:r>
            <a:r>
              <a:rPr lang="en-US" sz="1200" spc="-5" dirty="0" smtClean="0">
                <a:solidFill>
                  <a:schemeClr val="tx2"/>
                </a:solidFill>
                <a:cs typeface="Univers 45 Light"/>
              </a:rPr>
              <a:t>rk</a:t>
            </a:r>
            <a:r>
              <a:rPr lang="en-US" sz="1200" dirty="0" smtClean="0">
                <a:solidFill>
                  <a:schemeClr val="tx2"/>
                </a:solidFill>
                <a:cs typeface="Univers 45 Light"/>
              </a:rPr>
              <a:t> </a:t>
            </a:r>
            <a:r>
              <a:rPr lang="en-US" sz="1200" spc="-15" dirty="0" smtClean="0">
                <a:solidFill>
                  <a:schemeClr val="tx2"/>
                </a:solidFill>
                <a:cs typeface="Univers 45 Light"/>
              </a:rPr>
              <a:t>pa</a:t>
            </a:r>
            <a:r>
              <a:rPr lang="en-US" sz="1200" spc="-5" dirty="0" smtClean="0">
                <a:solidFill>
                  <a:schemeClr val="tx2"/>
                </a:solidFill>
                <a:cs typeface="Univers 45 Light"/>
              </a:rPr>
              <a:t>rt</a:t>
            </a:r>
            <a:r>
              <a:rPr lang="en-US" sz="1200" spc="-15" dirty="0" smtClean="0">
                <a:solidFill>
                  <a:schemeClr val="tx2"/>
                </a:solidFill>
                <a:cs typeface="Univers 45 Light"/>
              </a:rPr>
              <a:t>ic</a:t>
            </a:r>
            <a:r>
              <a:rPr lang="en-US" sz="1200" spc="-10" dirty="0" smtClean="0">
                <a:solidFill>
                  <a:schemeClr val="tx2"/>
                </a:solidFill>
                <a:cs typeface="Univers 45 Light"/>
              </a:rPr>
              <a:t>ip</a:t>
            </a:r>
            <a:r>
              <a:rPr lang="en-US" sz="1200" spc="-15" dirty="0" smtClean="0">
                <a:solidFill>
                  <a:schemeClr val="tx2"/>
                </a:solidFill>
                <a:cs typeface="Univers 45 Light"/>
              </a:rPr>
              <a:t>an</a:t>
            </a:r>
            <a:r>
              <a:rPr lang="en-US" sz="1200" spc="-5" dirty="0" smtClean="0">
                <a:solidFill>
                  <a:schemeClr val="tx2"/>
                </a:solidFill>
                <a:cs typeface="Univers 45 Light"/>
              </a:rPr>
              <a:t>ts </a:t>
            </a:r>
            <a:r>
              <a:rPr lang="en-US" sz="1200" spc="-15" dirty="0" smtClean="0">
                <a:solidFill>
                  <a:schemeClr val="tx2"/>
                </a:solidFill>
                <a:cs typeface="Univers 45 Light"/>
              </a:rPr>
              <a:t>hav</a:t>
            </a:r>
            <a:r>
              <a:rPr lang="en-US" sz="1200" spc="-10" dirty="0" smtClean="0">
                <a:solidFill>
                  <a:schemeClr val="tx2"/>
                </a:solidFill>
                <a:cs typeface="Univers 45 Light"/>
              </a:rPr>
              <a:t>e</a:t>
            </a:r>
            <a:r>
              <a:rPr lang="en-US" sz="1200" spc="5" dirty="0" smtClean="0">
                <a:solidFill>
                  <a:schemeClr val="tx2"/>
                </a:solidFill>
                <a:cs typeface="Univers 45 Light"/>
              </a:rPr>
              <a:t> </a:t>
            </a:r>
            <a:r>
              <a:rPr lang="en-US" sz="1200" spc="-5" dirty="0" smtClean="0">
                <a:solidFill>
                  <a:schemeClr val="tx2"/>
                </a:solidFill>
                <a:cs typeface="Univers 45 Light"/>
              </a:rPr>
              <a:t>a</a:t>
            </a:r>
            <a:r>
              <a:rPr lang="en-US" sz="1200" spc="-10" dirty="0" smtClean="0">
                <a:solidFill>
                  <a:schemeClr val="tx2"/>
                </a:solidFill>
                <a:cs typeface="Univers 45 Light"/>
              </a:rPr>
              <a:t> </a:t>
            </a:r>
            <a:r>
              <a:rPr lang="en-US" sz="1200" spc="-5" dirty="0" smtClean="0">
                <a:solidFill>
                  <a:schemeClr val="tx2"/>
                </a:solidFill>
                <a:cs typeface="Univers 45 Light"/>
              </a:rPr>
              <a:t>f</a:t>
            </a:r>
            <a:r>
              <a:rPr lang="en-US" sz="1200" spc="-15" dirty="0" smtClean="0">
                <a:solidFill>
                  <a:schemeClr val="tx2"/>
                </a:solidFill>
                <a:cs typeface="Univers 45 Light"/>
              </a:rPr>
              <a:t>ul</a:t>
            </a:r>
            <a:r>
              <a:rPr lang="en-US" sz="1200" spc="-5" dirty="0" smtClean="0">
                <a:solidFill>
                  <a:schemeClr val="tx2"/>
                </a:solidFill>
                <a:cs typeface="Univers 45 Light"/>
              </a:rPr>
              <a:t>l</a:t>
            </a:r>
            <a:r>
              <a:rPr lang="en-US" sz="1200" spc="15" dirty="0" smtClean="0">
                <a:solidFill>
                  <a:schemeClr val="tx2"/>
                </a:solidFill>
                <a:cs typeface="Univers 45 Light"/>
              </a:rPr>
              <a:t> </a:t>
            </a:r>
            <a:r>
              <a:rPr lang="en-US" sz="1200" spc="-15" dirty="0" smtClean="0">
                <a:solidFill>
                  <a:schemeClr val="tx2"/>
                </a:solidFill>
                <a:cs typeface="Univers 45 Light"/>
              </a:rPr>
              <a:t>cop</a:t>
            </a:r>
            <a:r>
              <a:rPr lang="en-US" sz="1200" spc="-5" dirty="0" smtClean="0">
                <a:solidFill>
                  <a:schemeClr val="tx2"/>
                </a:solidFill>
                <a:cs typeface="Univers 45 Light"/>
              </a:rPr>
              <a:t>y</a:t>
            </a:r>
            <a:r>
              <a:rPr lang="en-US" sz="1200" dirty="0" smtClean="0">
                <a:solidFill>
                  <a:schemeClr val="tx2"/>
                </a:solidFill>
                <a:cs typeface="Univers 45 Light"/>
              </a:rPr>
              <a:t> </a:t>
            </a:r>
            <a:r>
              <a:rPr lang="en-US" sz="1200" spc="-15" dirty="0" smtClean="0">
                <a:solidFill>
                  <a:schemeClr val="tx2"/>
                </a:solidFill>
                <a:cs typeface="Univers 45 Light"/>
              </a:rPr>
              <a:t>o</a:t>
            </a:r>
            <a:r>
              <a:rPr lang="en-US" sz="1200" spc="-5" dirty="0" smtClean="0">
                <a:solidFill>
                  <a:schemeClr val="tx2"/>
                </a:solidFill>
                <a:cs typeface="Univers 45 Light"/>
              </a:rPr>
              <a:t>f</a:t>
            </a:r>
            <a:r>
              <a:rPr lang="en-US" sz="1200" dirty="0" smtClean="0">
                <a:solidFill>
                  <a:schemeClr val="tx2"/>
                </a:solidFill>
                <a:cs typeface="Univers 45 Light"/>
              </a:rPr>
              <a:t> </a:t>
            </a:r>
            <a:r>
              <a:rPr lang="en-US" sz="1200" spc="-5" dirty="0" smtClean="0">
                <a:solidFill>
                  <a:schemeClr val="tx2"/>
                </a:solidFill>
                <a:cs typeface="Univers 45 Light"/>
              </a:rPr>
              <a:t>t</a:t>
            </a:r>
            <a:r>
              <a:rPr lang="en-US" sz="1200" spc="-15" dirty="0" smtClean="0">
                <a:solidFill>
                  <a:schemeClr val="tx2"/>
                </a:solidFill>
                <a:cs typeface="Univers 45 Light"/>
              </a:rPr>
              <a:t>he</a:t>
            </a:r>
            <a:r>
              <a:rPr lang="en-US" sz="1200" spc="-10" dirty="0" smtClean="0">
                <a:solidFill>
                  <a:schemeClr val="tx2"/>
                </a:solidFill>
                <a:cs typeface="Univers 45 Light"/>
              </a:rPr>
              <a:t> ledge</a:t>
            </a:r>
            <a:r>
              <a:rPr lang="en-US" sz="1200" spc="-5" dirty="0" smtClean="0">
                <a:solidFill>
                  <a:schemeClr val="tx2"/>
                </a:solidFill>
                <a:cs typeface="Univers 45 Light"/>
              </a:rPr>
              <a:t>r</a:t>
            </a:r>
            <a:r>
              <a:rPr lang="en-US" sz="1200" dirty="0" smtClean="0">
                <a:solidFill>
                  <a:schemeClr val="tx2"/>
                </a:solidFill>
                <a:cs typeface="Univers 45 Light"/>
              </a:rPr>
              <a:t> </a:t>
            </a:r>
            <a:r>
              <a:rPr lang="en-US" sz="1200" spc="-5" dirty="0" smtClean="0">
                <a:solidFill>
                  <a:schemeClr val="tx2"/>
                </a:solidFill>
                <a:cs typeface="Univers 45 Light"/>
              </a:rPr>
              <a:t>f</a:t>
            </a:r>
            <a:r>
              <a:rPr lang="en-US" sz="1200" spc="-15" dirty="0" smtClean="0">
                <a:solidFill>
                  <a:schemeClr val="tx2"/>
                </a:solidFill>
                <a:cs typeface="Univers 45 Light"/>
              </a:rPr>
              <a:t>o</a:t>
            </a:r>
            <a:r>
              <a:rPr lang="en-US" sz="1200" spc="-5" dirty="0" smtClean="0">
                <a:solidFill>
                  <a:schemeClr val="tx2"/>
                </a:solidFill>
                <a:cs typeface="Univers 45 Light"/>
              </a:rPr>
              <a:t>r</a:t>
            </a:r>
            <a:r>
              <a:rPr lang="en-US" sz="1200" dirty="0" smtClean="0">
                <a:solidFill>
                  <a:schemeClr val="tx2"/>
                </a:solidFill>
                <a:cs typeface="Univers 45 Light"/>
              </a:rPr>
              <a:t> </a:t>
            </a:r>
            <a:r>
              <a:rPr lang="en-US" sz="1200" spc="-5" dirty="0" smtClean="0">
                <a:solidFill>
                  <a:schemeClr val="tx2"/>
                </a:solidFill>
                <a:cs typeface="Univers 45 Light"/>
              </a:rPr>
              <a:t>f</a:t>
            </a:r>
            <a:r>
              <a:rPr lang="en-US" sz="1200" spc="-15" dirty="0" smtClean="0">
                <a:solidFill>
                  <a:schemeClr val="tx2"/>
                </a:solidFill>
                <a:cs typeface="Univers 45 Light"/>
              </a:rPr>
              <a:t>ul</a:t>
            </a:r>
            <a:r>
              <a:rPr lang="en-US" sz="1200" spc="-5" dirty="0" smtClean="0">
                <a:solidFill>
                  <a:schemeClr val="tx2"/>
                </a:solidFill>
                <a:cs typeface="Univers 45 Light"/>
              </a:rPr>
              <a:t>l</a:t>
            </a:r>
            <a:r>
              <a:rPr lang="en-US" sz="1200" dirty="0" smtClean="0">
                <a:solidFill>
                  <a:schemeClr val="tx2"/>
                </a:solidFill>
                <a:cs typeface="Univers 45 Light"/>
              </a:rPr>
              <a:t> </a:t>
            </a:r>
            <a:r>
              <a:rPr lang="en-US" sz="1200" spc="-5" dirty="0" smtClean="0">
                <a:solidFill>
                  <a:schemeClr val="tx2"/>
                </a:solidFill>
                <a:cs typeface="Univers 45 Light"/>
              </a:rPr>
              <a:t>tr</a:t>
            </a:r>
            <a:r>
              <a:rPr lang="en-US" sz="1200" spc="-15" dirty="0" smtClean="0">
                <a:solidFill>
                  <a:schemeClr val="tx2"/>
                </a:solidFill>
                <a:cs typeface="Univers 45 Light"/>
              </a:rPr>
              <a:t>anspa</a:t>
            </a:r>
            <a:r>
              <a:rPr lang="en-US" sz="1200" spc="-5" dirty="0" smtClean="0">
                <a:solidFill>
                  <a:schemeClr val="tx2"/>
                </a:solidFill>
                <a:cs typeface="Univers 45 Light"/>
              </a:rPr>
              <a:t>r</a:t>
            </a:r>
            <a:r>
              <a:rPr lang="en-US" sz="1200" spc="-15" dirty="0" smtClean="0">
                <a:solidFill>
                  <a:schemeClr val="tx2"/>
                </a:solidFill>
                <a:cs typeface="Univers 45 Light"/>
              </a:rPr>
              <a:t>enc</a:t>
            </a:r>
            <a:r>
              <a:rPr lang="en-US" sz="1200" spc="-5" dirty="0" smtClean="0">
                <a:solidFill>
                  <a:schemeClr val="tx2"/>
                </a:solidFill>
                <a:cs typeface="Univers 45 Light"/>
              </a:rPr>
              <a: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15" dirty="0" smtClean="0">
                <a:solidFill>
                  <a:srgbClr val="483698"/>
                </a:solidFill>
                <a:cs typeface="Univers 45 Light"/>
              </a:rPr>
              <a:t>Provenance</a:t>
            </a:r>
            <a:r>
              <a:rPr lang="en-US" sz="1200" spc="-15" dirty="0" smtClean="0">
                <a:solidFill>
                  <a:srgbClr val="483698"/>
                </a:solidFill>
                <a:cs typeface="Univers 45 Light"/>
              </a:rPr>
              <a:t> : Time-stamped - </a:t>
            </a:r>
            <a:r>
              <a:rPr lang="en-US" sz="1200" spc="-15" dirty="0" smtClean="0">
                <a:solidFill>
                  <a:srgbClr val="0091DA"/>
                </a:solidFill>
                <a:cs typeface="Univers 45 Light"/>
              </a:rPr>
              <a:t>T</a:t>
            </a:r>
            <a:r>
              <a:rPr lang="en-US" sz="1200" spc="-5" dirty="0" smtClean="0">
                <a:solidFill>
                  <a:srgbClr val="0091DA"/>
                </a:solidFill>
                <a:cs typeface="Univers 45 Light"/>
              </a:rPr>
              <a:t>r</a:t>
            </a:r>
            <a:r>
              <a:rPr lang="en-US" sz="1200" spc="-15" dirty="0" smtClean="0">
                <a:solidFill>
                  <a:srgbClr val="0091DA"/>
                </a:solidFill>
                <a:cs typeface="Univers 45 Light"/>
              </a:rPr>
              <a:t>ansac</a:t>
            </a:r>
            <a:r>
              <a:rPr lang="en-US" sz="1200" spc="-5" dirty="0" smtClean="0">
                <a:solidFill>
                  <a:srgbClr val="0091DA"/>
                </a:solidFill>
                <a:cs typeface="Univers 45 Light"/>
              </a:rPr>
              <a:t>t</a:t>
            </a:r>
            <a:r>
              <a:rPr lang="en-US" sz="1200" spc="-10" dirty="0" smtClean="0">
                <a:solidFill>
                  <a:srgbClr val="0091DA"/>
                </a:solidFill>
                <a:cs typeface="Univers 45 Light"/>
              </a:rPr>
              <a:t>ion</a:t>
            </a:r>
            <a:r>
              <a:rPr lang="en-US" sz="1200" spc="30" dirty="0" smtClean="0">
                <a:solidFill>
                  <a:srgbClr val="0091DA"/>
                </a:solidFill>
                <a:cs typeface="Univers 45 Light"/>
              </a:rPr>
              <a:t> </a:t>
            </a:r>
            <a:r>
              <a:rPr lang="en-US" sz="1200" spc="-5" dirty="0" smtClean="0">
                <a:solidFill>
                  <a:srgbClr val="0091DA"/>
                </a:solidFill>
                <a:cs typeface="Univers 45 Light"/>
              </a:rPr>
              <a:t>t</a:t>
            </a:r>
            <a:r>
              <a:rPr lang="en-US" sz="1200" spc="-10" dirty="0" smtClean="0">
                <a:solidFill>
                  <a:srgbClr val="0091DA"/>
                </a:solidFill>
                <a:cs typeface="Univers 45 Light"/>
              </a:rPr>
              <a:t>im</a:t>
            </a:r>
            <a:r>
              <a:rPr lang="en-US" sz="1200" spc="-15" dirty="0" smtClean="0">
                <a:solidFill>
                  <a:srgbClr val="0091DA"/>
                </a:solidFill>
                <a:cs typeface="Univers 45 Light"/>
              </a:rPr>
              <a:t>es</a:t>
            </a:r>
            <a:r>
              <a:rPr lang="en-US" sz="1200" spc="-5" dirty="0" smtClean="0">
                <a:solidFill>
                  <a:srgbClr val="0091DA"/>
                </a:solidFill>
                <a:cs typeface="Univers 45 Light"/>
              </a:rPr>
              <a:t>t</a:t>
            </a:r>
            <a:r>
              <a:rPr lang="en-US" sz="1200" spc="-15" dirty="0" smtClean="0">
                <a:solidFill>
                  <a:srgbClr val="0091DA"/>
                </a:solidFill>
                <a:cs typeface="Univers 45 Light"/>
              </a:rPr>
              <a:t>a</a:t>
            </a:r>
            <a:r>
              <a:rPr lang="en-US" sz="1200" spc="-10" dirty="0" smtClean="0">
                <a:solidFill>
                  <a:srgbClr val="0091DA"/>
                </a:solidFill>
                <a:cs typeface="Univers 45 Light"/>
              </a:rPr>
              <a:t>mp</a:t>
            </a:r>
            <a:r>
              <a:rPr lang="en-US" sz="1200" spc="-5" dirty="0" smtClean="0">
                <a:solidFill>
                  <a:srgbClr val="0091DA"/>
                </a:solidFill>
                <a:cs typeface="Univers 45 Light"/>
              </a:rPr>
              <a:t> </a:t>
            </a:r>
            <a:r>
              <a:rPr lang="en-US" sz="1200" spc="-10" dirty="0" smtClean="0">
                <a:solidFill>
                  <a:srgbClr val="0091DA"/>
                </a:solidFill>
                <a:cs typeface="Univers 45 Light"/>
              </a:rPr>
              <a:t>i</a:t>
            </a:r>
            <a:r>
              <a:rPr lang="en-US" sz="1200" spc="-5" dirty="0" smtClean="0">
                <a:solidFill>
                  <a:srgbClr val="0091DA"/>
                </a:solidFill>
                <a:cs typeface="Univers 45 Light"/>
              </a:rPr>
              <a:t>s</a:t>
            </a:r>
            <a:r>
              <a:rPr lang="en-US" sz="1200" dirty="0" smtClean="0">
                <a:solidFill>
                  <a:srgbClr val="0091DA"/>
                </a:solidFill>
                <a:cs typeface="Univers 45 Light"/>
              </a:rPr>
              <a:t> </a:t>
            </a:r>
            <a:r>
              <a:rPr lang="en-US" sz="1200" spc="-5" dirty="0" smtClean="0">
                <a:solidFill>
                  <a:srgbClr val="0091DA"/>
                </a:solidFill>
                <a:cs typeface="Univers 45 Light"/>
              </a:rPr>
              <a:t>r</a:t>
            </a:r>
            <a:r>
              <a:rPr lang="en-US" sz="1200" spc="-15" dirty="0" smtClean="0">
                <a:solidFill>
                  <a:srgbClr val="0091DA"/>
                </a:solidFill>
                <a:cs typeface="Univers 45 Light"/>
              </a:rPr>
              <a:t>eco</a:t>
            </a:r>
            <a:r>
              <a:rPr lang="en-US" sz="1200" spc="-5" dirty="0" smtClean="0">
                <a:solidFill>
                  <a:srgbClr val="0091DA"/>
                </a:solidFill>
                <a:cs typeface="Univers 45 Light"/>
              </a:rPr>
              <a:t>r</a:t>
            </a:r>
            <a:r>
              <a:rPr lang="en-US" sz="1200" spc="-15" dirty="0" smtClean="0">
                <a:solidFill>
                  <a:srgbClr val="0091DA"/>
                </a:solidFill>
                <a:cs typeface="Univers 45 Light"/>
              </a:rPr>
              <a:t>de</a:t>
            </a:r>
            <a:r>
              <a:rPr lang="en-US" sz="1200" spc="-10" dirty="0" smtClean="0">
                <a:solidFill>
                  <a:srgbClr val="0091DA"/>
                </a:solidFill>
                <a:cs typeface="Univers 45 Light"/>
              </a:rPr>
              <a:t>d</a:t>
            </a:r>
            <a:r>
              <a:rPr lang="en-US" sz="1200" spc="-5" dirty="0" smtClean="0">
                <a:solidFill>
                  <a:srgbClr val="0091DA"/>
                </a:solidFill>
                <a:cs typeface="Univers 45 Light"/>
              </a:rPr>
              <a:t> </a:t>
            </a:r>
            <a:r>
              <a:rPr lang="en-US" sz="1200" spc="-10" dirty="0" smtClean="0">
                <a:solidFill>
                  <a:srgbClr val="0091DA"/>
                </a:solidFill>
                <a:cs typeface="Univers 45 Light"/>
              </a:rPr>
              <a:t>in</a:t>
            </a:r>
            <a:r>
              <a:rPr lang="en-US" sz="1200" spc="5" dirty="0" smtClean="0">
                <a:solidFill>
                  <a:srgbClr val="0091DA"/>
                </a:solidFill>
                <a:cs typeface="Univers 45 Light"/>
              </a:rPr>
              <a:t> </a:t>
            </a:r>
            <a:r>
              <a:rPr lang="en-US" sz="1200" spc="-5" dirty="0" smtClean="0">
                <a:solidFill>
                  <a:srgbClr val="0091DA"/>
                </a:solidFill>
                <a:cs typeface="Univers 45 Light"/>
              </a:rPr>
              <a:t>a</a:t>
            </a:r>
            <a:r>
              <a:rPr lang="en-US" sz="1200" spc="-10" dirty="0" smtClean="0">
                <a:solidFill>
                  <a:srgbClr val="0091DA"/>
                </a:solidFill>
                <a:cs typeface="Univers 45 Light"/>
              </a:rPr>
              <a:t> </a:t>
            </a:r>
            <a:r>
              <a:rPr lang="en-US" sz="1200" spc="-15" dirty="0" smtClean="0">
                <a:solidFill>
                  <a:srgbClr val="0091DA"/>
                </a:solidFill>
                <a:cs typeface="Univers 45 Light"/>
              </a:rPr>
              <a:t>bloc</a:t>
            </a:r>
            <a:r>
              <a:rPr lang="en-US" sz="1200" spc="-5" dirty="0" smtClean="0">
                <a:solidFill>
                  <a:srgbClr val="0091DA"/>
                </a:solidFill>
                <a:cs typeface="Univers 45 Light"/>
              </a:rPr>
              <a:t>k, Linked – Assets can be linked.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5" dirty="0" smtClean="0">
                <a:solidFill>
                  <a:srgbClr val="0091DA"/>
                </a:solidFill>
                <a:cs typeface="Univers 45 Light"/>
              </a:rPr>
              <a:t>Regulatory</a:t>
            </a:r>
            <a:r>
              <a:rPr lang="en-US" sz="1200" b="1" spc="-5" baseline="0" dirty="0" smtClean="0">
                <a:solidFill>
                  <a:srgbClr val="0091DA"/>
                </a:solidFill>
                <a:cs typeface="Univers 45 Light"/>
              </a:rPr>
              <a:t> Compliance : </a:t>
            </a:r>
            <a:r>
              <a:rPr lang="en-US" sz="1200" spc="-5" baseline="0" dirty="0" smtClean="0">
                <a:solidFill>
                  <a:srgbClr val="0091DA"/>
                </a:solidFill>
                <a:cs typeface="Univers 45 Light"/>
              </a:rPr>
              <a:t>Programmable – Blockchain is programmable through Smart Contracts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5" baseline="0" dirty="0" smtClean="0">
                <a:solidFill>
                  <a:srgbClr val="0091DA"/>
                </a:solidFill>
                <a:cs typeface="Univers 45 Light"/>
              </a:rPr>
              <a:t>Confidentiality</a:t>
            </a:r>
            <a:r>
              <a:rPr lang="en-US" sz="1200" spc="-5" baseline="0" dirty="0" smtClean="0">
                <a:solidFill>
                  <a:srgbClr val="0091DA"/>
                </a:solidFill>
                <a:cs typeface="Univers 45 Light"/>
              </a:rPr>
              <a:t>: Trust – No need for intermediaries, Secure – all records can be individually encrypted, Immutable – Any validated records are irreversible and cannot be changed.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5" baseline="0" dirty="0" smtClean="0">
                <a:solidFill>
                  <a:srgbClr val="0091DA"/>
                </a:solidFill>
                <a:cs typeface="Univers 45 Light"/>
              </a:rPr>
              <a:t>Data Sharing </a:t>
            </a:r>
            <a:r>
              <a:rPr lang="en-US" sz="1200" spc="-5" baseline="0" dirty="0" smtClean="0">
                <a:solidFill>
                  <a:srgbClr val="0091DA"/>
                </a:solidFill>
                <a:cs typeface="Univers 45 Light"/>
              </a:rPr>
              <a:t>: Distributed – all network participants have a full copy of the data, </a:t>
            </a:r>
            <a:r>
              <a:rPr lang="en-US" sz="1200" spc="-5" dirty="0" smtClean="0">
                <a:solidFill>
                  <a:schemeClr val="tx2"/>
                </a:solidFill>
                <a:cs typeface="Univers 45 Light"/>
              </a:rPr>
              <a:t>Consensus</a:t>
            </a:r>
            <a:r>
              <a:rPr lang="en-US" sz="1200" spc="-5" baseline="0" dirty="0" smtClean="0">
                <a:solidFill>
                  <a:schemeClr val="tx2"/>
                </a:solidFill>
                <a:cs typeface="Univers 45 Light"/>
              </a:rPr>
              <a:t> - </a:t>
            </a:r>
            <a:r>
              <a:rPr lang="en-US" sz="1200" spc="-10" dirty="0" smtClean="0">
                <a:solidFill>
                  <a:srgbClr val="483698"/>
                </a:solidFill>
                <a:cs typeface="Univers 45 Light"/>
              </a:rPr>
              <a:t>Al</a:t>
            </a:r>
            <a:r>
              <a:rPr lang="en-US" sz="1200" spc="-5" dirty="0" smtClean="0">
                <a:solidFill>
                  <a:srgbClr val="483698"/>
                </a:solidFill>
                <a:cs typeface="Univers 45 Light"/>
              </a:rPr>
              <a:t>l</a:t>
            </a:r>
            <a:r>
              <a:rPr lang="en-US" sz="1200" spc="15" dirty="0" smtClean="0">
                <a:solidFill>
                  <a:srgbClr val="483698"/>
                </a:solidFill>
                <a:cs typeface="Univers 45 Light"/>
              </a:rPr>
              <a:t> </a:t>
            </a:r>
            <a:r>
              <a:rPr lang="en-US" sz="1200" spc="-15" dirty="0" smtClean="0">
                <a:solidFill>
                  <a:srgbClr val="483698"/>
                </a:solidFill>
                <a:cs typeface="Univers 45 Light"/>
              </a:rPr>
              <a:t>ne</a:t>
            </a:r>
            <a:r>
              <a:rPr lang="en-US" sz="1200" spc="-5" dirty="0" smtClean="0">
                <a:solidFill>
                  <a:srgbClr val="483698"/>
                </a:solidFill>
                <a:cs typeface="Univers 45 Light"/>
              </a:rPr>
              <a:t>t</a:t>
            </a:r>
            <a:r>
              <a:rPr lang="en-US" sz="1200" spc="-15" dirty="0" smtClean="0">
                <a:solidFill>
                  <a:srgbClr val="483698"/>
                </a:solidFill>
                <a:cs typeface="Univers 45 Light"/>
              </a:rPr>
              <a:t>wo</a:t>
            </a:r>
            <a:r>
              <a:rPr lang="en-US" sz="1200" spc="-5" dirty="0" smtClean="0">
                <a:solidFill>
                  <a:srgbClr val="483698"/>
                </a:solidFill>
                <a:cs typeface="Univers 45 Light"/>
              </a:rPr>
              <a:t>rk</a:t>
            </a:r>
            <a:r>
              <a:rPr lang="en-US" sz="1200" dirty="0" smtClean="0">
                <a:solidFill>
                  <a:srgbClr val="483698"/>
                </a:solidFill>
                <a:cs typeface="Univers 45 Light"/>
              </a:rPr>
              <a:t> </a:t>
            </a:r>
            <a:r>
              <a:rPr lang="en-US" sz="1200" spc="-15" dirty="0" smtClean="0">
                <a:solidFill>
                  <a:srgbClr val="483698"/>
                </a:solidFill>
                <a:cs typeface="Univers 45 Light"/>
              </a:rPr>
              <a:t>pa</a:t>
            </a:r>
            <a:r>
              <a:rPr lang="en-US" sz="1200" spc="-5" dirty="0" smtClean="0">
                <a:solidFill>
                  <a:srgbClr val="483698"/>
                </a:solidFill>
                <a:cs typeface="Univers 45 Light"/>
              </a:rPr>
              <a:t>rt</a:t>
            </a:r>
            <a:r>
              <a:rPr lang="en-US" sz="1200" spc="-15" dirty="0" smtClean="0">
                <a:solidFill>
                  <a:srgbClr val="483698"/>
                </a:solidFill>
                <a:cs typeface="Univers 45 Light"/>
              </a:rPr>
              <a:t>ic</a:t>
            </a:r>
            <a:r>
              <a:rPr lang="en-US" sz="1200" spc="-10" dirty="0" smtClean="0">
                <a:solidFill>
                  <a:srgbClr val="483698"/>
                </a:solidFill>
                <a:cs typeface="Univers 45 Light"/>
              </a:rPr>
              <a:t>ip</a:t>
            </a:r>
            <a:r>
              <a:rPr lang="en-US" sz="1200" spc="-15" dirty="0" smtClean="0">
                <a:solidFill>
                  <a:srgbClr val="483698"/>
                </a:solidFill>
                <a:cs typeface="Univers 45 Light"/>
              </a:rPr>
              <a:t>an</a:t>
            </a:r>
            <a:r>
              <a:rPr lang="en-US" sz="1200" spc="-5" dirty="0" smtClean="0">
                <a:solidFill>
                  <a:srgbClr val="483698"/>
                </a:solidFill>
                <a:cs typeface="Univers 45 Light"/>
              </a:rPr>
              <a:t>ts </a:t>
            </a:r>
            <a:r>
              <a:rPr lang="en-US" sz="1200" spc="-15" dirty="0" smtClean="0">
                <a:solidFill>
                  <a:srgbClr val="483698"/>
                </a:solidFill>
                <a:cs typeface="Univers 45 Light"/>
              </a:rPr>
              <a:t>ag</a:t>
            </a:r>
            <a:r>
              <a:rPr lang="en-US" sz="1200" spc="-5" dirty="0" smtClean="0">
                <a:solidFill>
                  <a:srgbClr val="483698"/>
                </a:solidFill>
                <a:cs typeface="Univers 45 Light"/>
              </a:rPr>
              <a:t>r</a:t>
            </a:r>
            <a:r>
              <a:rPr lang="en-US" sz="1200" spc="-15" dirty="0" smtClean="0">
                <a:solidFill>
                  <a:srgbClr val="483698"/>
                </a:solidFill>
                <a:cs typeface="Univers 45 Light"/>
              </a:rPr>
              <a:t>e</a:t>
            </a:r>
            <a:r>
              <a:rPr lang="en-US" sz="1200" spc="-10" dirty="0" smtClean="0">
                <a:solidFill>
                  <a:srgbClr val="483698"/>
                </a:solidFill>
                <a:cs typeface="Univers 45 Light"/>
              </a:rPr>
              <a:t>e</a:t>
            </a:r>
            <a:r>
              <a:rPr lang="en-US" sz="1200" spc="-5" dirty="0" smtClean="0">
                <a:solidFill>
                  <a:srgbClr val="483698"/>
                </a:solidFill>
                <a:cs typeface="Univers 45 Light"/>
              </a:rPr>
              <a:t> to t</a:t>
            </a:r>
            <a:r>
              <a:rPr lang="en-US" sz="1200" spc="-15" dirty="0" smtClean="0">
                <a:solidFill>
                  <a:srgbClr val="483698"/>
                </a:solidFill>
                <a:cs typeface="Univers 45 Light"/>
              </a:rPr>
              <a:t>h</a:t>
            </a:r>
            <a:r>
              <a:rPr lang="en-US" sz="1200" spc="-10" dirty="0" smtClean="0">
                <a:solidFill>
                  <a:srgbClr val="483698"/>
                </a:solidFill>
                <a:cs typeface="Univers 45 Light"/>
              </a:rPr>
              <a:t>e</a:t>
            </a:r>
            <a:r>
              <a:rPr lang="en-US" sz="1200" spc="-5" dirty="0" smtClean="0">
                <a:solidFill>
                  <a:srgbClr val="483698"/>
                </a:solidFill>
                <a:cs typeface="Univers 45 Light"/>
              </a:rPr>
              <a:t> </a:t>
            </a:r>
            <a:r>
              <a:rPr lang="en-US" sz="1200" spc="-15" dirty="0" smtClean="0">
                <a:solidFill>
                  <a:srgbClr val="483698"/>
                </a:solidFill>
                <a:cs typeface="Univers 45 Light"/>
              </a:rPr>
              <a:t>val</a:t>
            </a:r>
            <a:r>
              <a:rPr lang="en-US" sz="1200" spc="-10" dirty="0" smtClean="0">
                <a:solidFill>
                  <a:srgbClr val="483698"/>
                </a:solidFill>
                <a:cs typeface="Univers 45 Light"/>
              </a:rPr>
              <a:t>idi</a:t>
            </a:r>
            <a:r>
              <a:rPr lang="en-US" sz="1200" spc="-5" dirty="0" smtClean="0">
                <a:solidFill>
                  <a:srgbClr val="483698"/>
                </a:solidFill>
                <a:cs typeface="Univers 45 Light"/>
              </a:rPr>
              <a:t>ty</a:t>
            </a:r>
            <a:r>
              <a:rPr lang="en-US" sz="1200" spc="40" dirty="0" smtClean="0">
                <a:solidFill>
                  <a:srgbClr val="483698"/>
                </a:solidFill>
                <a:cs typeface="Univers 45 Light"/>
              </a:rPr>
              <a:t> </a:t>
            </a:r>
            <a:r>
              <a:rPr lang="en-US" sz="1200" spc="-10" dirty="0" smtClean="0">
                <a:solidFill>
                  <a:srgbClr val="483698"/>
                </a:solidFill>
                <a:cs typeface="Univers 45 Light"/>
              </a:rPr>
              <a:t>of e</a:t>
            </a:r>
            <a:r>
              <a:rPr lang="en-US" sz="1200" spc="-15" dirty="0" smtClean="0">
                <a:solidFill>
                  <a:srgbClr val="483698"/>
                </a:solidFill>
                <a:cs typeface="Univers 45 Light"/>
              </a:rPr>
              <a:t>ac</a:t>
            </a:r>
            <a:r>
              <a:rPr lang="en-US" sz="1200" spc="-10" dirty="0" smtClean="0">
                <a:solidFill>
                  <a:srgbClr val="483698"/>
                </a:solidFill>
                <a:cs typeface="Univers 45 Light"/>
              </a:rPr>
              <a:t>h</a:t>
            </a:r>
            <a:r>
              <a:rPr lang="en-US" sz="1200" spc="5" dirty="0" smtClean="0">
                <a:solidFill>
                  <a:srgbClr val="483698"/>
                </a:solidFill>
                <a:cs typeface="Univers 45 Light"/>
              </a:rPr>
              <a:t> </a:t>
            </a:r>
            <a:r>
              <a:rPr lang="en-US" sz="1200" spc="-15" dirty="0" smtClean="0">
                <a:solidFill>
                  <a:srgbClr val="483698"/>
                </a:solidFill>
                <a:cs typeface="Univers 45 Light"/>
              </a:rPr>
              <a:t>o</a:t>
            </a:r>
            <a:r>
              <a:rPr lang="en-US" sz="1200" spc="-5" dirty="0" smtClean="0">
                <a:solidFill>
                  <a:srgbClr val="483698"/>
                </a:solidFill>
                <a:cs typeface="Univers 45 Light"/>
              </a:rPr>
              <a:t>f</a:t>
            </a:r>
            <a:r>
              <a:rPr lang="en-US" sz="1200" dirty="0" smtClean="0">
                <a:solidFill>
                  <a:srgbClr val="483698"/>
                </a:solidFill>
                <a:cs typeface="Univers 45 Light"/>
              </a:rPr>
              <a:t> </a:t>
            </a:r>
            <a:r>
              <a:rPr lang="en-US" sz="1200" spc="-5" dirty="0" smtClean="0">
                <a:solidFill>
                  <a:srgbClr val="483698"/>
                </a:solidFill>
                <a:cs typeface="Univers 45 Light"/>
              </a:rPr>
              <a:t>t</a:t>
            </a:r>
            <a:r>
              <a:rPr lang="en-US" sz="1200" spc="-15" dirty="0" smtClean="0">
                <a:solidFill>
                  <a:srgbClr val="483698"/>
                </a:solidFill>
                <a:cs typeface="Univers 45 Light"/>
              </a:rPr>
              <a:t>h</a:t>
            </a:r>
            <a:r>
              <a:rPr lang="en-US" sz="1200" spc="-10" dirty="0" smtClean="0">
                <a:solidFill>
                  <a:srgbClr val="483698"/>
                </a:solidFill>
                <a:cs typeface="Univers 45 Light"/>
              </a:rPr>
              <a:t>e</a:t>
            </a:r>
            <a:r>
              <a:rPr lang="en-US" sz="1200" spc="-20" dirty="0" smtClean="0">
                <a:solidFill>
                  <a:srgbClr val="483698"/>
                </a:solidFill>
                <a:cs typeface="Univers 45 Light"/>
              </a:rPr>
              <a:t> </a:t>
            </a:r>
            <a:r>
              <a:rPr lang="en-US" sz="1200" spc="-5" dirty="0" smtClean="0">
                <a:solidFill>
                  <a:srgbClr val="483698"/>
                </a:solidFill>
                <a:cs typeface="Univers 45 Light"/>
              </a:rPr>
              <a:t>r</a:t>
            </a:r>
            <a:r>
              <a:rPr lang="en-US" sz="1200" spc="-15" dirty="0" smtClean="0">
                <a:solidFill>
                  <a:srgbClr val="483698"/>
                </a:solidFill>
                <a:cs typeface="Univers 45 Light"/>
              </a:rPr>
              <a:t>eco</a:t>
            </a:r>
            <a:r>
              <a:rPr lang="en-US" sz="1200" spc="-5" dirty="0" smtClean="0">
                <a:solidFill>
                  <a:srgbClr val="483698"/>
                </a:solidFill>
                <a:cs typeface="Univers 45 Light"/>
              </a:rPr>
              <a:t>r</a:t>
            </a:r>
            <a:r>
              <a:rPr lang="en-US" sz="1200" spc="-15" dirty="0" smtClean="0">
                <a:solidFill>
                  <a:srgbClr val="483698"/>
                </a:solidFill>
                <a:cs typeface="Univers 45 Light"/>
              </a:rPr>
              <a:t>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0091DA"/>
              </a:solidFill>
              <a:cs typeface="Univers 45 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483698"/>
              </a:solidFill>
              <a:cs typeface="Univers 45 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solidFill>
              <a:cs typeface="Univers 45 Light"/>
            </a:endParaRPr>
          </a:p>
          <a:p>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3</a:t>
            </a:fld>
            <a:endParaRPr lang="en-US"/>
          </a:p>
        </p:txBody>
      </p:sp>
    </p:spTree>
    <p:extLst>
      <p:ext uri="{BB962C8B-B14F-4D97-AF65-F5344CB8AC3E}">
        <p14:creationId xmlns:p14="http://schemas.microsoft.com/office/powerpoint/2010/main" val="3872410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4</a:t>
            </a:fld>
            <a:endParaRPr lang="en-US"/>
          </a:p>
        </p:txBody>
      </p:sp>
    </p:spTree>
    <p:extLst>
      <p:ext uri="{BB962C8B-B14F-4D97-AF65-F5344CB8AC3E}">
        <p14:creationId xmlns:p14="http://schemas.microsoft.com/office/powerpoint/2010/main" val="336334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6</a:t>
            </a:fld>
            <a:endParaRPr lang="en-US"/>
          </a:p>
        </p:txBody>
      </p:sp>
    </p:spTree>
    <p:extLst>
      <p:ext uri="{BB962C8B-B14F-4D97-AF65-F5344CB8AC3E}">
        <p14:creationId xmlns:p14="http://schemas.microsoft.com/office/powerpoint/2010/main" val="1288651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7</a:t>
            </a:fld>
            <a:endParaRPr lang="en-US"/>
          </a:p>
        </p:txBody>
      </p:sp>
    </p:spTree>
    <p:extLst>
      <p:ext uri="{BB962C8B-B14F-4D97-AF65-F5344CB8AC3E}">
        <p14:creationId xmlns:p14="http://schemas.microsoft.com/office/powerpoint/2010/main" val="47158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7622D8-EF64-8242-9311-D7DDF41E8CF3}" type="slidenum">
              <a:rPr lang="en-US" smtClean="0"/>
              <a:t>8</a:t>
            </a:fld>
            <a:endParaRPr lang="en-US"/>
          </a:p>
        </p:txBody>
      </p:sp>
    </p:spTree>
    <p:extLst>
      <p:ext uri="{BB962C8B-B14F-4D97-AF65-F5344CB8AC3E}">
        <p14:creationId xmlns:p14="http://schemas.microsoft.com/office/powerpoint/2010/main" val="463173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9</a:t>
            </a:fld>
            <a:endParaRPr lang="en-US"/>
          </a:p>
        </p:txBody>
      </p:sp>
    </p:spTree>
    <p:extLst>
      <p:ext uri="{BB962C8B-B14F-4D97-AF65-F5344CB8AC3E}">
        <p14:creationId xmlns:p14="http://schemas.microsoft.com/office/powerpoint/2010/main" val="4218908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10</a:t>
            </a:fld>
            <a:endParaRPr lang="en-US"/>
          </a:p>
        </p:txBody>
      </p:sp>
    </p:spTree>
    <p:extLst>
      <p:ext uri="{BB962C8B-B14F-4D97-AF65-F5344CB8AC3E}">
        <p14:creationId xmlns:p14="http://schemas.microsoft.com/office/powerpoint/2010/main" val="73611710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4A5FD6-0383-6841-A52B-72C440D7BC5F}" type="datetime1">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9FD77E-E771-894E-9AC3-C4885E9D9779}" type="datetime1">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D4F9A5-FCB1-514E-B4D8-8D5DB85C2580}" type="datetime1">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 name="Title 2"/>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59793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75E29F-0289-634E-A668-25F1A22328DA}" type="datetime1">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A00E171-CB37-CB47-B84F-2C98F2ED15F2}" type="datetime1">
              <a:rPr lang="en-US" smtClean="0"/>
              <a:t>6/4/2018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E6481D-F7DC-FF48-86D0-7153D5F3F056}" type="datetime1">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1B0CE6-B475-3043-8588-CAFAED120960}" type="datetime1">
              <a:rPr lang="en-US" smtClean="0"/>
              <a:t>6/4/2018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2025435-B69C-164A-A844-2FBDF1C9D2B1}" type="datetime1">
              <a:rPr lang="en-US" smtClean="0"/>
              <a:t>6/4/2018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21092-6004-C741-A200-3E85D4FDA114}" type="datetime1">
              <a:rPr lang="en-US" smtClean="0"/>
              <a:t>6/4/2018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74392-1F80-E64E-ABA5-F68F51A95878}" type="datetime1">
              <a:rPr lang="en-US" smtClean="0"/>
              <a:t>6/4/2018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270EE-D7E8-8D4B-9C01-46408146BAF5}" type="datetime1">
              <a:rPr lang="en-US" smtClean="0"/>
              <a:t>6/4/2018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EB7C052-86F5-8C47-B563-FE62B198A731}" type="datetime1">
              <a:rPr lang="en-US" smtClean="0"/>
              <a:t>6/4/2018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hf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13.png"/><Relationship Id="rId5" Type="http://schemas.openxmlformats.org/officeDocument/2006/relationships/image" Target="../media/image9.png"/><Relationship Id="rId10" Type="http://schemas.microsoft.com/office/2007/relationships/hdphoto" Target="../media/hdphoto4.wdp"/><Relationship Id="rId4" Type="http://schemas.openxmlformats.org/officeDocument/2006/relationships/image" Target="../media/image8.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6.JP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87000"/>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solidFill>
                  <a:schemeClr val="accent1"/>
                </a:solidFill>
              </a:rPr>
              <a:t>Building Smart Contracts on public cloud that pay</a:t>
            </a:r>
            <a:endParaRPr lang="en-US" sz="6000" dirty="0">
              <a:solidFill>
                <a:schemeClr val="accent1"/>
              </a:solidFill>
            </a:endParaRPr>
          </a:p>
        </p:txBody>
      </p:sp>
      <p:sp>
        <p:nvSpPr>
          <p:cNvPr id="3" name="Subtitle 2"/>
          <p:cNvSpPr>
            <a:spLocks noGrp="1"/>
          </p:cNvSpPr>
          <p:nvPr>
            <p:ph type="subTitle" idx="1"/>
          </p:nvPr>
        </p:nvSpPr>
        <p:spPr>
          <a:xfrm>
            <a:off x="1069848" y="4389119"/>
            <a:ext cx="8551582" cy="1542123"/>
          </a:xfrm>
          <a:effectLst>
            <a:glow rad="101600">
              <a:schemeClr val="accent2">
                <a:satMod val="175000"/>
                <a:alpha val="40000"/>
              </a:schemeClr>
            </a:glow>
            <a:outerShdw blurRad="63500" sx="102000" sy="102000" algn="ctr" rotWithShape="0">
              <a:prstClr val="black">
                <a:alpha val="40000"/>
              </a:prstClr>
            </a:outerShdw>
          </a:effectLst>
        </p:spPr>
        <p:txBody>
          <a:bodyPr>
            <a:normAutofit/>
          </a:bodyPr>
          <a:lstStyle/>
          <a:p>
            <a:r>
              <a:rPr lang="en-US" dirty="0" smtClean="0">
                <a:solidFill>
                  <a:schemeClr val="accent2">
                    <a:lumMod val="60000"/>
                    <a:lumOff val="40000"/>
                  </a:schemeClr>
                </a:solidFill>
              </a:rPr>
              <a:t>Srini Karlekar </a:t>
            </a:r>
            <a:r>
              <a:rPr lang="mr-IN" dirty="0" smtClean="0">
                <a:solidFill>
                  <a:schemeClr val="accent2">
                    <a:lumMod val="60000"/>
                    <a:lumOff val="40000"/>
                  </a:schemeClr>
                </a:solidFill>
              </a:rPr>
              <a:t>–</a:t>
            </a:r>
            <a:r>
              <a:rPr lang="en-US" dirty="0" smtClean="0">
                <a:solidFill>
                  <a:schemeClr val="accent2">
                    <a:lumMod val="60000"/>
                    <a:lumOff val="40000"/>
                  </a:schemeClr>
                </a:solidFill>
              </a:rPr>
              <a:t> Director Specialist, Software Architecture, KPMG.</a:t>
            </a:r>
          </a:p>
          <a:p>
            <a:r>
              <a:rPr lang="en-US" dirty="0" smtClean="0">
                <a:solidFill>
                  <a:schemeClr val="accent2">
                    <a:lumMod val="60000"/>
                    <a:lumOff val="40000"/>
                  </a:schemeClr>
                </a:solidFill>
              </a:rPr>
              <a:t>Twitter: @</a:t>
            </a:r>
            <a:r>
              <a:rPr lang="en-US" dirty="0" err="1" smtClean="0">
                <a:solidFill>
                  <a:schemeClr val="accent2">
                    <a:lumMod val="60000"/>
                    <a:lumOff val="40000"/>
                  </a:schemeClr>
                </a:solidFill>
              </a:rPr>
              <a:t>skarlekar</a:t>
            </a:r>
            <a:endParaRPr lang="en-US" dirty="0" smtClean="0">
              <a:solidFill>
                <a:schemeClr val="accent2">
                  <a:lumMod val="60000"/>
                  <a:lumOff val="40000"/>
                </a:schemeClr>
              </a:solidFill>
            </a:endParaRPr>
          </a:p>
          <a:p>
            <a:r>
              <a:rPr lang="en-US" dirty="0" smtClean="0">
                <a:solidFill>
                  <a:schemeClr val="accent2">
                    <a:lumMod val="60000"/>
                    <a:lumOff val="40000"/>
                  </a:schemeClr>
                </a:solidFill>
              </a:rPr>
              <a:t>LinkedIn: </a:t>
            </a:r>
            <a:r>
              <a:rPr lang="en-US" dirty="0" err="1" smtClean="0">
                <a:solidFill>
                  <a:schemeClr val="accent2">
                    <a:lumMod val="60000"/>
                    <a:lumOff val="40000"/>
                  </a:schemeClr>
                </a:solidFill>
              </a:rPr>
              <a:t>skarlekar</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15061231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Rules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a:p>
        </p:txBody>
      </p:sp>
      <p:sp>
        <p:nvSpPr>
          <p:cNvPr id="6" name="Content Placeholder 2"/>
          <p:cNvSpPr>
            <a:spLocks noGrp="1"/>
          </p:cNvSpPr>
          <p:nvPr>
            <p:ph idx="1"/>
          </p:nvPr>
        </p:nvSpPr>
        <p:spPr>
          <a:xfrm>
            <a:off x="642938" y="1414463"/>
            <a:ext cx="10958512" cy="4371971"/>
          </a:xfrm>
        </p:spPr>
        <p:txBody>
          <a:bodyPr>
            <a:noAutofit/>
          </a:bodyPr>
          <a:lstStyle/>
          <a:p>
            <a:pPr marL="0" indent="0">
              <a:buNone/>
            </a:pPr>
            <a:r>
              <a:rPr lang="en-US" sz="2400" dirty="0">
                <a:solidFill>
                  <a:schemeClr val="tx1">
                    <a:lumMod val="75000"/>
                    <a:lumOff val="25000"/>
                  </a:schemeClr>
                </a:solidFill>
              </a:rPr>
              <a:t>The following rules are enforced by the </a:t>
            </a:r>
            <a:r>
              <a:rPr lang="en-US" sz="2400" dirty="0" err="1" smtClean="0">
                <a:solidFill>
                  <a:schemeClr val="tx1">
                    <a:lumMod val="75000"/>
                    <a:lumOff val="25000"/>
                  </a:schemeClr>
                </a:solidFill>
              </a:rPr>
              <a:t>SmartQuora</a:t>
            </a:r>
            <a:r>
              <a:rPr lang="en-US" sz="2400" dirty="0" smtClean="0">
                <a:solidFill>
                  <a:schemeClr val="tx1">
                    <a:lumMod val="75000"/>
                    <a:lumOff val="25000"/>
                  </a:schemeClr>
                </a:solidFill>
              </a:rPr>
              <a:t> smart contracts:</a:t>
            </a:r>
            <a:endParaRPr lang="en-US" sz="2400" dirty="0">
              <a:solidFill>
                <a:schemeClr val="tx1">
                  <a:lumMod val="75000"/>
                  <a:lumOff val="25000"/>
                </a:schemeClr>
              </a:solidFill>
            </a:endParaRPr>
          </a:p>
          <a:p>
            <a:r>
              <a:rPr lang="en-US" sz="2400" dirty="0">
                <a:solidFill>
                  <a:schemeClr val="tx1">
                    <a:lumMod val="75000"/>
                    <a:lumOff val="25000"/>
                  </a:schemeClr>
                </a:solidFill>
              </a:rPr>
              <a:t>Inquirers cannot answer their own questions.</a:t>
            </a:r>
          </a:p>
          <a:p>
            <a:r>
              <a:rPr lang="en-US" sz="2400" dirty="0">
                <a:solidFill>
                  <a:schemeClr val="tx1">
                    <a:lumMod val="75000"/>
                    <a:lumOff val="25000"/>
                  </a:schemeClr>
                </a:solidFill>
              </a:rPr>
              <a:t>Responders cannot vote for their own answers.</a:t>
            </a:r>
          </a:p>
          <a:p>
            <a:r>
              <a:rPr lang="en-US" sz="2400" dirty="0">
                <a:solidFill>
                  <a:schemeClr val="tx1">
                    <a:lumMod val="75000"/>
                    <a:lumOff val="25000"/>
                  </a:schemeClr>
                </a:solidFill>
              </a:rPr>
              <a:t>Responders cannot vote more than once for the same answer.</a:t>
            </a:r>
          </a:p>
          <a:p>
            <a:r>
              <a:rPr lang="en-US" sz="2400" dirty="0">
                <a:solidFill>
                  <a:schemeClr val="tx1">
                    <a:lumMod val="75000"/>
                    <a:lumOff val="25000"/>
                  </a:schemeClr>
                </a:solidFill>
              </a:rPr>
              <a:t>Answers will not be accepted after the due date.</a:t>
            </a:r>
          </a:p>
          <a:p>
            <a:r>
              <a:rPr lang="en-US" sz="2400" dirty="0">
                <a:solidFill>
                  <a:schemeClr val="tx1">
                    <a:lumMod val="75000"/>
                    <a:lumOff val="25000"/>
                  </a:schemeClr>
                </a:solidFill>
              </a:rPr>
              <a:t>Only administrators can award questions and distribute the reward among the voted answers after the due date.</a:t>
            </a:r>
          </a:p>
          <a:p>
            <a:pPr marL="0" indent="0">
              <a:buNone/>
            </a:pPr>
            <a:endParaRPr lang="en-US" sz="2400" dirty="0">
              <a:solidFill>
                <a:schemeClr val="tx1">
                  <a:lumMod val="75000"/>
                  <a:lumOff val="25000"/>
                </a:schemeClr>
              </a:solidFill>
            </a:endParaRPr>
          </a:p>
        </p:txBody>
      </p:sp>
    </p:spTree>
    <p:extLst>
      <p:ext uri="{BB962C8B-B14F-4D97-AF65-F5344CB8AC3E}">
        <p14:creationId xmlns:p14="http://schemas.microsoft.com/office/powerpoint/2010/main" val="4284927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Assets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a:p>
        </p:txBody>
      </p:sp>
      <p:sp>
        <p:nvSpPr>
          <p:cNvPr id="6" name="Content Placeholder 2"/>
          <p:cNvSpPr>
            <a:spLocks noGrp="1"/>
          </p:cNvSpPr>
          <p:nvPr>
            <p:ph idx="1"/>
          </p:nvPr>
        </p:nvSpPr>
        <p:spPr>
          <a:xfrm>
            <a:off x="642938" y="1414463"/>
            <a:ext cx="10958512" cy="4371971"/>
          </a:xfrm>
        </p:spPr>
        <p:txBody>
          <a:bodyPr>
            <a:noAutofit/>
          </a:bodyPr>
          <a:lstStyle/>
          <a:p>
            <a:pPr marL="0" indent="0">
              <a:buNone/>
            </a:pPr>
            <a:r>
              <a:rPr lang="en-US" sz="2400" dirty="0">
                <a:solidFill>
                  <a:schemeClr val="tx1">
                    <a:lumMod val="75000"/>
                    <a:lumOff val="25000"/>
                  </a:schemeClr>
                </a:solidFill>
              </a:rPr>
              <a:t>There are two types of Assets modeled in the </a:t>
            </a:r>
            <a:r>
              <a:rPr lang="en-US" sz="2400" dirty="0" err="1">
                <a:solidFill>
                  <a:schemeClr val="tx1">
                    <a:lumMod val="75000"/>
                    <a:lumOff val="25000"/>
                  </a:schemeClr>
                </a:solidFill>
              </a:rPr>
              <a:t>SmartQuora</a:t>
            </a:r>
            <a:r>
              <a:rPr lang="en-US" sz="2400" dirty="0">
                <a:solidFill>
                  <a:schemeClr val="tx1">
                    <a:lumMod val="75000"/>
                    <a:lumOff val="25000"/>
                  </a:schemeClr>
                </a:solidFill>
              </a:rPr>
              <a:t> application. They are: </a:t>
            </a:r>
            <a:endParaRPr lang="en-US" sz="2400" dirty="0" smtClean="0">
              <a:solidFill>
                <a:schemeClr val="tx1">
                  <a:lumMod val="75000"/>
                  <a:lumOff val="25000"/>
                </a:schemeClr>
              </a:solidFill>
            </a:endParaRPr>
          </a:p>
          <a:p>
            <a:r>
              <a:rPr lang="en-US" sz="2400" dirty="0" smtClean="0">
                <a:solidFill>
                  <a:schemeClr val="tx1">
                    <a:lumMod val="75000"/>
                    <a:lumOff val="25000"/>
                  </a:schemeClr>
                </a:solidFill>
              </a:rPr>
              <a:t> </a:t>
            </a:r>
            <a:r>
              <a:rPr lang="en-US" sz="2400" b="1" dirty="0" smtClean="0">
                <a:solidFill>
                  <a:schemeClr val="tx1">
                    <a:lumMod val="75000"/>
                    <a:lumOff val="25000"/>
                  </a:schemeClr>
                </a:solidFill>
              </a:rPr>
              <a:t>Question</a:t>
            </a:r>
            <a:r>
              <a:rPr lang="en-US" sz="2400" dirty="0" smtClean="0">
                <a:solidFill>
                  <a:schemeClr val="tx1">
                    <a:lumMod val="75000"/>
                    <a:lumOff val="25000"/>
                  </a:schemeClr>
                </a:solidFill>
              </a:rPr>
              <a:t> - A question consists of an unique id, question description, owner, status (CREATED, ANSWERED, AWARDED, or DEFAULTED), reward amount and a list of answers. If a question is answered and is voted for, the stake is equally distributed among the owners of the voted answers.</a:t>
            </a:r>
          </a:p>
          <a:p>
            <a:r>
              <a:rPr lang="en-US" sz="2400" dirty="0">
                <a:solidFill>
                  <a:schemeClr val="tx1">
                    <a:lumMod val="75000"/>
                    <a:lumOff val="25000"/>
                  </a:schemeClr>
                </a:solidFill>
              </a:rPr>
              <a:t> </a:t>
            </a:r>
            <a:r>
              <a:rPr lang="en-US" sz="2400" b="1" dirty="0">
                <a:solidFill>
                  <a:schemeClr val="tx1">
                    <a:lumMod val="75000"/>
                    <a:lumOff val="25000"/>
                  </a:schemeClr>
                </a:solidFill>
              </a:rPr>
              <a:t>Answer</a:t>
            </a:r>
            <a:r>
              <a:rPr lang="en-US" sz="2400" dirty="0">
                <a:solidFill>
                  <a:schemeClr val="tx1">
                    <a:lumMod val="75000"/>
                    <a:lumOff val="25000"/>
                  </a:schemeClr>
                </a:solidFill>
              </a:rPr>
              <a:t> - An answer consists of an unique id, answer description, owner, status (CREATED, VOTED, AWARDED), earnings, and a list of voters. When a question is awarded, the earnings attribute reflect the earnings that was generated by that particular answer for the respondent.</a:t>
            </a:r>
          </a:p>
          <a:p>
            <a:pPr marL="0" indent="0">
              <a:buNone/>
            </a:pPr>
            <a:endParaRPr lang="en-US" sz="2400" dirty="0">
              <a:solidFill>
                <a:schemeClr val="tx1">
                  <a:lumMod val="75000"/>
                  <a:lumOff val="25000"/>
                </a:schemeClr>
              </a:solidFill>
            </a:endParaRPr>
          </a:p>
        </p:txBody>
      </p:sp>
    </p:spTree>
    <p:extLst>
      <p:ext uri="{BB962C8B-B14F-4D97-AF65-F5344CB8AC3E}">
        <p14:creationId xmlns:p14="http://schemas.microsoft.com/office/powerpoint/2010/main" val="15782482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transactions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a:p>
        </p:txBody>
      </p:sp>
      <p:sp>
        <p:nvSpPr>
          <p:cNvPr id="6" name="Content Placeholder 2"/>
          <p:cNvSpPr>
            <a:spLocks noGrp="1"/>
          </p:cNvSpPr>
          <p:nvPr>
            <p:ph idx="1"/>
          </p:nvPr>
        </p:nvSpPr>
        <p:spPr>
          <a:xfrm>
            <a:off x="642938" y="1414463"/>
            <a:ext cx="10958512" cy="4371971"/>
          </a:xfrm>
        </p:spPr>
        <p:txBody>
          <a:bodyPr>
            <a:noAutofit/>
          </a:bodyPr>
          <a:lstStyle/>
          <a:p>
            <a:r>
              <a:rPr lang="en-US" sz="2400" dirty="0"/>
              <a:t> </a:t>
            </a:r>
            <a:r>
              <a:rPr lang="en-US" sz="2400" b="1" dirty="0" err="1"/>
              <a:t>CreateQuestion</a:t>
            </a:r>
            <a:r>
              <a:rPr lang="en-US" sz="2400" dirty="0"/>
              <a:t> - A </a:t>
            </a:r>
            <a:r>
              <a:rPr lang="en-US" sz="2400" i="1" dirty="0" err="1"/>
              <a:t>CreateQuestion</a:t>
            </a:r>
            <a:r>
              <a:rPr lang="en-US" sz="2400" dirty="0"/>
              <a:t> transaction is invoked by the Inquirer to pose a question. The reward amount and time by which answers are due has to accompany the request. </a:t>
            </a:r>
          </a:p>
          <a:p>
            <a:r>
              <a:rPr lang="en-US" sz="2400" dirty="0"/>
              <a:t> </a:t>
            </a:r>
            <a:r>
              <a:rPr lang="en-US" sz="2400" b="1" dirty="0" err="1"/>
              <a:t>CreateAnswer</a:t>
            </a:r>
            <a:r>
              <a:rPr lang="en-US" sz="2400" dirty="0"/>
              <a:t> - A </a:t>
            </a:r>
            <a:r>
              <a:rPr lang="en-US" sz="2400" i="1" dirty="0" err="1"/>
              <a:t>CreateAnswer</a:t>
            </a:r>
            <a:r>
              <a:rPr lang="en-US" sz="2400" dirty="0"/>
              <a:t> transaction is invoked when a respondent provides an answer to an existing question. </a:t>
            </a:r>
            <a:r>
              <a:rPr lang="en-US" sz="2400" dirty="0" smtClean="0"/>
              <a:t>This </a:t>
            </a:r>
            <a:r>
              <a:rPr lang="en-US" sz="2400" dirty="0"/>
              <a:t>transaction </a:t>
            </a:r>
            <a:r>
              <a:rPr lang="en-US" sz="2400" dirty="0" smtClean="0"/>
              <a:t>ensures that </a:t>
            </a:r>
            <a:r>
              <a:rPr lang="en-US" sz="2400" dirty="0"/>
              <a:t>the question owners cannot answer their own questions.</a:t>
            </a:r>
          </a:p>
          <a:p>
            <a:r>
              <a:rPr lang="en-US" sz="2400" dirty="0"/>
              <a:t> </a:t>
            </a:r>
            <a:r>
              <a:rPr lang="en-US" sz="2400" b="1" dirty="0" err="1"/>
              <a:t>VoteAnswer</a:t>
            </a:r>
            <a:r>
              <a:rPr lang="en-US" sz="2400" dirty="0"/>
              <a:t> - A </a:t>
            </a:r>
            <a:r>
              <a:rPr lang="en-US" sz="2400" i="1" dirty="0" err="1"/>
              <a:t>VoteAnswer</a:t>
            </a:r>
            <a:r>
              <a:rPr lang="en-US" sz="2400" dirty="0"/>
              <a:t> transaction is invoked to vote up or vote down an existing answer. </a:t>
            </a:r>
            <a:r>
              <a:rPr lang="en-US" sz="2400" dirty="0" smtClean="0"/>
              <a:t>This </a:t>
            </a:r>
            <a:r>
              <a:rPr lang="en-US" sz="2400" dirty="0"/>
              <a:t>transaction </a:t>
            </a:r>
            <a:r>
              <a:rPr lang="en-US" sz="2400" dirty="0" smtClean="0"/>
              <a:t>ensures </a:t>
            </a:r>
            <a:r>
              <a:rPr lang="en-US" sz="2400" dirty="0"/>
              <a:t>that respondents cannot vote for their own answers or vote multiple </a:t>
            </a:r>
            <a:r>
              <a:rPr lang="en-US" sz="2400" dirty="0" err="1"/>
              <a:t>tims</a:t>
            </a:r>
            <a:r>
              <a:rPr lang="en-US" sz="2400" dirty="0"/>
              <a:t> for an answer.</a:t>
            </a:r>
          </a:p>
          <a:p>
            <a:r>
              <a:rPr lang="en-US" sz="2400" dirty="0"/>
              <a:t> </a:t>
            </a:r>
            <a:r>
              <a:rPr lang="en-US" sz="2400" b="1" dirty="0" err="1"/>
              <a:t>AwardQuestion</a:t>
            </a:r>
            <a:r>
              <a:rPr lang="en-US" sz="2400" dirty="0"/>
              <a:t> - A </a:t>
            </a:r>
            <a:r>
              <a:rPr lang="en-US" sz="2400" i="1" dirty="0" err="1"/>
              <a:t>AwardQuestion</a:t>
            </a:r>
            <a:r>
              <a:rPr lang="en-US" sz="2400" dirty="0"/>
              <a:t> transaction is invoked to find out the highest voted answers and distribute the reward proportionately </a:t>
            </a:r>
            <a:r>
              <a:rPr lang="en-US" sz="2400" dirty="0" smtClean="0"/>
              <a:t>amongst </a:t>
            </a:r>
            <a:r>
              <a:rPr lang="en-US" sz="2400" dirty="0"/>
              <a:t>the voted answers. </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3937795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events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a:p>
        </p:txBody>
      </p:sp>
      <p:sp>
        <p:nvSpPr>
          <p:cNvPr id="6" name="Content Placeholder 2"/>
          <p:cNvSpPr>
            <a:spLocks noGrp="1"/>
          </p:cNvSpPr>
          <p:nvPr>
            <p:ph idx="1"/>
          </p:nvPr>
        </p:nvSpPr>
        <p:spPr>
          <a:xfrm>
            <a:off x="642938" y="1414463"/>
            <a:ext cx="10958512" cy="4371971"/>
          </a:xfrm>
        </p:spPr>
        <p:txBody>
          <a:bodyPr>
            <a:noAutofit/>
          </a:bodyPr>
          <a:lstStyle/>
          <a:p>
            <a:pPr marL="0" indent="0">
              <a:buNone/>
            </a:pPr>
            <a:r>
              <a:rPr lang="en-US" sz="2400" dirty="0" smtClean="0"/>
              <a:t>Events </a:t>
            </a:r>
            <a:r>
              <a:rPr lang="en-US" sz="2400" dirty="0"/>
              <a:t>in a Hyperledger Fabric BNA is pushed on a Web Socket. Any system listening to the Web Socket will get notified of all the events. As a result, the listeners have to filter out events that are not relevant to it.</a:t>
            </a:r>
          </a:p>
          <a:p>
            <a:pPr marL="0" indent="0">
              <a:buNone/>
            </a:pPr>
            <a:r>
              <a:rPr lang="en-US" sz="2400" dirty="0" err="1"/>
              <a:t>SmartQuora</a:t>
            </a:r>
            <a:r>
              <a:rPr lang="en-US" sz="2400" dirty="0"/>
              <a:t> events are as follows:</a:t>
            </a:r>
          </a:p>
          <a:p>
            <a:r>
              <a:rPr lang="en-US" sz="2400" dirty="0"/>
              <a:t> </a:t>
            </a:r>
            <a:r>
              <a:rPr lang="en-US" sz="2400" b="1" dirty="0" err="1"/>
              <a:t>QuestionCreated</a:t>
            </a:r>
            <a:r>
              <a:rPr lang="en-US" sz="2400" dirty="0"/>
              <a:t> - Generated by the </a:t>
            </a:r>
            <a:r>
              <a:rPr lang="en-US" sz="2400" i="1" dirty="0" err="1"/>
              <a:t>CreateQuestion</a:t>
            </a:r>
            <a:r>
              <a:rPr lang="en-US" sz="2400" dirty="0"/>
              <a:t> transaction.</a:t>
            </a:r>
          </a:p>
          <a:p>
            <a:r>
              <a:rPr lang="en-US" sz="2400" dirty="0"/>
              <a:t> </a:t>
            </a:r>
            <a:r>
              <a:rPr lang="en-US" sz="2400" b="1" dirty="0" err="1"/>
              <a:t>AnswerCreated</a:t>
            </a:r>
            <a:r>
              <a:rPr lang="en-US" sz="2400" dirty="0"/>
              <a:t> - Generated by the </a:t>
            </a:r>
            <a:r>
              <a:rPr lang="en-US" sz="2400" i="1" dirty="0" err="1"/>
              <a:t>CreateAnswer</a:t>
            </a:r>
            <a:r>
              <a:rPr lang="en-US" sz="2400" dirty="0"/>
              <a:t> transaction.</a:t>
            </a:r>
          </a:p>
          <a:p>
            <a:r>
              <a:rPr lang="en-US" sz="2400" dirty="0"/>
              <a:t> </a:t>
            </a:r>
            <a:r>
              <a:rPr lang="en-US" sz="2400" b="1" dirty="0" err="1"/>
              <a:t>AnswerVoted</a:t>
            </a:r>
            <a:r>
              <a:rPr lang="en-US" sz="2400" dirty="0"/>
              <a:t> - Generated by the </a:t>
            </a:r>
            <a:r>
              <a:rPr lang="en-US" sz="2400" i="1" dirty="0" err="1"/>
              <a:t>VoteAnswer</a:t>
            </a:r>
            <a:r>
              <a:rPr lang="en-US" sz="2400" dirty="0"/>
              <a:t> transaction.</a:t>
            </a:r>
          </a:p>
          <a:p>
            <a:r>
              <a:rPr lang="en-US" sz="2400" dirty="0"/>
              <a:t> </a:t>
            </a:r>
            <a:r>
              <a:rPr lang="en-US" sz="2400" b="1" dirty="0" err="1"/>
              <a:t>QuestionAwarded</a:t>
            </a:r>
            <a:r>
              <a:rPr lang="en-US" sz="2400" dirty="0"/>
              <a:t> - Generated by the </a:t>
            </a:r>
            <a:r>
              <a:rPr lang="en-US" sz="2400" i="1" dirty="0" err="1"/>
              <a:t>AwardQuestion</a:t>
            </a:r>
            <a:r>
              <a:rPr lang="en-US" sz="2400" dirty="0"/>
              <a:t> transaction.</a:t>
            </a:r>
          </a:p>
        </p:txBody>
      </p:sp>
    </p:spTree>
    <p:extLst>
      <p:ext uri="{BB962C8B-B14F-4D97-AF65-F5344CB8AC3E}">
        <p14:creationId xmlns:p14="http://schemas.microsoft.com/office/powerpoint/2010/main" val="2370445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system components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a:p>
        </p:txBody>
      </p:sp>
      <p:pic>
        <p:nvPicPr>
          <p:cNvPr id="3074" name="Picture 2" descr="smartquora-component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1789" y="1822172"/>
            <a:ext cx="10174517" cy="3955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828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err="1" smtClean="0"/>
              <a:t>Smartquora</a:t>
            </a:r>
            <a:r>
              <a:rPr lang="en-US" sz="4800" b="1" smtClean="0"/>
              <a:t> Architecture</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a:p>
        </p:txBody>
      </p:sp>
      <p:pic>
        <p:nvPicPr>
          <p:cNvPr id="3" name="Picture 2"/>
          <p:cNvPicPr>
            <a:picLocks noChangeAspect="1"/>
          </p:cNvPicPr>
          <p:nvPr/>
        </p:nvPicPr>
        <p:blipFill>
          <a:blip r:embed="rId3"/>
          <a:stretch>
            <a:fillRect/>
          </a:stretch>
        </p:blipFill>
        <p:spPr>
          <a:xfrm>
            <a:off x="1190652" y="1544739"/>
            <a:ext cx="9920151" cy="454913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32927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Architecture</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a:p>
        </p:txBody>
      </p:sp>
      <p:pic>
        <p:nvPicPr>
          <p:cNvPr id="5" name="Picture 4"/>
          <p:cNvPicPr>
            <a:picLocks noChangeAspect="1"/>
          </p:cNvPicPr>
          <p:nvPr/>
        </p:nvPicPr>
        <p:blipFill>
          <a:blip r:embed="rId3"/>
          <a:stretch>
            <a:fillRect/>
          </a:stretch>
        </p:blipFill>
        <p:spPr>
          <a:xfrm>
            <a:off x="3438939" y="1321316"/>
            <a:ext cx="5507506" cy="502602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483095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7975" y="2530000"/>
            <a:ext cx="10058400" cy="1609344"/>
          </a:xfrm>
        </p:spPr>
        <p:txBody>
          <a:bodyPr/>
          <a:lstStyle/>
          <a:p>
            <a:pPr algn="ctr"/>
            <a:r>
              <a:rPr lang="en-US" dirty="0" err="1" smtClean="0"/>
              <a:t>SmartQuora</a:t>
            </a:r>
            <a:r>
              <a:rPr lang="en-US" dirty="0" smtClean="0"/>
              <a:t> - </a:t>
            </a:r>
            <a:r>
              <a:rPr lang="en-US" dirty="0" smtClean="0"/>
              <a:t>Application DEMO</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a:p>
        </p:txBody>
      </p:sp>
    </p:spTree>
    <p:extLst>
      <p:ext uri="{BB962C8B-B14F-4D97-AF65-F5344CB8AC3E}">
        <p14:creationId xmlns:p14="http://schemas.microsoft.com/office/powerpoint/2010/main" val="7153232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82" y="0"/>
            <a:ext cx="10058400" cy="1243008"/>
          </a:xfrm>
        </p:spPr>
        <p:txBody>
          <a:bodyPr>
            <a:normAutofit/>
          </a:bodyPr>
          <a:lstStyle/>
          <a:p>
            <a:pPr algn="ctr"/>
            <a:r>
              <a:rPr lang="en-US" sz="4000" b="1" dirty="0" err="1" smtClean="0"/>
              <a:t>Smartquora</a:t>
            </a:r>
            <a:r>
              <a:rPr lang="en-US" sz="4000" b="1" dirty="0" smtClean="0"/>
              <a:t> </a:t>
            </a:r>
            <a:r>
              <a:rPr lang="mr-IN" sz="4000" b="1" dirty="0" smtClean="0"/>
              <a:t>–</a:t>
            </a:r>
            <a:r>
              <a:rPr lang="en-US" sz="4000" b="1" dirty="0" smtClean="0"/>
              <a:t> </a:t>
            </a:r>
            <a:r>
              <a:rPr lang="en-US" sz="4000" b="1" dirty="0" smtClean="0"/>
              <a:t>Code Walk-Through</a:t>
            </a:r>
            <a:endParaRPr lang="en-US" sz="4000" dirty="0"/>
          </a:p>
        </p:txBody>
      </p:sp>
      <p:sp>
        <p:nvSpPr>
          <p:cNvPr id="7" name="Content Placeholder 2"/>
          <p:cNvSpPr>
            <a:spLocks noGrp="1"/>
          </p:cNvSpPr>
          <p:nvPr>
            <p:ph idx="1"/>
          </p:nvPr>
        </p:nvSpPr>
        <p:spPr>
          <a:xfrm>
            <a:off x="619826" y="1100138"/>
            <a:ext cx="11167362" cy="5172646"/>
          </a:xfrm>
        </p:spPr>
        <p:txBody>
          <a:bodyPr>
            <a:noAutofit/>
          </a:bodyPr>
          <a:lstStyle/>
          <a:p>
            <a:pPr marL="0" indent="0">
              <a:buNone/>
            </a:pPr>
            <a:endParaRPr lang="en-US" sz="2400" dirty="0" smtClean="0"/>
          </a:p>
          <a:p>
            <a:pPr marL="0" indent="0">
              <a:buNone/>
            </a:pPr>
            <a:r>
              <a:rPr lang="en-US" sz="2400" dirty="0" smtClean="0"/>
              <a:t>The </a:t>
            </a:r>
            <a:r>
              <a:rPr lang="en-US" sz="2400" dirty="0" err="1" smtClean="0"/>
              <a:t>SmartQuora</a:t>
            </a:r>
            <a:r>
              <a:rPr lang="en-US" sz="2400" dirty="0" smtClean="0"/>
              <a:t> application </a:t>
            </a:r>
            <a:r>
              <a:rPr lang="en-US" sz="2400" dirty="0" smtClean="0"/>
              <a:t>can be cloned from: </a:t>
            </a:r>
          </a:p>
          <a:p>
            <a:pPr marL="0" indent="0">
              <a:buNone/>
            </a:pPr>
            <a:r>
              <a:rPr lang="en-US" sz="2400" dirty="0"/>
              <a:t>https://</a:t>
            </a:r>
            <a:r>
              <a:rPr lang="en-US" sz="2400" dirty="0" smtClean="0"/>
              <a:t>github.com/skarlekar/smart-quora</a:t>
            </a:r>
            <a:endParaRPr lang="en-US" sz="2400" dirty="0" smtClean="0"/>
          </a:p>
          <a:p>
            <a:pPr marL="0" indent="0">
              <a:buNone/>
            </a:pPr>
            <a:endParaRPr lang="en-US" sz="2400" dirty="0"/>
          </a:p>
          <a:p>
            <a:pPr marL="0" indent="0">
              <a:buNone/>
            </a:pPr>
            <a:r>
              <a:rPr lang="en-US" sz="2400" dirty="0" smtClean="0"/>
              <a:t>For Installation, Deployment and Usage instructions go to:</a:t>
            </a:r>
          </a:p>
          <a:p>
            <a:pPr marL="0" indent="0">
              <a:buNone/>
            </a:pPr>
            <a:r>
              <a:rPr lang="en-US" sz="2400" dirty="0"/>
              <a:t>http://bit.ly/sqreadme</a:t>
            </a:r>
            <a:endParaRPr lang="en-US" sz="2400" dirty="0"/>
          </a:p>
          <a:p>
            <a:pPr marL="0" indent="0">
              <a:buNone/>
            </a:pPr>
            <a:endParaRPr lang="en-US" sz="2400" dirty="0"/>
          </a:p>
          <a:p>
            <a:pPr marL="0" indent="0">
              <a:buNone/>
            </a:pPr>
            <a:r>
              <a:rPr lang="en-US" sz="2400" dirty="0"/>
              <a:t/>
            </a:r>
            <a:br>
              <a:rPr lang="en-US" sz="2400" dirty="0"/>
            </a:br>
            <a:endParaRPr lang="en-US" sz="2400" dirty="0"/>
          </a:p>
        </p:txBody>
      </p:sp>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a:p>
        </p:txBody>
      </p:sp>
    </p:spTree>
    <p:extLst>
      <p:ext uri="{BB962C8B-B14F-4D97-AF65-F5344CB8AC3E}">
        <p14:creationId xmlns:p14="http://schemas.microsoft.com/office/powerpoint/2010/main" val="1864203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82" y="0"/>
            <a:ext cx="10058400" cy="1243008"/>
          </a:xfrm>
        </p:spPr>
        <p:txBody>
          <a:bodyPr>
            <a:normAutofit/>
          </a:bodyPr>
          <a:lstStyle/>
          <a:p>
            <a:pPr algn="ctr"/>
            <a:r>
              <a:rPr lang="en-US" sz="4000" b="1" dirty="0" smtClean="0"/>
              <a:t>Further READING</a:t>
            </a:r>
            <a:endParaRPr lang="en-US" sz="4000" dirty="0"/>
          </a:p>
        </p:txBody>
      </p:sp>
      <p:sp>
        <p:nvSpPr>
          <p:cNvPr id="7" name="Content Placeholder 2"/>
          <p:cNvSpPr>
            <a:spLocks noGrp="1"/>
          </p:cNvSpPr>
          <p:nvPr>
            <p:ph idx="1"/>
          </p:nvPr>
        </p:nvSpPr>
        <p:spPr>
          <a:xfrm>
            <a:off x="619826" y="1100138"/>
            <a:ext cx="11167362" cy="5172646"/>
          </a:xfrm>
        </p:spPr>
        <p:txBody>
          <a:bodyPr>
            <a:noAutofit/>
          </a:bodyPr>
          <a:lstStyle/>
          <a:p>
            <a:pPr marL="0" indent="0">
              <a:buNone/>
            </a:pPr>
            <a:endParaRPr lang="en-US" sz="2400" dirty="0" smtClean="0"/>
          </a:p>
          <a:p>
            <a:pPr marL="0" indent="0">
              <a:buNone/>
            </a:pPr>
            <a:r>
              <a:rPr lang="en-US" sz="2400" dirty="0" smtClean="0"/>
              <a:t>To understand the concept of </a:t>
            </a:r>
            <a:r>
              <a:rPr lang="en-US" sz="2400" dirty="0" smtClean="0"/>
              <a:t>Blockchain and Smart Contracts and </a:t>
            </a:r>
            <a:r>
              <a:rPr lang="en-US" sz="2400" dirty="0" smtClean="0"/>
              <a:t>explore the differences between </a:t>
            </a:r>
            <a:r>
              <a:rPr lang="en-US" sz="2400" dirty="0" smtClean="0"/>
              <a:t>various Blockchain frameworks </a:t>
            </a:r>
            <a:r>
              <a:rPr lang="en-US" sz="2400" dirty="0" smtClean="0"/>
              <a:t>go to:</a:t>
            </a:r>
          </a:p>
          <a:p>
            <a:pPr marL="0" indent="0">
              <a:buNone/>
            </a:pPr>
            <a:endParaRPr lang="en-US" sz="2400" dirty="0"/>
          </a:p>
          <a:p>
            <a:pPr marL="0" indent="0">
              <a:buNone/>
            </a:pPr>
            <a:r>
              <a:rPr lang="en-US" sz="2400" dirty="0"/>
              <a:t>http://bit.ly/blkchn2018</a:t>
            </a:r>
            <a:endParaRPr lang="en-US" sz="2400" dirty="0"/>
          </a:p>
          <a:p>
            <a:pPr marL="0" indent="0">
              <a:buNone/>
            </a:pPr>
            <a:endParaRPr lang="en-US" sz="2400" dirty="0"/>
          </a:p>
          <a:p>
            <a:pPr marL="0" indent="0">
              <a:buNone/>
            </a:pPr>
            <a:r>
              <a:rPr lang="en-US" sz="2400" dirty="0"/>
              <a:t/>
            </a:r>
            <a:br>
              <a:rPr lang="en-US" sz="2400" dirty="0"/>
            </a:br>
            <a:endParaRPr lang="en-US" sz="2400" dirty="0"/>
          </a:p>
        </p:txBody>
      </p:sp>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a:p>
        </p:txBody>
      </p:sp>
    </p:spTree>
    <p:extLst>
      <p:ext uri="{BB962C8B-B14F-4D97-AF65-F5344CB8AC3E}">
        <p14:creationId xmlns:p14="http://schemas.microsoft.com/office/powerpoint/2010/main" val="1816034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55877" y="913215"/>
            <a:ext cx="10195200" cy="2109265"/>
          </a:xfrm>
        </p:spPr>
        <p:txBody>
          <a:bodyPr/>
          <a:lstStyle/>
          <a:p>
            <a:pPr lvl="0" algn="just" defTabSz="914400" eaLnBrk="0" fontAlgn="base" hangingPunct="0">
              <a:spcBef>
                <a:spcPct val="0"/>
              </a:spcBef>
              <a:spcAft>
                <a:spcPts val="600"/>
              </a:spcAft>
            </a:pPr>
            <a:r>
              <a:rPr lang="en-US" altLang="en-US" sz="1800" b="0" dirty="0" smtClean="0">
                <a:solidFill>
                  <a:schemeClr val="tx1">
                    <a:lumMod val="75000"/>
                    <a:lumOff val="25000"/>
                  </a:schemeClr>
                </a:solidFill>
              </a:rPr>
              <a:t>Blockchain</a:t>
            </a:r>
            <a:r>
              <a:rPr lang="en-US" altLang="en-US" sz="1800" b="0" dirty="0">
                <a:solidFill>
                  <a:schemeClr val="tx1">
                    <a:lumMod val="75000"/>
                    <a:lumOff val="25000"/>
                  </a:schemeClr>
                </a:solidFill>
              </a:rPr>
              <a:t>, or distributed ledger technology, is a digital record of transactions and ownership that is continually reconciled and replicated among many different nodes in a peer-to-peer network. Each transaction is uniquely signed with a private key.</a:t>
            </a:r>
          </a:p>
          <a:p>
            <a:endParaRPr lang="en-US" sz="1800" b="0" dirty="0">
              <a:solidFill>
                <a:schemeClr val="tx1">
                  <a:lumMod val="75000"/>
                  <a:lumOff val="25000"/>
                </a:schemeClr>
              </a:solidFill>
            </a:endParaRPr>
          </a:p>
          <a:p>
            <a:r>
              <a:rPr lang="en-US" sz="1800" b="0" dirty="0" smtClean="0">
                <a:solidFill>
                  <a:schemeClr val="tx1">
                    <a:lumMod val="75000"/>
                    <a:lumOff val="25000"/>
                  </a:schemeClr>
                </a:solidFill>
              </a:rPr>
              <a:t>This </a:t>
            </a:r>
            <a:r>
              <a:rPr lang="en-US" sz="1800" b="0" dirty="0">
                <a:solidFill>
                  <a:schemeClr val="tx1">
                    <a:lumMod val="75000"/>
                    <a:lumOff val="25000"/>
                  </a:schemeClr>
                </a:solidFill>
              </a:rPr>
              <a:t>"chain" maintains a continuously growing list of records, called blocks, which are inherently resistant to modification – once recorded, the data cannot be altered </a:t>
            </a:r>
            <a:r>
              <a:rPr lang="en-US" sz="1800" b="0" dirty="0" smtClean="0">
                <a:solidFill>
                  <a:schemeClr val="tx1">
                    <a:lumMod val="75000"/>
                    <a:lumOff val="25000"/>
                  </a:schemeClr>
                </a:solidFill>
              </a:rPr>
              <a:t>retroactively. </a:t>
            </a:r>
            <a:endParaRPr lang="en-US" sz="1800" dirty="0">
              <a:solidFill>
                <a:schemeClr val="tx1">
                  <a:lumMod val="75000"/>
                  <a:lumOff val="25000"/>
                </a:schemeClr>
              </a:solidFill>
            </a:endParaRPr>
          </a:p>
        </p:txBody>
      </p:sp>
      <p:sp>
        <p:nvSpPr>
          <p:cNvPr id="2" name="Title 1"/>
          <p:cNvSpPr>
            <a:spLocks noGrp="1"/>
          </p:cNvSpPr>
          <p:nvPr>
            <p:ph type="title"/>
          </p:nvPr>
        </p:nvSpPr>
        <p:spPr>
          <a:xfrm>
            <a:off x="507436" y="160043"/>
            <a:ext cx="10195200" cy="533400"/>
          </a:xfrm>
        </p:spPr>
        <p:txBody>
          <a:bodyPr>
            <a:normAutofit fontScale="90000"/>
          </a:bodyPr>
          <a:lstStyle/>
          <a:p>
            <a:r>
              <a:rPr lang="en-US" sz="4000" dirty="0" smtClean="0"/>
              <a:t>Demystifying Blockchain</a:t>
            </a:r>
            <a:endParaRPr lang="en-US" sz="4000" dirty="0"/>
          </a:p>
        </p:txBody>
      </p:sp>
      <p:pic>
        <p:nvPicPr>
          <p:cNvPr id="18" name="Picture 17"/>
          <p:cNvPicPr>
            <a:picLocks noChangeAspect="1"/>
          </p:cNvPicPr>
          <p:nvPr/>
        </p:nvPicPr>
        <p:blipFill>
          <a:blip r:embed="rId3">
            <a:duotone>
              <a:schemeClr val="accent1">
                <a:shade val="45000"/>
                <a:satMod val="135000"/>
              </a:schemeClr>
              <a:prstClr val="white"/>
            </a:duotone>
          </a:blip>
          <a:stretch>
            <a:fillRect/>
          </a:stretch>
        </p:blipFill>
        <p:spPr>
          <a:xfrm>
            <a:off x="2071680" y="3102552"/>
            <a:ext cx="7793233" cy="284739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37244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6" y="160043"/>
            <a:ext cx="10195200" cy="533400"/>
          </a:xfrm>
        </p:spPr>
        <p:txBody>
          <a:bodyPr>
            <a:normAutofit fontScale="90000"/>
          </a:bodyPr>
          <a:lstStyle/>
          <a:p>
            <a:r>
              <a:rPr lang="en-US" sz="4000" dirty="0" smtClean="0"/>
              <a:t>How Blockchain solves Business Pain Points</a:t>
            </a:r>
            <a:endParaRPr lang="en-US" sz="4000" dirty="0"/>
          </a:p>
        </p:txBody>
      </p:sp>
      <p:sp>
        <p:nvSpPr>
          <p:cNvPr id="4" name="Text Placeholder 3"/>
          <p:cNvSpPr>
            <a:spLocks noGrp="1"/>
          </p:cNvSpPr>
          <p:nvPr>
            <p:ph type="body" sz="quarter" idx="10"/>
          </p:nvPr>
        </p:nvSpPr>
        <p:spPr>
          <a:xfrm>
            <a:off x="507436" y="877844"/>
            <a:ext cx="10986064" cy="1021450"/>
          </a:xfrm>
        </p:spPr>
        <p:txBody>
          <a:bodyPr>
            <a:normAutofit fontScale="92500" lnSpcReduction="10000"/>
          </a:bodyPr>
          <a:lstStyle/>
          <a:p>
            <a:pPr lvl="0" algn="just" defTabSz="914400" eaLnBrk="0" fontAlgn="base" hangingPunct="0">
              <a:spcBef>
                <a:spcPct val="0"/>
              </a:spcBef>
              <a:spcAft>
                <a:spcPts val="600"/>
              </a:spcAft>
            </a:pPr>
            <a:r>
              <a:rPr lang="en-US" altLang="en-US" sz="1800" b="0" dirty="0" smtClean="0">
                <a:solidFill>
                  <a:schemeClr val="tx1">
                    <a:lumMod val="75000"/>
                    <a:lumOff val="25000"/>
                  </a:schemeClr>
                </a:solidFill>
              </a:rPr>
              <a:t>Blockchain technology can simplify the management of trusted information such as information about individuals, organizations, their assets and activities making it easier for government agencies to access and use critical information while enabling individuals and organizations to authorize who can access them while maintaining the security of the information.</a:t>
            </a:r>
            <a:endParaRPr lang="en-US" altLang="en-US" sz="1800" b="0" dirty="0">
              <a:solidFill>
                <a:schemeClr val="tx1">
                  <a:lumMod val="75000"/>
                  <a:lumOff val="25000"/>
                </a:schemeClr>
              </a:solidFill>
            </a:endParaRPr>
          </a:p>
          <a:p>
            <a:endParaRPr lang="en-US" sz="1800" b="0" dirty="0">
              <a:solidFill>
                <a:srgbClr val="00338D"/>
              </a:solidFill>
            </a:endParaRPr>
          </a:p>
        </p:txBody>
      </p:sp>
      <p:grpSp>
        <p:nvGrpSpPr>
          <p:cNvPr id="161" name="Group 160">
            <a:extLst>
              <a:ext uri="{FF2B5EF4-FFF2-40B4-BE49-F238E27FC236}">
                <a16:creationId xmlns="" xmlns:a16="http://schemas.microsoft.com/office/drawing/2014/main" id="{3DD70216-CC22-456A-B6B3-0535197E0C44}"/>
              </a:ext>
            </a:extLst>
          </p:cNvPr>
          <p:cNvGrpSpPr/>
          <p:nvPr/>
        </p:nvGrpSpPr>
        <p:grpSpPr>
          <a:xfrm>
            <a:off x="3896976" y="1777740"/>
            <a:ext cx="3552444" cy="3552444"/>
            <a:chOff x="5257800" y="2482850"/>
            <a:chExt cx="1685926" cy="1660525"/>
          </a:xfrm>
        </p:grpSpPr>
        <p:sp>
          <p:nvSpPr>
            <p:cNvPr id="162" name="Freeform 2438">
              <a:extLst>
                <a:ext uri="{FF2B5EF4-FFF2-40B4-BE49-F238E27FC236}">
                  <a16:creationId xmlns="" xmlns:a16="http://schemas.microsoft.com/office/drawing/2014/main" id="{02D16A14-8A86-4CB6-B5EB-82F6666902A4}"/>
                </a:ext>
              </a:extLst>
            </p:cNvPr>
            <p:cNvSpPr>
              <a:spLocks/>
            </p:cNvSpPr>
            <p:nvPr/>
          </p:nvSpPr>
          <p:spPr bwMode="auto">
            <a:xfrm>
              <a:off x="6227763" y="2609850"/>
              <a:ext cx="715963" cy="788988"/>
            </a:xfrm>
            <a:custGeom>
              <a:avLst/>
              <a:gdLst>
                <a:gd name="T0" fmla="*/ 670 w 1806"/>
                <a:gd name="T1" fmla="*/ 1331 h 1990"/>
                <a:gd name="T2" fmla="*/ 708 w 1806"/>
                <a:gd name="T3" fmla="*/ 1392 h 1990"/>
                <a:gd name="T4" fmla="*/ 426 w 1806"/>
                <a:gd name="T5" fmla="*/ 1484 h 1990"/>
                <a:gd name="T6" fmla="*/ 1354 w 1806"/>
                <a:gd name="T7" fmla="*/ 1990 h 1990"/>
                <a:gd name="T8" fmla="*/ 1701 w 1806"/>
                <a:gd name="T9" fmla="*/ 1259 h 1990"/>
                <a:gd name="T10" fmla="*/ 1701 w 1806"/>
                <a:gd name="T11" fmla="*/ 1259 h 1990"/>
                <a:gd name="T12" fmla="*/ 1806 w 1806"/>
                <a:gd name="T13" fmla="*/ 1036 h 1990"/>
                <a:gd name="T14" fmla="*/ 1524 w 1806"/>
                <a:gd name="T15" fmla="*/ 1128 h 1990"/>
                <a:gd name="T16" fmla="*/ 1503 w 1806"/>
                <a:gd name="T17" fmla="*/ 1084 h 1990"/>
                <a:gd name="T18" fmla="*/ 1476 w 1806"/>
                <a:gd name="T19" fmla="*/ 1029 h 1990"/>
                <a:gd name="T20" fmla="*/ 1417 w 1806"/>
                <a:gd name="T21" fmla="*/ 924 h 1990"/>
                <a:gd name="T22" fmla="*/ 1354 w 1806"/>
                <a:gd name="T23" fmla="*/ 823 h 1990"/>
                <a:gd name="T24" fmla="*/ 1284 w 1806"/>
                <a:gd name="T25" fmla="*/ 727 h 1990"/>
                <a:gd name="T26" fmla="*/ 1208 w 1806"/>
                <a:gd name="T27" fmla="*/ 637 h 1990"/>
                <a:gd name="T28" fmla="*/ 1127 w 1806"/>
                <a:gd name="T29" fmla="*/ 551 h 1990"/>
                <a:gd name="T30" fmla="*/ 1043 w 1806"/>
                <a:gd name="T31" fmla="*/ 469 h 1990"/>
                <a:gd name="T32" fmla="*/ 952 w 1806"/>
                <a:gd name="T33" fmla="*/ 394 h 1990"/>
                <a:gd name="T34" fmla="*/ 859 w 1806"/>
                <a:gd name="T35" fmla="*/ 326 h 1990"/>
                <a:gd name="T36" fmla="*/ 760 w 1806"/>
                <a:gd name="T37" fmla="*/ 261 h 1990"/>
                <a:gd name="T38" fmla="*/ 658 w 1806"/>
                <a:gd name="T39" fmla="*/ 204 h 1990"/>
                <a:gd name="T40" fmla="*/ 553 w 1806"/>
                <a:gd name="T41" fmla="*/ 152 h 1990"/>
                <a:gd name="T42" fmla="*/ 445 w 1806"/>
                <a:gd name="T43" fmla="*/ 107 h 1990"/>
                <a:gd name="T44" fmla="*/ 334 w 1806"/>
                <a:gd name="T45" fmla="*/ 68 h 1990"/>
                <a:gd name="T46" fmla="*/ 220 w 1806"/>
                <a:gd name="T47" fmla="*/ 35 h 1990"/>
                <a:gd name="T48" fmla="*/ 103 w 1806"/>
                <a:gd name="T49" fmla="*/ 9 h 1990"/>
                <a:gd name="T50" fmla="*/ 45 w 1806"/>
                <a:gd name="T51" fmla="*/ 0 h 1990"/>
                <a:gd name="T52" fmla="*/ 475 w 1806"/>
                <a:gd name="T53" fmla="*/ 407 h 1990"/>
                <a:gd name="T54" fmla="*/ 0 w 1806"/>
                <a:gd name="T55" fmla="*/ 857 h 1990"/>
                <a:gd name="T56" fmla="*/ 51 w 1806"/>
                <a:gd name="T57" fmla="*/ 870 h 1990"/>
                <a:gd name="T58" fmla="*/ 151 w 1806"/>
                <a:gd name="T59" fmla="*/ 904 h 1990"/>
                <a:gd name="T60" fmla="*/ 246 w 1806"/>
                <a:gd name="T61" fmla="*/ 946 h 1990"/>
                <a:gd name="T62" fmla="*/ 337 w 1806"/>
                <a:gd name="T63" fmla="*/ 998 h 1990"/>
                <a:gd name="T64" fmla="*/ 422 w 1806"/>
                <a:gd name="T65" fmla="*/ 1059 h 1990"/>
                <a:gd name="T66" fmla="*/ 501 w 1806"/>
                <a:gd name="T67" fmla="*/ 1127 h 1990"/>
                <a:gd name="T68" fmla="*/ 574 w 1806"/>
                <a:gd name="T69" fmla="*/ 1203 h 1990"/>
                <a:gd name="T70" fmla="*/ 640 w 1806"/>
                <a:gd name="T71" fmla="*/ 1287 h 1990"/>
                <a:gd name="T72" fmla="*/ 670 w 1806"/>
                <a:gd name="T73" fmla="*/ 1331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6" h="1990">
                  <a:moveTo>
                    <a:pt x="670" y="1331"/>
                  </a:moveTo>
                  <a:lnTo>
                    <a:pt x="708" y="1392"/>
                  </a:lnTo>
                  <a:lnTo>
                    <a:pt x="426" y="1484"/>
                  </a:lnTo>
                  <a:lnTo>
                    <a:pt x="1354" y="1990"/>
                  </a:lnTo>
                  <a:lnTo>
                    <a:pt x="1701" y="1259"/>
                  </a:lnTo>
                  <a:lnTo>
                    <a:pt x="1701" y="1259"/>
                  </a:lnTo>
                  <a:lnTo>
                    <a:pt x="1806" y="1036"/>
                  </a:lnTo>
                  <a:lnTo>
                    <a:pt x="1524" y="1128"/>
                  </a:lnTo>
                  <a:lnTo>
                    <a:pt x="1503" y="1084"/>
                  </a:lnTo>
                  <a:lnTo>
                    <a:pt x="1476" y="1029"/>
                  </a:lnTo>
                  <a:lnTo>
                    <a:pt x="1417" y="924"/>
                  </a:lnTo>
                  <a:lnTo>
                    <a:pt x="1354" y="823"/>
                  </a:lnTo>
                  <a:lnTo>
                    <a:pt x="1284" y="727"/>
                  </a:lnTo>
                  <a:lnTo>
                    <a:pt x="1208" y="637"/>
                  </a:lnTo>
                  <a:lnTo>
                    <a:pt x="1127" y="551"/>
                  </a:lnTo>
                  <a:lnTo>
                    <a:pt x="1043" y="469"/>
                  </a:lnTo>
                  <a:lnTo>
                    <a:pt x="952" y="394"/>
                  </a:lnTo>
                  <a:lnTo>
                    <a:pt x="859" y="326"/>
                  </a:lnTo>
                  <a:lnTo>
                    <a:pt x="760" y="261"/>
                  </a:lnTo>
                  <a:lnTo>
                    <a:pt x="658" y="204"/>
                  </a:lnTo>
                  <a:lnTo>
                    <a:pt x="553" y="152"/>
                  </a:lnTo>
                  <a:lnTo>
                    <a:pt x="445" y="107"/>
                  </a:lnTo>
                  <a:lnTo>
                    <a:pt x="334" y="68"/>
                  </a:lnTo>
                  <a:lnTo>
                    <a:pt x="220" y="35"/>
                  </a:lnTo>
                  <a:lnTo>
                    <a:pt x="103" y="9"/>
                  </a:lnTo>
                  <a:lnTo>
                    <a:pt x="45" y="0"/>
                  </a:lnTo>
                  <a:lnTo>
                    <a:pt x="475" y="407"/>
                  </a:lnTo>
                  <a:lnTo>
                    <a:pt x="0" y="857"/>
                  </a:lnTo>
                  <a:lnTo>
                    <a:pt x="51" y="870"/>
                  </a:lnTo>
                  <a:lnTo>
                    <a:pt x="151" y="904"/>
                  </a:lnTo>
                  <a:lnTo>
                    <a:pt x="246" y="946"/>
                  </a:lnTo>
                  <a:lnTo>
                    <a:pt x="337" y="998"/>
                  </a:lnTo>
                  <a:lnTo>
                    <a:pt x="422" y="1059"/>
                  </a:lnTo>
                  <a:lnTo>
                    <a:pt x="501" y="1127"/>
                  </a:lnTo>
                  <a:lnTo>
                    <a:pt x="574" y="1203"/>
                  </a:lnTo>
                  <a:lnTo>
                    <a:pt x="640" y="1287"/>
                  </a:lnTo>
                  <a:lnTo>
                    <a:pt x="670" y="133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3" name="Freeform 2439">
              <a:extLst>
                <a:ext uri="{FF2B5EF4-FFF2-40B4-BE49-F238E27FC236}">
                  <a16:creationId xmlns="" xmlns:a16="http://schemas.microsoft.com/office/drawing/2014/main" id="{03B5345E-C90C-49FD-845D-B299A7F373C9}"/>
                </a:ext>
              </a:extLst>
            </p:cNvPr>
            <p:cNvSpPr>
              <a:spLocks/>
            </p:cNvSpPr>
            <p:nvPr/>
          </p:nvSpPr>
          <p:spPr bwMode="auto">
            <a:xfrm>
              <a:off x="6294438" y="3241675"/>
              <a:ext cx="604838" cy="798513"/>
            </a:xfrm>
            <a:custGeom>
              <a:avLst/>
              <a:gdLst>
                <a:gd name="T0" fmla="*/ 417 w 1521"/>
                <a:gd name="T1" fmla="*/ 1025 h 2010"/>
                <a:gd name="T2" fmla="*/ 372 w 1521"/>
                <a:gd name="T3" fmla="*/ 1080 h 2010"/>
                <a:gd name="T4" fmla="*/ 194 w 1521"/>
                <a:gd name="T5" fmla="*/ 836 h 2010"/>
                <a:gd name="T6" fmla="*/ 137 w 1521"/>
                <a:gd name="T7" fmla="*/ 1140 h 2010"/>
                <a:gd name="T8" fmla="*/ 137 w 1521"/>
                <a:gd name="T9" fmla="*/ 1140 h 2010"/>
                <a:gd name="T10" fmla="*/ 0 w 1521"/>
                <a:gd name="T11" fmla="*/ 1874 h 2010"/>
                <a:gd name="T12" fmla="*/ 1047 w 1521"/>
                <a:gd name="T13" fmla="*/ 2010 h 2010"/>
                <a:gd name="T14" fmla="*/ 874 w 1521"/>
                <a:gd name="T15" fmla="*/ 1773 h 2010"/>
                <a:gd name="T16" fmla="*/ 911 w 1521"/>
                <a:gd name="T17" fmla="*/ 1739 h 2010"/>
                <a:gd name="T18" fmla="*/ 983 w 1521"/>
                <a:gd name="T19" fmla="*/ 1669 h 2010"/>
                <a:gd name="T20" fmla="*/ 1114 w 1521"/>
                <a:gd name="T21" fmla="*/ 1517 h 2010"/>
                <a:gd name="T22" fmla="*/ 1227 w 1521"/>
                <a:gd name="T23" fmla="*/ 1357 h 2010"/>
                <a:gd name="T24" fmla="*/ 1323 w 1521"/>
                <a:gd name="T25" fmla="*/ 1185 h 2010"/>
                <a:gd name="T26" fmla="*/ 1401 w 1521"/>
                <a:gd name="T27" fmla="*/ 1005 h 2010"/>
                <a:gd name="T28" fmla="*/ 1460 w 1521"/>
                <a:gd name="T29" fmla="*/ 819 h 2010"/>
                <a:gd name="T30" fmla="*/ 1499 w 1521"/>
                <a:gd name="T31" fmla="*/ 626 h 2010"/>
                <a:gd name="T32" fmla="*/ 1520 w 1521"/>
                <a:gd name="T33" fmla="*/ 426 h 2010"/>
                <a:gd name="T34" fmla="*/ 1521 w 1521"/>
                <a:gd name="T35" fmla="*/ 326 h 2010"/>
                <a:gd name="T36" fmla="*/ 1520 w 1521"/>
                <a:gd name="T37" fmla="*/ 243 h 2010"/>
                <a:gd name="T38" fmla="*/ 1507 w 1521"/>
                <a:gd name="T39" fmla="*/ 81 h 2010"/>
                <a:gd name="T40" fmla="*/ 1494 w 1521"/>
                <a:gd name="T41" fmla="*/ 0 h 2010"/>
                <a:gd name="T42" fmla="*/ 1344 w 1521"/>
                <a:gd name="T43" fmla="*/ 316 h 2010"/>
                <a:gd name="T44" fmla="*/ 1234 w 1521"/>
                <a:gd name="T45" fmla="*/ 549 h 2010"/>
                <a:gd name="T46" fmla="*/ 667 w 1521"/>
                <a:gd name="T47" fmla="*/ 241 h 2010"/>
                <a:gd name="T48" fmla="*/ 670 w 1521"/>
                <a:gd name="T49" fmla="*/ 283 h 2010"/>
                <a:gd name="T50" fmla="*/ 671 w 1521"/>
                <a:gd name="T51" fmla="*/ 326 h 2010"/>
                <a:gd name="T52" fmla="*/ 670 w 1521"/>
                <a:gd name="T53" fmla="*/ 373 h 2010"/>
                <a:gd name="T54" fmla="*/ 662 w 1521"/>
                <a:gd name="T55" fmla="*/ 469 h 2010"/>
                <a:gd name="T56" fmla="*/ 645 w 1521"/>
                <a:gd name="T57" fmla="*/ 562 h 2010"/>
                <a:gd name="T58" fmla="*/ 620 w 1521"/>
                <a:gd name="T59" fmla="*/ 653 h 2010"/>
                <a:gd name="T60" fmla="*/ 588 w 1521"/>
                <a:gd name="T61" fmla="*/ 742 h 2010"/>
                <a:gd name="T62" fmla="*/ 549 w 1521"/>
                <a:gd name="T63" fmla="*/ 828 h 2010"/>
                <a:gd name="T64" fmla="*/ 501 w 1521"/>
                <a:gd name="T65" fmla="*/ 909 h 2010"/>
                <a:gd name="T66" fmla="*/ 448 w 1521"/>
                <a:gd name="T67" fmla="*/ 987 h 2010"/>
                <a:gd name="T68" fmla="*/ 417 w 1521"/>
                <a:gd name="T69" fmla="*/ 1025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21" h="2010">
                  <a:moveTo>
                    <a:pt x="417" y="1025"/>
                  </a:moveTo>
                  <a:lnTo>
                    <a:pt x="372" y="1080"/>
                  </a:lnTo>
                  <a:lnTo>
                    <a:pt x="194" y="836"/>
                  </a:lnTo>
                  <a:lnTo>
                    <a:pt x="137" y="1140"/>
                  </a:lnTo>
                  <a:lnTo>
                    <a:pt x="137" y="1140"/>
                  </a:lnTo>
                  <a:lnTo>
                    <a:pt x="0" y="1874"/>
                  </a:lnTo>
                  <a:lnTo>
                    <a:pt x="1047" y="2010"/>
                  </a:lnTo>
                  <a:lnTo>
                    <a:pt x="874" y="1773"/>
                  </a:lnTo>
                  <a:lnTo>
                    <a:pt x="911" y="1739"/>
                  </a:lnTo>
                  <a:lnTo>
                    <a:pt x="983" y="1669"/>
                  </a:lnTo>
                  <a:lnTo>
                    <a:pt x="1114" y="1517"/>
                  </a:lnTo>
                  <a:lnTo>
                    <a:pt x="1227" y="1357"/>
                  </a:lnTo>
                  <a:lnTo>
                    <a:pt x="1323" y="1185"/>
                  </a:lnTo>
                  <a:lnTo>
                    <a:pt x="1401" y="1005"/>
                  </a:lnTo>
                  <a:lnTo>
                    <a:pt x="1460" y="819"/>
                  </a:lnTo>
                  <a:lnTo>
                    <a:pt x="1499" y="626"/>
                  </a:lnTo>
                  <a:lnTo>
                    <a:pt x="1520" y="426"/>
                  </a:lnTo>
                  <a:lnTo>
                    <a:pt x="1521" y="326"/>
                  </a:lnTo>
                  <a:lnTo>
                    <a:pt x="1520" y="243"/>
                  </a:lnTo>
                  <a:lnTo>
                    <a:pt x="1507" y="81"/>
                  </a:lnTo>
                  <a:lnTo>
                    <a:pt x="1494" y="0"/>
                  </a:lnTo>
                  <a:lnTo>
                    <a:pt x="1344" y="316"/>
                  </a:lnTo>
                  <a:lnTo>
                    <a:pt x="1234" y="549"/>
                  </a:lnTo>
                  <a:lnTo>
                    <a:pt x="667" y="241"/>
                  </a:lnTo>
                  <a:lnTo>
                    <a:pt x="670" y="283"/>
                  </a:lnTo>
                  <a:lnTo>
                    <a:pt x="671" y="326"/>
                  </a:lnTo>
                  <a:lnTo>
                    <a:pt x="670" y="373"/>
                  </a:lnTo>
                  <a:lnTo>
                    <a:pt x="662" y="469"/>
                  </a:lnTo>
                  <a:lnTo>
                    <a:pt x="645" y="562"/>
                  </a:lnTo>
                  <a:lnTo>
                    <a:pt x="620" y="653"/>
                  </a:lnTo>
                  <a:lnTo>
                    <a:pt x="588" y="742"/>
                  </a:lnTo>
                  <a:lnTo>
                    <a:pt x="549" y="828"/>
                  </a:lnTo>
                  <a:lnTo>
                    <a:pt x="501" y="909"/>
                  </a:lnTo>
                  <a:lnTo>
                    <a:pt x="448" y="987"/>
                  </a:lnTo>
                  <a:lnTo>
                    <a:pt x="417" y="102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4" name="Freeform 2440">
              <a:extLst>
                <a:ext uri="{FF2B5EF4-FFF2-40B4-BE49-F238E27FC236}">
                  <a16:creationId xmlns="" xmlns:a16="http://schemas.microsoft.com/office/drawing/2014/main" id="{35957DE2-1F5A-4CAE-B7C0-7534F3450B41}"/>
                </a:ext>
              </a:extLst>
            </p:cNvPr>
            <p:cNvSpPr>
              <a:spLocks/>
            </p:cNvSpPr>
            <p:nvPr/>
          </p:nvSpPr>
          <p:spPr bwMode="auto">
            <a:xfrm>
              <a:off x="5591175" y="3667125"/>
              <a:ext cx="893763" cy="476250"/>
            </a:xfrm>
            <a:custGeom>
              <a:avLst/>
              <a:gdLst>
                <a:gd name="T0" fmla="*/ 940 w 2251"/>
                <a:gd name="T1" fmla="*/ 267 h 1199"/>
                <a:gd name="T2" fmla="*/ 874 w 2251"/>
                <a:gd name="T3" fmla="*/ 240 h 1199"/>
                <a:gd name="T4" fmla="*/ 1049 w 2251"/>
                <a:gd name="T5" fmla="*/ 0 h 1199"/>
                <a:gd name="T6" fmla="*/ 751 w 2251"/>
                <a:gd name="T7" fmla="*/ 38 h 1199"/>
                <a:gd name="T8" fmla="*/ 751 w 2251"/>
                <a:gd name="T9" fmla="*/ 38 h 1199"/>
                <a:gd name="T10" fmla="*/ 0 w 2251"/>
                <a:gd name="T11" fmla="*/ 136 h 1199"/>
                <a:gd name="T12" fmla="*/ 150 w 2251"/>
                <a:gd name="T13" fmla="*/ 928 h 1199"/>
                <a:gd name="T14" fmla="*/ 150 w 2251"/>
                <a:gd name="T15" fmla="*/ 928 h 1199"/>
                <a:gd name="T16" fmla="*/ 195 w 2251"/>
                <a:gd name="T17" fmla="*/ 1174 h 1199"/>
                <a:gd name="T18" fmla="*/ 370 w 2251"/>
                <a:gd name="T19" fmla="*/ 933 h 1199"/>
                <a:gd name="T20" fmla="*/ 414 w 2251"/>
                <a:gd name="T21" fmla="*/ 957 h 1199"/>
                <a:gd name="T22" fmla="*/ 467 w 2251"/>
                <a:gd name="T23" fmla="*/ 986 h 1199"/>
                <a:gd name="T24" fmla="*/ 579 w 2251"/>
                <a:gd name="T25" fmla="*/ 1038 h 1199"/>
                <a:gd name="T26" fmla="*/ 691 w 2251"/>
                <a:gd name="T27" fmla="*/ 1084 h 1199"/>
                <a:gd name="T28" fmla="*/ 808 w 2251"/>
                <a:gd name="T29" fmla="*/ 1121 h 1199"/>
                <a:gd name="T30" fmla="*/ 926 w 2251"/>
                <a:gd name="T31" fmla="*/ 1151 h 1199"/>
                <a:gd name="T32" fmla="*/ 1046 w 2251"/>
                <a:gd name="T33" fmla="*/ 1174 h 1199"/>
                <a:gd name="T34" fmla="*/ 1168 w 2251"/>
                <a:gd name="T35" fmla="*/ 1190 h 1199"/>
                <a:gd name="T36" fmla="*/ 1291 w 2251"/>
                <a:gd name="T37" fmla="*/ 1198 h 1199"/>
                <a:gd name="T38" fmla="*/ 1352 w 2251"/>
                <a:gd name="T39" fmla="*/ 1199 h 1199"/>
                <a:gd name="T40" fmla="*/ 1411 w 2251"/>
                <a:gd name="T41" fmla="*/ 1198 h 1199"/>
                <a:gd name="T42" fmla="*/ 1529 w 2251"/>
                <a:gd name="T43" fmla="*/ 1191 h 1199"/>
                <a:gd name="T44" fmla="*/ 1644 w 2251"/>
                <a:gd name="T45" fmla="*/ 1177 h 1199"/>
                <a:gd name="T46" fmla="*/ 1759 w 2251"/>
                <a:gd name="T47" fmla="*/ 1156 h 1199"/>
                <a:gd name="T48" fmla="*/ 1872 w 2251"/>
                <a:gd name="T49" fmla="*/ 1128 h 1199"/>
                <a:gd name="T50" fmla="*/ 1984 w 2251"/>
                <a:gd name="T51" fmla="*/ 1094 h 1199"/>
                <a:gd name="T52" fmla="*/ 2092 w 2251"/>
                <a:gd name="T53" fmla="*/ 1053 h 1199"/>
                <a:gd name="T54" fmla="*/ 2199 w 2251"/>
                <a:gd name="T55" fmla="*/ 1005 h 1199"/>
                <a:gd name="T56" fmla="*/ 2251 w 2251"/>
                <a:gd name="T57" fmla="*/ 979 h 1199"/>
                <a:gd name="T58" fmla="*/ 1641 w 2251"/>
                <a:gd name="T59" fmla="*/ 900 h 1199"/>
                <a:gd name="T60" fmla="*/ 1759 w 2251"/>
                <a:gd name="T61" fmla="*/ 270 h 1199"/>
                <a:gd name="T62" fmla="*/ 1711 w 2251"/>
                <a:gd name="T63" fmla="*/ 288 h 1199"/>
                <a:gd name="T64" fmla="*/ 1612 w 2251"/>
                <a:gd name="T65" fmla="*/ 318 h 1199"/>
                <a:gd name="T66" fmla="*/ 1509 w 2251"/>
                <a:gd name="T67" fmla="*/ 337 h 1199"/>
                <a:gd name="T68" fmla="*/ 1404 w 2251"/>
                <a:gd name="T69" fmla="*/ 347 h 1199"/>
                <a:gd name="T70" fmla="*/ 1352 w 2251"/>
                <a:gd name="T71" fmla="*/ 347 h 1199"/>
                <a:gd name="T72" fmla="*/ 1299 w 2251"/>
                <a:gd name="T73" fmla="*/ 347 h 1199"/>
                <a:gd name="T74" fmla="*/ 1194 w 2251"/>
                <a:gd name="T75" fmla="*/ 337 h 1199"/>
                <a:gd name="T76" fmla="*/ 1091 w 2251"/>
                <a:gd name="T77" fmla="*/ 316 h 1199"/>
                <a:gd name="T78" fmla="*/ 989 w 2251"/>
                <a:gd name="T79" fmla="*/ 287 h 1199"/>
                <a:gd name="T80" fmla="*/ 940 w 2251"/>
                <a:gd name="T81" fmla="*/ 267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1" h="1199">
                  <a:moveTo>
                    <a:pt x="940" y="267"/>
                  </a:moveTo>
                  <a:lnTo>
                    <a:pt x="874" y="240"/>
                  </a:lnTo>
                  <a:lnTo>
                    <a:pt x="1049" y="0"/>
                  </a:lnTo>
                  <a:lnTo>
                    <a:pt x="751" y="38"/>
                  </a:lnTo>
                  <a:lnTo>
                    <a:pt x="751" y="38"/>
                  </a:lnTo>
                  <a:lnTo>
                    <a:pt x="0" y="136"/>
                  </a:lnTo>
                  <a:lnTo>
                    <a:pt x="150" y="928"/>
                  </a:lnTo>
                  <a:lnTo>
                    <a:pt x="150" y="928"/>
                  </a:lnTo>
                  <a:lnTo>
                    <a:pt x="195" y="1174"/>
                  </a:lnTo>
                  <a:lnTo>
                    <a:pt x="370" y="933"/>
                  </a:lnTo>
                  <a:lnTo>
                    <a:pt x="414" y="957"/>
                  </a:lnTo>
                  <a:lnTo>
                    <a:pt x="467" y="986"/>
                  </a:lnTo>
                  <a:lnTo>
                    <a:pt x="579" y="1038"/>
                  </a:lnTo>
                  <a:lnTo>
                    <a:pt x="691" y="1084"/>
                  </a:lnTo>
                  <a:lnTo>
                    <a:pt x="808" y="1121"/>
                  </a:lnTo>
                  <a:lnTo>
                    <a:pt x="926" y="1151"/>
                  </a:lnTo>
                  <a:lnTo>
                    <a:pt x="1046" y="1174"/>
                  </a:lnTo>
                  <a:lnTo>
                    <a:pt x="1168" y="1190"/>
                  </a:lnTo>
                  <a:lnTo>
                    <a:pt x="1291" y="1198"/>
                  </a:lnTo>
                  <a:lnTo>
                    <a:pt x="1352" y="1199"/>
                  </a:lnTo>
                  <a:lnTo>
                    <a:pt x="1411" y="1198"/>
                  </a:lnTo>
                  <a:lnTo>
                    <a:pt x="1529" y="1191"/>
                  </a:lnTo>
                  <a:lnTo>
                    <a:pt x="1644" y="1177"/>
                  </a:lnTo>
                  <a:lnTo>
                    <a:pt x="1759" y="1156"/>
                  </a:lnTo>
                  <a:lnTo>
                    <a:pt x="1872" y="1128"/>
                  </a:lnTo>
                  <a:lnTo>
                    <a:pt x="1984" y="1094"/>
                  </a:lnTo>
                  <a:lnTo>
                    <a:pt x="2092" y="1053"/>
                  </a:lnTo>
                  <a:lnTo>
                    <a:pt x="2199" y="1005"/>
                  </a:lnTo>
                  <a:lnTo>
                    <a:pt x="2251" y="979"/>
                  </a:lnTo>
                  <a:lnTo>
                    <a:pt x="1641" y="900"/>
                  </a:lnTo>
                  <a:lnTo>
                    <a:pt x="1759" y="270"/>
                  </a:lnTo>
                  <a:lnTo>
                    <a:pt x="1711" y="288"/>
                  </a:lnTo>
                  <a:lnTo>
                    <a:pt x="1612" y="318"/>
                  </a:lnTo>
                  <a:lnTo>
                    <a:pt x="1509" y="337"/>
                  </a:lnTo>
                  <a:lnTo>
                    <a:pt x="1404" y="347"/>
                  </a:lnTo>
                  <a:lnTo>
                    <a:pt x="1352" y="347"/>
                  </a:lnTo>
                  <a:lnTo>
                    <a:pt x="1299" y="347"/>
                  </a:lnTo>
                  <a:lnTo>
                    <a:pt x="1194" y="337"/>
                  </a:lnTo>
                  <a:lnTo>
                    <a:pt x="1091" y="316"/>
                  </a:lnTo>
                  <a:lnTo>
                    <a:pt x="989" y="287"/>
                  </a:lnTo>
                  <a:lnTo>
                    <a:pt x="940" y="26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5" name="Freeform 2441">
              <a:extLst>
                <a:ext uri="{FF2B5EF4-FFF2-40B4-BE49-F238E27FC236}">
                  <a16:creationId xmlns="" xmlns:a16="http://schemas.microsoft.com/office/drawing/2014/main" id="{AA3E2DD5-F22F-47D2-A656-6C0BEC5B73C8}"/>
                </a:ext>
              </a:extLst>
            </p:cNvPr>
            <p:cNvSpPr>
              <a:spLocks/>
            </p:cNvSpPr>
            <p:nvPr/>
          </p:nvSpPr>
          <p:spPr bwMode="auto">
            <a:xfrm>
              <a:off x="5257800" y="2970213"/>
              <a:ext cx="549275" cy="947738"/>
            </a:xfrm>
            <a:custGeom>
              <a:avLst/>
              <a:gdLst>
                <a:gd name="T0" fmla="*/ 1100 w 1380"/>
                <a:gd name="T1" fmla="*/ 936 h 2386"/>
                <a:gd name="T2" fmla="*/ 1105 w 1380"/>
                <a:gd name="T3" fmla="*/ 864 h 2386"/>
                <a:gd name="T4" fmla="*/ 1380 w 1380"/>
                <a:gd name="T5" fmla="*/ 954 h 2386"/>
                <a:gd name="T6" fmla="*/ 1256 w 1380"/>
                <a:gd name="T7" fmla="*/ 692 h 2386"/>
                <a:gd name="T8" fmla="*/ 1256 w 1380"/>
                <a:gd name="T9" fmla="*/ 692 h 2386"/>
                <a:gd name="T10" fmla="*/ 927 w 1380"/>
                <a:gd name="T11" fmla="*/ 0 h 2386"/>
                <a:gd name="T12" fmla="*/ 228 w 1380"/>
                <a:gd name="T13" fmla="*/ 381 h 2386"/>
                <a:gd name="T14" fmla="*/ 228 w 1380"/>
                <a:gd name="T15" fmla="*/ 381 h 2386"/>
                <a:gd name="T16" fmla="*/ 0 w 1380"/>
                <a:gd name="T17" fmla="*/ 505 h 2386"/>
                <a:gd name="T18" fmla="*/ 290 w 1380"/>
                <a:gd name="T19" fmla="*/ 600 h 2386"/>
                <a:gd name="T20" fmla="*/ 281 w 1380"/>
                <a:gd name="T21" fmla="*/ 648 h 2386"/>
                <a:gd name="T22" fmla="*/ 266 w 1380"/>
                <a:gd name="T23" fmla="*/ 737 h 2386"/>
                <a:gd name="T24" fmla="*/ 249 w 1380"/>
                <a:gd name="T25" fmla="*/ 920 h 2386"/>
                <a:gd name="T26" fmla="*/ 247 w 1380"/>
                <a:gd name="T27" fmla="*/ 1012 h 2386"/>
                <a:gd name="T28" fmla="*/ 249 w 1380"/>
                <a:gd name="T29" fmla="*/ 1108 h 2386"/>
                <a:gd name="T30" fmla="*/ 268 w 1380"/>
                <a:gd name="T31" fmla="*/ 1300 h 2386"/>
                <a:gd name="T32" fmla="*/ 306 w 1380"/>
                <a:gd name="T33" fmla="*/ 1488 h 2386"/>
                <a:gd name="T34" fmla="*/ 362 w 1380"/>
                <a:gd name="T35" fmla="*/ 1669 h 2386"/>
                <a:gd name="T36" fmla="*/ 434 w 1380"/>
                <a:gd name="T37" fmla="*/ 1844 h 2386"/>
                <a:gd name="T38" fmla="*/ 524 w 1380"/>
                <a:gd name="T39" fmla="*/ 2011 h 2386"/>
                <a:gd name="T40" fmla="*/ 630 w 1380"/>
                <a:gd name="T41" fmla="*/ 2170 h 2386"/>
                <a:gd name="T42" fmla="*/ 750 w 1380"/>
                <a:gd name="T43" fmla="*/ 2317 h 2386"/>
                <a:gd name="T44" fmla="*/ 818 w 1380"/>
                <a:gd name="T45" fmla="*/ 2386 h 2386"/>
                <a:gd name="T46" fmla="*/ 708 w 1380"/>
                <a:gd name="T47" fmla="*/ 1796 h 2386"/>
                <a:gd name="T48" fmla="*/ 1352 w 1380"/>
                <a:gd name="T49" fmla="*/ 1712 h 2386"/>
                <a:gd name="T50" fmla="*/ 1322 w 1380"/>
                <a:gd name="T51" fmla="*/ 1674 h 2386"/>
                <a:gd name="T52" fmla="*/ 1268 w 1380"/>
                <a:gd name="T53" fmla="*/ 1597 h 2386"/>
                <a:gd name="T54" fmla="*/ 1220 w 1380"/>
                <a:gd name="T55" fmla="*/ 1515 h 2386"/>
                <a:gd name="T56" fmla="*/ 1179 w 1380"/>
                <a:gd name="T57" fmla="*/ 1429 h 2386"/>
                <a:gd name="T58" fmla="*/ 1148 w 1380"/>
                <a:gd name="T59" fmla="*/ 1341 h 2386"/>
                <a:gd name="T60" fmla="*/ 1124 w 1380"/>
                <a:gd name="T61" fmla="*/ 1249 h 2386"/>
                <a:gd name="T62" fmla="*/ 1107 w 1380"/>
                <a:gd name="T63" fmla="*/ 1156 h 2386"/>
                <a:gd name="T64" fmla="*/ 1099 w 1380"/>
                <a:gd name="T65" fmla="*/ 1060 h 2386"/>
                <a:gd name="T66" fmla="*/ 1098 w 1380"/>
                <a:gd name="T67" fmla="*/ 1012 h 2386"/>
                <a:gd name="T68" fmla="*/ 1098 w 1380"/>
                <a:gd name="T69" fmla="*/ 976 h 2386"/>
                <a:gd name="T70" fmla="*/ 1100 w 1380"/>
                <a:gd name="T71" fmla="*/ 936 h 2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80" h="2386">
                  <a:moveTo>
                    <a:pt x="1100" y="936"/>
                  </a:moveTo>
                  <a:lnTo>
                    <a:pt x="1105" y="864"/>
                  </a:lnTo>
                  <a:lnTo>
                    <a:pt x="1380" y="954"/>
                  </a:lnTo>
                  <a:lnTo>
                    <a:pt x="1256" y="692"/>
                  </a:lnTo>
                  <a:lnTo>
                    <a:pt x="1256" y="692"/>
                  </a:lnTo>
                  <a:lnTo>
                    <a:pt x="927" y="0"/>
                  </a:lnTo>
                  <a:lnTo>
                    <a:pt x="228" y="381"/>
                  </a:lnTo>
                  <a:lnTo>
                    <a:pt x="228" y="381"/>
                  </a:lnTo>
                  <a:lnTo>
                    <a:pt x="0" y="505"/>
                  </a:lnTo>
                  <a:lnTo>
                    <a:pt x="290" y="600"/>
                  </a:lnTo>
                  <a:lnTo>
                    <a:pt x="281" y="648"/>
                  </a:lnTo>
                  <a:lnTo>
                    <a:pt x="266" y="737"/>
                  </a:lnTo>
                  <a:lnTo>
                    <a:pt x="249" y="920"/>
                  </a:lnTo>
                  <a:lnTo>
                    <a:pt x="247" y="1012"/>
                  </a:lnTo>
                  <a:lnTo>
                    <a:pt x="249" y="1108"/>
                  </a:lnTo>
                  <a:lnTo>
                    <a:pt x="268" y="1300"/>
                  </a:lnTo>
                  <a:lnTo>
                    <a:pt x="306" y="1488"/>
                  </a:lnTo>
                  <a:lnTo>
                    <a:pt x="362" y="1669"/>
                  </a:lnTo>
                  <a:lnTo>
                    <a:pt x="434" y="1844"/>
                  </a:lnTo>
                  <a:lnTo>
                    <a:pt x="524" y="2011"/>
                  </a:lnTo>
                  <a:lnTo>
                    <a:pt x="630" y="2170"/>
                  </a:lnTo>
                  <a:lnTo>
                    <a:pt x="750" y="2317"/>
                  </a:lnTo>
                  <a:lnTo>
                    <a:pt x="818" y="2386"/>
                  </a:lnTo>
                  <a:lnTo>
                    <a:pt x="708" y="1796"/>
                  </a:lnTo>
                  <a:lnTo>
                    <a:pt x="1352" y="1712"/>
                  </a:lnTo>
                  <a:lnTo>
                    <a:pt x="1322" y="1674"/>
                  </a:lnTo>
                  <a:lnTo>
                    <a:pt x="1268" y="1597"/>
                  </a:lnTo>
                  <a:lnTo>
                    <a:pt x="1220" y="1515"/>
                  </a:lnTo>
                  <a:lnTo>
                    <a:pt x="1179" y="1429"/>
                  </a:lnTo>
                  <a:lnTo>
                    <a:pt x="1148" y="1341"/>
                  </a:lnTo>
                  <a:lnTo>
                    <a:pt x="1124" y="1249"/>
                  </a:lnTo>
                  <a:lnTo>
                    <a:pt x="1107" y="1156"/>
                  </a:lnTo>
                  <a:lnTo>
                    <a:pt x="1099" y="1060"/>
                  </a:lnTo>
                  <a:lnTo>
                    <a:pt x="1098" y="1012"/>
                  </a:lnTo>
                  <a:lnTo>
                    <a:pt x="1098" y="976"/>
                  </a:lnTo>
                  <a:lnTo>
                    <a:pt x="1100" y="93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6" name="Freeform 2442">
              <a:extLst>
                <a:ext uri="{FF2B5EF4-FFF2-40B4-BE49-F238E27FC236}">
                  <a16:creationId xmlns="" xmlns:a16="http://schemas.microsoft.com/office/drawing/2014/main" id="{00AF495C-2850-4842-BD33-79D6442B7B86}"/>
                </a:ext>
              </a:extLst>
            </p:cNvPr>
            <p:cNvSpPr>
              <a:spLocks/>
            </p:cNvSpPr>
            <p:nvPr/>
          </p:nvSpPr>
          <p:spPr bwMode="auto">
            <a:xfrm>
              <a:off x="5441950" y="2482850"/>
              <a:ext cx="909638" cy="661988"/>
            </a:xfrm>
            <a:custGeom>
              <a:avLst/>
              <a:gdLst>
                <a:gd name="T0" fmla="*/ 1457 w 2294"/>
                <a:gd name="T1" fmla="*/ 1181 h 1667"/>
                <a:gd name="T2" fmla="*/ 1526 w 2294"/>
                <a:gd name="T3" fmla="*/ 1164 h 1667"/>
                <a:gd name="T4" fmla="*/ 1526 w 2294"/>
                <a:gd name="T5" fmla="*/ 1452 h 1667"/>
                <a:gd name="T6" fmla="*/ 1738 w 2294"/>
                <a:gd name="T7" fmla="*/ 1252 h 1667"/>
                <a:gd name="T8" fmla="*/ 1738 w 2294"/>
                <a:gd name="T9" fmla="*/ 1252 h 1667"/>
                <a:gd name="T10" fmla="*/ 2294 w 2294"/>
                <a:gd name="T11" fmla="*/ 726 h 1667"/>
                <a:gd name="T12" fmla="*/ 1715 w 2294"/>
                <a:gd name="T13" fmla="*/ 179 h 1667"/>
                <a:gd name="T14" fmla="*/ 1715 w 2294"/>
                <a:gd name="T15" fmla="*/ 179 h 1667"/>
                <a:gd name="T16" fmla="*/ 1526 w 2294"/>
                <a:gd name="T17" fmla="*/ 0 h 1667"/>
                <a:gd name="T18" fmla="*/ 1526 w 2294"/>
                <a:gd name="T19" fmla="*/ 306 h 1667"/>
                <a:gd name="T20" fmla="*/ 1478 w 2294"/>
                <a:gd name="T21" fmla="*/ 313 h 1667"/>
                <a:gd name="T22" fmla="*/ 1418 w 2294"/>
                <a:gd name="T23" fmla="*/ 322 h 1667"/>
                <a:gd name="T24" fmla="*/ 1301 w 2294"/>
                <a:gd name="T25" fmla="*/ 344 h 1667"/>
                <a:gd name="T26" fmla="*/ 1186 w 2294"/>
                <a:gd name="T27" fmla="*/ 374 h 1667"/>
                <a:gd name="T28" fmla="*/ 1075 w 2294"/>
                <a:gd name="T29" fmla="*/ 410 h 1667"/>
                <a:gd name="T30" fmla="*/ 966 w 2294"/>
                <a:gd name="T31" fmla="*/ 453 h 1667"/>
                <a:gd name="T32" fmla="*/ 859 w 2294"/>
                <a:gd name="T33" fmla="*/ 502 h 1667"/>
                <a:gd name="T34" fmla="*/ 757 w 2294"/>
                <a:gd name="T35" fmla="*/ 558 h 1667"/>
                <a:gd name="T36" fmla="*/ 657 w 2294"/>
                <a:gd name="T37" fmla="*/ 620 h 1667"/>
                <a:gd name="T38" fmla="*/ 563 w 2294"/>
                <a:gd name="T39" fmla="*/ 686 h 1667"/>
                <a:gd name="T40" fmla="*/ 472 w 2294"/>
                <a:gd name="T41" fmla="*/ 760 h 1667"/>
                <a:gd name="T42" fmla="*/ 385 w 2294"/>
                <a:gd name="T43" fmla="*/ 838 h 1667"/>
                <a:gd name="T44" fmla="*/ 303 w 2294"/>
                <a:gd name="T45" fmla="*/ 921 h 1667"/>
                <a:gd name="T46" fmla="*/ 226 w 2294"/>
                <a:gd name="T47" fmla="*/ 1009 h 1667"/>
                <a:gd name="T48" fmla="*/ 154 w 2294"/>
                <a:gd name="T49" fmla="*/ 1102 h 1667"/>
                <a:gd name="T50" fmla="*/ 88 w 2294"/>
                <a:gd name="T51" fmla="*/ 1199 h 1667"/>
                <a:gd name="T52" fmla="*/ 29 w 2294"/>
                <a:gd name="T53" fmla="*/ 1302 h 1667"/>
                <a:gd name="T54" fmla="*/ 0 w 2294"/>
                <a:gd name="T55" fmla="*/ 1355 h 1667"/>
                <a:gd name="T56" fmla="*/ 517 w 2294"/>
                <a:gd name="T57" fmla="*/ 1072 h 1667"/>
                <a:gd name="T58" fmla="*/ 800 w 2294"/>
                <a:gd name="T59" fmla="*/ 1667 h 1667"/>
                <a:gd name="T60" fmla="*/ 828 w 2294"/>
                <a:gd name="T61" fmla="*/ 1623 h 1667"/>
                <a:gd name="T62" fmla="*/ 890 w 2294"/>
                <a:gd name="T63" fmla="*/ 1539 h 1667"/>
                <a:gd name="T64" fmla="*/ 962 w 2294"/>
                <a:gd name="T65" fmla="*/ 1462 h 1667"/>
                <a:gd name="T66" fmla="*/ 1038 w 2294"/>
                <a:gd name="T67" fmla="*/ 1392 h 1667"/>
                <a:gd name="T68" fmla="*/ 1122 w 2294"/>
                <a:gd name="T69" fmla="*/ 1332 h 1667"/>
                <a:gd name="T70" fmla="*/ 1212 w 2294"/>
                <a:gd name="T71" fmla="*/ 1277 h 1667"/>
                <a:gd name="T72" fmla="*/ 1307 w 2294"/>
                <a:gd name="T73" fmla="*/ 1232 h 1667"/>
                <a:gd name="T74" fmla="*/ 1405 w 2294"/>
                <a:gd name="T75" fmla="*/ 1195 h 1667"/>
                <a:gd name="T76" fmla="*/ 1457 w 2294"/>
                <a:gd name="T77" fmla="*/ 1181 h 1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94" h="1667">
                  <a:moveTo>
                    <a:pt x="1457" y="1181"/>
                  </a:moveTo>
                  <a:lnTo>
                    <a:pt x="1526" y="1164"/>
                  </a:lnTo>
                  <a:lnTo>
                    <a:pt x="1526" y="1452"/>
                  </a:lnTo>
                  <a:lnTo>
                    <a:pt x="1738" y="1252"/>
                  </a:lnTo>
                  <a:lnTo>
                    <a:pt x="1738" y="1252"/>
                  </a:lnTo>
                  <a:lnTo>
                    <a:pt x="2294" y="726"/>
                  </a:lnTo>
                  <a:lnTo>
                    <a:pt x="1715" y="179"/>
                  </a:lnTo>
                  <a:lnTo>
                    <a:pt x="1715" y="179"/>
                  </a:lnTo>
                  <a:lnTo>
                    <a:pt x="1526" y="0"/>
                  </a:lnTo>
                  <a:lnTo>
                    <a:pt x="1526" y="306"/>
                  </a:lnTo>
                  <a:lnTo>
                    <a:pt x="1478" y="313"/>
                  </a:lnTo>
                  <a:lnTo>
                    <a:pt x="1418" y="322"/>
                  </a:lnTo>
                  <a:lnTo>
                    <a:pt x="1301" y="344"/>
                  </a:lnTo>
                  <a:lnTo>
                    <a:pt x="1186" y="374"/>
                  </a:lnTo>
                  <a:lnTo>
                    <a:pt x="1075" y="410"/>
                  </a:lnTo>
                  <a:lnTo>
                    <a:pt x="966" y="453"/>
                  </a:lnTo>
                  <a:lnTo>
                    <a:pt x="859" y="502"/>
                  </a:lnTo>
                  <a:lnTo>
                    <a:pt x="757" y="558"/>
                  </a:lnTo>
                  <a:lnTo>
                    <a:pt x="657" y="620"/>
                  </a:lnTo>
                  <a:lnTo>
                    <a:pt x="563" y="686"/>
                  </a:lnTo>
                  <a:lnTo>
                    <a:pt x="472" y="760"/>
                  </a:lnTo>
                  <a:lnTo>
                    <a:pt x="385" y="838"/>
                  </a:lnTo>
                  <a:lnTo>
                    <a:pt x="303" y="921"/>
                  </a:lnTo>
                  <a:lnTo>
                    <a:pt x="226" y="1009"/>
                  </a:lnTo>
                  <a:lnTo>
                    <a:pt x="154" y="1102"/>
                  </a:lnTo>
                  <a:lnTo>
                    <a:pt x="88" y="1199"/>
                  </a:lnTo>
                  <a:lnTo>
                    <a:pt x="29" y="1302"/>
                  </a:lnTo>
                  <a:lnTo>
                    <a:pt x="0" y="1355"/>
                  </a:lnTo>
                  <a:lnTo>
                    <a:pt x="517" y="1072"/>
                  </a:lnTo>
                  <a:lnTo>
                    <a:pt x="800" y="1667"/>
                  </a:lnTo>
                  <a:lnTo>
                    <a:pt x="828" y="1623"/>
                  </a:lnTo>
                  <a:lnTo>
                    <a:pt x="890" y="1539"/>
                  </a:lnTo>
                  <a:lnTo>
                    <a:pt x="962" y="1462"/>
                  </a:lnTo>
                  <a:lnTo>
                    <a:pt x="1038" y="1392"/>
                  </a:lnTo>
                  <a:lnTo>
                    <a:pt x="1122" y="1332"/>
                  </a:lnTo>
                  <a:lnTo>
                    <a:pt x="1212" y="1277"/>
                  </a:lnTo>
                  <a:lnTo>
                    <a:pt x="1307" y="1232"/>
                  </a:lnTo>
                  <a:lnTo>
                    <a:pt x="1405" y="1195"/>
                  </a:lnTo>
                  <a:lnTo>
                    <a:pt x="1457" y="118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67" name="TextBox 166">
            <a:extLst>
              <a:ext uri="{FF2B5EF4-FFF2-40B4-BE49-F238E27FC236}">
                <a16:creationId xmlns="" xmlns:a16="http://schemas.microsoft.com/office/drawing/2014/main" id="{A6C6C307-A941-4938-8CBA-B572BC35937F}"/>
              </a:ext>
            </a:extLst>
          </p:cNvPr>
          <p:cNvSpPr txBox="1"/>
          <p:nvPr/>
        </p:nvSpPr>
        <p:spPr>
          <a:xfrm>
            <a:off x="6609195" y="3030407"/>
            <a:ext cx="569388" cy="507831"/>
          </a:xfrm>
          <a:prstGeom prst="rect">
            <a:avLst/>
          </a:prstGeom>
          <a:noFill/>
        </p:spPr>
        <p:txBody>
          <a:bodyPr wrap="none" rtlCol="0" anchor="ctr">
            <a:spAutoFit/>
          </a:bodyPr>
          <a:lstStyle/>
          <a:p>
            <a:pPr algn="ctr"/>
            <a:r>
              <a:rPr lang="en-US" sz="2700" b="1" dirty="0" smtClean="0">
                <a:solidFill>
                  <a:schemeClr val="bg1"/>
                </a:solidFill>
                <a:effectLst>
                  <a:outerShdw blurRad="38100" dist="38100" dir="2700000" algn="tl">
                    <a:srgbClr val="000000">
                      <a:alpha val="43137"/>
                    </a:srgbClr>
                  </a:outerShdw>
                </a:effectLst>
              </a:rPr>
              <a:t>02</a:t>
            </a:r>
            <a:endParaRPr lang="en-US" sz="2700" b="1" dirty="0">
              <a:solidFill>
                <a:schemeClr val="bg1"/>
              </a:solidFill>
              <a:effectLst>
                <a:outerShdw blurRad="38100" dist="38100" dir="2700000" algn="tl">
                  <a:srgbClr val="000000">
                    <a:alpha val="43137"/>
                  </a:srgbClr>
                </a:outerShdw>
              </a:effectLst>
            </a:endParaRPr>
          </a:p>
        </p:txBody>
      </p:sp>
      <p:sp>
        <p:nvSpPr>
          <p:cNvPr id="168" name="TextBox 167">
            <a:extLst>
              <a:ext uri="{FF2B5EF4-FFF2-40B4-BE49-F238E27FC236}">
                <a16:creationId xmlns="" xmlns:a16="http://schemas.microsoft.com/office/drawing/2014/main" id="{B0C299BE-47FA-4EBC-85A2-C0B6E3ECAC51}"/>
              </a:ext>
            </a:extLst>
          </p:cNvPr>
          <p:cNvSpPr txBox="1"/>
          <p:nvPr/>
        </p:nvSpPr>
        <p:spPr>
          <a:xfrm>
            <a:off x="6251526" y="4431676"/>
            <a:ext cx="569388" cy="507831"/>
          </a:xfrm>
          <a:prstGeom prst="rect">
            <a:avLst/>
          </a:prstGeom>
          <a:noFill/>
        </p:spPr>
        <p:txBody>
          <a:bodyPr wrap="none" rtlCol="0" anchor="ctr">
            <a:spAutoFit/>
          </a:bodyPr>
          <a:lstStyle/>
          <a:p>
            <a:pPr algn="ctr"/>
            <a:r>
              <a:rPr lang="en-US" sz="2700" b="1" dirty="0" smtClean="0">
                <a:solidFill>
                  <a:schemeClr val="bg1"/>
                </a:solidFill>
                <a:effectLst>
                  <a:outerShdw blurRad="38100" dist="38100" dir="2700000" algn="tl">
                    <a:srgbClr val="000000">
                      <a:alpha val="43137"/>
                    </a:srgbClr>
                  </a:outerShdw>
                </a:effectLst>
              </a:rPr>
              <a:t>03</a:t>
            </a:r>
            <a:endParaRPr lang="en-US" sz="2700" b="1" dirty="0">
              <a:solidFill>
                <a:schemeClr val="bg1"/>
              </a:solidFill>
              <a:effectLst>
                <a:outerShdw blurRad="38100" dist="38100" dir="2700000" algn="tl">
                  <a:srgbClr val="000000">
                    <a:alpha val="43137"/>
                  </a:srgbClr>
                </a:outerShdw>
              </a:effectLst>
            </a:endParaRPr>
          </a:p>
        </p:txBody>
      </p:sp>
      <p:sp>
        <p:nvSpPr>
          <p:cNvPr id="169" name="TextBox 168">
            <a:extLst>
              <a:ext uri="{FF2B5EF4-FFF2-40B4-BE49-F238E27FC236}">
                <a16:creationId xmlns="" xmlns:a16="http://schemas.microsoft.com/office/drawing/2014/main" id="{F2F7E52C-2A3B-43DD-ADEE-7A7024B5DC9A}"/>
              </a:ext>
            </a:extLst>
          </p:cNvPr>
          <p:cNvSpPr txBox="1"/>
          <p:nvPr/>
        </p:nvSpPr>
        <p:spPr>
          <a:xfrm>
            <a:off x="4713827" y="4431676"/>
            <a:ext cx="569388" cy="507831"/>
          </a:xfrm>
          <a:prstGeom prst="rect">
            <a:avLst/>
          </a:prstGeom>
          <a:noFill/>
        </p:spPr>
        <p:txBody>
          <a:bodyPr wrap="none" rtlCol="0" anchor="ctr">
            <a:spAutoFit/>
          </a:bodyPr>
          <a:lstStyle/>
          <a:p>
            <a:pPr algn="ctr"/>
            <a:r>
              <a:rPr lang="en-US" sz="2700" b="1" dirty="0" smtClean="0">
                <a:solidFill>
                  <a:schemeClr val="bg1"/>
                </a:solidFill>
                <a:effectLst>
                  <a:outerShdw blurRad="38100" dist="38100" dir="2700000" algn="tl">
                    <a:srgbClr val="000000">
                      <a:alpha val="43137"/>
                    </a:srgbClr>
                  </a:outerShdw>
                </a:effectLst>
              </a:rPr>
              <a:t>04</a:t>
            </a:r>
            <a:endParaRPr lang="en-US" sz="2700" b="1" dirty="0">
              <a:solidFill>
                <a:schemeClr val="bg1"/>
              </a:solidFill>
              <a:effectLst>
                <a:outerShdw blurRad="38100" dist="38100" dir="2700000" algn="tl">
                  <a:srgbClr val="000000">
                    <a:alpha val="43137"/>
                  </a:srgbClr>
                </a:outerShdw>
              </a:effectLst>
            </a:endParaRPr>
          </a:p>
        </p:txBody>
      </p:sp>
      <p:sp>
        <p:nvSpPr>
          <p:cNvPr id="170" name="TextBox 169">
            <a:extLst>
              <a:ext uri="{FF2B5EF4-FFF2-40B4-BE49-F238E27FC236}">
                <a16:creationId xmlns="" xmlns:a16="http://schemas.microsoft.com/office/drawing/2014/main" id="{FD792991-4B98-4B9A-B0B5-B79015D6643E}"/>
              </a:ext>
            </a:extLst>
          </p:cNvPr>
          <p:cNvSpPr txBox="1"/>
          <p:nvPr/>
        </p:nvSpPr>
        <p:spPr>
          <a:xfrm>
            <a:off x="4224270" y="3030407"/>
            <a:ext cx="569388" cy="507831"/>
          </a:xfrm>
          <a:prstGeom prst="rect">
            <a:avLst/>
          </a:prstGeom>
          <a:noFill/>
        </p:spPr>
        <p:txBody>
          <a:bodyPr wrap="none" rtlCol="0" anchor="ctr">
            <a:spAutoFit/>
          </a:bodyPr>
          <a:lstStyle/>
          <a:p>
            <a:pPr algn="ctr"/>
            <a:r>
              <a:rPr lang="en-US" sz="2700" b="1" dirty="0" smtClean="0">
                <a:solidFill>
                  <a:schemeClr val="bg1"/>
                </a:solidFill>
                <a:effectLst>
                  <a:outerShdw blurRad="38100" dist="38100" dir="2700000" algn="tl">
                    <a:srgbClr val="000000">
                      <a:alpha val="43137"/>
                    </a:srgbClr>
                  </a:outerShdw>
                </a:effectLst>
              </a:rPr>
              <a:t>05</a:t>
            </a:r>
            <a:endParaRPr lang="en-US" sz="2700" b="1" dirty="0">
              <a:solidFill>
                <a:schemeClr val="bg1"/>
              </a:solidFill>
              <a:effectLst>
                <a:outerShdw blurRad="38100" dist="38100" dir="2700000" algn="tl">
                  <a:srgbClr val="000000">
                    <a:alpha val="43137"/>
                  </a:srgbClr>
                </a:outerShdw>
              </a:effectLst>
            </a:endParaRPr>
          </a:p>
        </p:txBody>
      </p:sp>
      <p:sp>
        <p:nvSpPr>
          <p:cNvPr id="171" name="TextBox 170">
            <a:extLst>
              <a:ext uri="{FF2B5EF4-FFF2-40B4-BE49-F238E27FC236}">
                <a16:creationId xmlns="" xmlns:a16="http://schemas.microsoft.com/office/drawing/2014/main" id="{A4D7187D-D157-4174-A2D8-F75805A32224}"/>
              </a:ext>
            </a:extLst>
          </p:cNvPr>
          <p:cNvSpPr txBox="1"/>
          <p:nvPr/>
        </p:nvSpPr>
        <p:spPr>
          <a:xfrm>
            <a:off x="5411329" y="2148094"/>
            <a:ext cx="569388" cy="507831"/>
          </a:xfrm>
          <a:prstGeom prst="rect">
            <a:avLst/>
          </a:prstGeom>
          <a:noFill/>
        </p:spPr>
        <p:txBody>
          <a:bodyPr wrap="none" rtlCol="0" anchor="ctr">
            <a:spAutoFit/>
          </a:bodyPr>
          <a:lstStyle/>
          <a:p>
            <a:pPr algn="ctr"/>
            <a:r>
              <a:rPr lang="en-US" sz="2700" b="1" dirty="0" smtClean="0">
                <a:solidFill>
                  <a:schemeClr val="bg1"/>
                </a:solidFill>
                <a:effectLst>
                  <a:outerShdw blurRad="38100" dist="38100" dir="2700000" algn="tl">
                    <a:srgbClr val="000000">
                      <a:alpha val="43137"/>
                    </a:srgbClr>
                  </a:outerShdw>
                </a:effectLst>
              </a:rPr>
              <a:t>01</a:t>
            </a:r>
            <a:endParaRPr lang="en-US" sz="2700" b="1" dirty="0">
              <a:solidFill>
                <a:schemeClr val="bg1"/>
              </a:solidFill>
              <a:effectLst>
                <a:outerShdw blurRad="38100" dist="38100" dir="2700000" algn="tl">
                  <a:srgbClr val="000000">
                    <a:alpha val="43137"/>
                  </a:srgbClr>
                </a:outerShdw>
              </a:effectLst>
            </a:endParaRPr>
          </a:p>
        </p:txBody>
      </p:sp>
      <p:grpSp>
        <p:nvGrpSpPr>
          <p:cNvPr id="172" name="Group 171">
            <a:extLst>
              <a:ext uri="{FF2B5EF4-FFF2-40B4-BE49-F238E27FC236}">
                <a16:creationId xmlns="" xmlns:a16="http://schemas.microsoft.com/office/drawing/2014/main" id="{939794D7-41FC-4192-9271-B1B0D68DFFE1}"/>
              </a:ext>
            </a:extLst>
          </p:cNvPr>
          <p:cNvGrpSpPr/>
          <p:nvPr/>
        </p:nvGrpSpPr>
        <p:grpSpPr>
          <a:xfrm>
            <a:off x="507436" y="2067942"/>
            <a:ext cx="3020381" cy="902559"/>
            <a:chOff x="407368" y="1839858"/>
            <a:chExt cx="2879315" cy="1203412"/>
          </a:xfrm>
        </p:grpSpPr>
        <p:sp>
          <p:nvSpPr>
            <p:cNvPr id="173" name="Rectangle 172">
              <a:extLst>
                <a:ext uri="{FF2B5EF4-FFF2-40B4-BE49-F238E27FC236}">
                  <a16:creationId xmlns="" xmlns:a16="http://schemas.microsoft.com/office/drawing/2014/main" id="{E6934719-7A13-454F-94EA-5163DB91245F}"/>
                </a:ext>
              </a:extLst>
            </p:cNvPr>
            <p:cNvSpPr/>
            <p:nvPr/>
          </p:nvSpPr>
          <p:spPr>
            <a:xfrm>
              <a:off x="407368" y="1839858"/>
              <a:ext cx="2879314" cy="492443"/>
            </a:xfrm>
            <a:prstGeom prst="rect">
              <a:avLst/>
            </a:prstGeom>
          </p:spPr>
          <p:txBody>
            <a:bodyPr wrap="square" anchor="b">
              <a:spAutoFit/>
            </a:bodyPr>
            <a:lstStyle/>
            <a:p>
              <a:r>
                <a:rPr lang="da-DK" b="1" dirty="0" smtClean="0">
                  <a:solidFill>
                    <a:schemeClr val="accent4"/>
                  </a:solidFill>
                  <a:latin typeface="arial" panose="020B0604020202020204" pitchFamily="34" charset="0"/>
                </a:rPr>
                <a:t>Transparency</a:t>
              </a:r>
              <a:endParaRPr lang="en-US" b="1" dirty="0">
                <a:solidFill>
                  <a:schemeClr val="accent4"/>
                </a:solidFill>
              </a:endParaRPr>
            </a:p>
          </p:txBody>
        </p:sp>
        <p:sp>
          <p:nvSpPr>
            <p:cNvPr id="174" name="Rectangle 173">
              <a:extLst>
                <a:ext uri="{FF2B5EF4-FFF2-40B4-BE49-F238E27FC236}">
                  <a16:creationId xmlns="" xmlns:a16="http://schemas.microsoft.com/office/drawing/2014/main" id="{E37C91B3-95A7-444D-9A6A-E114C52ECD72}"/>
                </a:ext>
              </a:extLst>
            </p:cNvPr>
            <p:cNvSpPr/>
            <p:nvPr/>
          </p:nvSpPr>
          <p:spPr>
            <a:xfrm>
              <a:off x="407369" y="2273829"/>
              <a:ext cx="2879314" cy="769441"/>
            </a:xfrm>
            <a:prstGeom prst="rect">
              <a:avLst/>
            </a:prstGeom>
          </p:spPr>
          <p:txBody>
            <a:bodyPr wrap="square">
              <a:spAutoFit/>
            </a:bodyPr>
            <a:lstStyle/>
            <a:p>
              <a:r>
                <a:rPr lang="en-US" sz="1050" dirty="0" smtClean="0">
                  <a:latin typeface="arial" panose="020B0604020202020204" pitchFamily="34" charset="0"/>
                </a:rPr>
                <a:t>Increasing customer &amp; shareholder demands for transparency into how funds are being spent and customer data is being used and shared</a:t>
              </a:r>
              <a:endParaRPr lang="en-US" sz="1050" dirty="0"/>
            </a:p>
          </p:txBody>
        </p:sp>
      </p:grpSp>
      <p:grpSp>
        <p:nvGrpSpPr>
          <p:cNvPr id="178" name="Group 177">
            <a:extLst>
              <a:ext uri="{FF2B5EF4-FFF2-40B4-BE49-F238E27FC236}">
                <a16:creationId xmlns="" xmlns:a16="http://schemas.microsoft.com/office/drawing/2014/main" id="{45E4D31E-44B3-4482-A458-27876DA99C42}"/>
              </a:ext>
            </a:extLst>
          </p:cNvPr>
          <p:cNvGrpSpPr/>
          <p:nvPr/>
        </p:nvGrpSpPr>
        <p:grpSpPr>
          <a:xfrm>
            <a:off x="438150" y="3190975"/>
            <a:ext cx="3089667" cy="735730"/>
            <a:chOff x="-1165337" y="1846853"/>
            <a:chExt cx="4452020" cy="980974"/>
          </a:xfrm>
        </p:grpSpPr>
        <p:sp>
          <p:nvSpPr>
            <p:cNvPr id="179" name="Rectangle 178">
              <a:extLst>
                <a:ext uri="{FF2B5EF4-FFF2-40B4-BE49-F238E27FC236}">
                  <a16:creationId xmlns="" xmlns:a16="http://schemas.microsoft.com/office/drawing/2014/main" id="{0E9FFDEA-B0B7-4050-8FFC-7E7C8A2344B7}"/>
                </a:ext>
              </a:extLst>
            </p:cNvPr>
            <p:cNvSpPr/>
            <p:nvPr/>
          </p:nvSpPr>
          <p:spPr>
            <a:xfrm>
              <a:off x="-1165337" y="1846853"/>
              <a:ext cx="4452020" cy="492442"/>
            </a:xfrm>
            <a:prstGeom prst="rect">
              <a:avLst/>
            </a:prstGeom>
          </p:spPr>
          <p:txBody>
            <a:bodyPr wrap="square" anchor="b">
              <a:spAutoFit/>
            </a:bodyPr>
            <a:lstStyle/>
            <a:p>
              <a:r>
                <a:rPr lang="da-DK" b="1" dirty="0" smtClean="0">
                  <a:solidFill>
                    <a:schemeClr val="accent3"/>
                  </a:solidFill>
                  <a:latin typeface="arial" panose="020B0604020202020204" pitchFamily="34" charset="0"/>
                </a:rPr>
                <a:t>Data Sharing</a:t>
              </a:r>
              <a:endParaRPr lang="en-US" b="1" dirty="0">
                <a:solidFill>
                  <a:schemeClr val="accent3"/>
                </a:solidFill>
              </a:endParaRPr>
            </a:p>
          </p:txBody>
        </p:sp>
        <p:sp>
          <p:nvSpPr>
            <p:cNvPr id="180" name="Rectangle 179">
              <a:extLst>
                <a:ext uri="{FF2B5EF4-FFF2-40B4-BE49-F238E27FC236}">
                  <a16:creationId xmlns="" xmlns:a16="http://schemas.microsoft.com/office/drawing/2014/main" id="{B12EA50B-36A6-49BE-A5B1-1DAD2E7191D2}"/>
                </a:ext>
              </a:extLst>
            </p:cNvPr>
            <p:cNvSpPr/>
            <p:nvPr/>
          </p:nvSpPr>
          <p:spPr>
            <a:xfrm>
              <a:off x="-1065500" y="2273829"/>
              <a:ext cx="4352183" cy="553998"/>
            </a:xfrm>
            <a:prstGeom prst="rect">
              <a:avLst/>
            </a:prstGeom>
          </p:spPr>
          <p:txBody>
            <a:bodyPr wrap="square">
              <a:spAutoFit/>
            </a:bodyPr>
            <a:lstStyle/>
            <a:p>
              <a:r>
                <a:rPr lang="en-US" sz="1050" dirty="0" smtClean="0">
                  <a:latin typeface="arial" panose="020B0604020202020204" pitchFamily="34" charset="0"/>
                </a:rPr>
                <a:t>Increasing demand for data consistency and sharing of data among business partners</a:t>
              </a:r>
            </a:p>
          </p:txBody>
        </p:sp>
      </p:grpSp>
      <p:grpSp>
        <p:nvGrpSpPr>
          <p:cNvPr id="181" name="Group 180">
            <a:extLst>
              <a:ext uri="{FF2B5EF4-FFF2-40B4-BE49-F238E27FC236}">
                <a16:creationId xmlns="" xmlns:a16="http://schemas.microsoft.com/office/drawing/2014/main" id="{FD955562-37DE-4D27-BE35-29CC00655775}"/>
              </a:ext>
            </a:extLst>
          </p:cNvPr>
          <p:cNvGrpSpPr/>
          <p:nvPr/>
        </p:nvGrpSpPr>
        <p:grpSpPr>
          <a:xfrm>
            <a:off x="398434" y="4284747"/>
            <a:ext cx="3020381" cy="892067"/>
            <a:chOff x="-1065500" y="1853848"/>
            <a:chExt cx="4352183" cy="1189422"/>
          </a:xfrm>
        </p:grpSpPr>
        <p:sp>
          <p:nvSpPr>
            <p:cNvPr id="182" name="Rectangle 181">
              <a:extLst>
                <a:ext uri="{FF2B5EF4-FFF2-40B4-BE49-F238E27FC236}">
                  <a16:creationId xmlns="" xmlns:a16="http://schemas.microsoft.com/office/drawing/2014/main" id="{F445AA8F-9A25-4286-99BC-06BFA7ED98F3}"/>
                </a:ext>
              </a:extLst>
            </p:cNvPr>
            <p:cNvSpPr/>
            <p:nvPr/>
          </p:nvSpPr>
          <p:spPr>
            <a:xfrm>
              <a:off x="-1065499" y="1853848"/>
              <a:ext cx="4352182" cy="492443"/>
            </a:xfrm>
            <a:prstGeom prst="rect">
              <a:avLst/>
            </a:prstGeom>
          </p:spPr>
          <p:txBody>
            <a:bodyPr wrap="square" anchor="b">
              <a:spAutoFit/>
            </a:bodyPr>
            <a:lstStyle/>
            <a:p>
              <a:r>
                <a:rPr lang="da-DK" b="1" dirty="0" smtClean="0">
                  <a:solidFill>
                    <a:schemeClr val="accent2"/>
                  </a:solidFill>
                  <a:latin typeface="arial" panose="020B0604020202020204" pitchFamily="34" charset="0"/>
                </a:rPr>
                <a:t>Confidentiality</a:t>
              </a:r>
              <a:endParaRPr lang="en-US" b="1" dirty="0">
                <a:solidFill>
                  <a:schemeClr val="accent2"/>
                </a:solidFill>
              </a:endParaRPr>
            </a:p>
          </p:txBody>
        </p:sp>
        <p:sp>
          <p:nvSpPr>
            <p:cNvPr id="183" name="Rectangle 182">
              <a:extLst>
                <a:ext uri="{FF2B5EF4-FFF2-40B4-BE49-F238E27FC236}">
                  <a16:creationId xmlns="" xmlns:a16="http://schemas.microsoft.com/office/drawing/2014/main" id="{046CCC73-F9C0-4101-9D81-258FBF42CE70}"/>
                </a:ext>
              </a:extLst>
            </p:cNvPr>
            <p:cNvSpPr/>
            <p:nvPr/>
          </p:nvSpPr>
          <p:spPr>
            <a:xfrm>
              <a:off x="-1065500" y="2273829"/>
              <a:ext cx="4352183" cy="769441"/>
            </a:xfrm>
            <a:prstGeom prst="rect">
              <a:avLst/>
            </a:prstGeom>
          </p:spPr>
          <p:txBody>
            <a:bodyPr wrap="square">
              <a:spAutoFit/>
            </a:bodyPr>
            <a:lstStyle/>
            <a:p>
              <a:r>
                <a:rPr lang="en-US" sz="1050" dirty="0">
                  <a:latin typeface="arial" panose="020B0604020202020204" pitchFamily="34" charset="0"/>
                </a:rPr>
                <a:t>G</a:t>
              </a:r>
              <a:r>
                <a:rPr lang="en-US" sz="1050" dirty="0" smtClean="0">
                  <a:latin typeface="arial" panose="020B0604020202020204" pitchFamily="34" charset="0"/>
                </a:rPr>
                <a:t>rowing concerns around trust, security and keeping personally identifiable information private.</a:t>
              </a:r>
            </a:p>
          </p:txBody>
        </p:sp>
      </p:grpSp>
      <p:grpSp>
        <p:nvGrpSpPr>
          <p:cNvPr id="187" name="Group 186">
            <a:extLst>
              <a:ext uri="{FF2B5EF4-FFF2-40B4-BE49-F238E27FC236}">
                <a16:creationId xmlns="" xmlns:a16="http://schemas.microsoft.com/office/drawing/2014/main" id="{AE5E08EA-104B-4CA6-ACAD-07D3FA5DD9DB}"/>
              </a:ext>
            </a:extLst>
          </p:cNvPr>
          <p:cNvGrpSpPr/>
          <p:nvPr/>
        </p:nvGrpSpPr>
        <p:grpSpPr>
          <a:xfrm>
            <a:off x="7927582" y="2053714"/>
            <a:ext cx="3565917" cy="1220478"/>
            <a:chOff x="407368" y="1846853"/>
            <a:chExt cx="2879315" cy="1627304"/>
          </a:xfrm>
        </p:grpSpPr>
        <p:sp>
          <p:nvSpPr>
            <p:cNvPr id="188" name="Rectangle 187">
              <a:extLst>
                <a:ext uri="{FF2B5EF4-FFF2-40B4-BE49-F238E27FC236}">
                  <a16:creationId xmlns="" xmlns:a16="http://schemas.microsoft.com/office/drawing/2014/main" id="{ADE309D6-076B-4034-BF6A-3CB1E4A4E5B8}"/>
                </a:ext>
              </a:extLst>
            </p:cNvPr>
            <p:cNvSpPr/>
            <p:nvPr/>
          </p:nvSpPr>
          <p:spPr>
            <a:xfrm>
              <a:off x="407368" y="1846853"/>
              <a:ext cx="2879314" cy="492443"/>
            </a:xfrm>
            <a:prstGeom prst="rect">
              <a:avLst/>
            </a:prstGeom>
          </p:spPr>
          <p:txBody>
            <a:bodyPr wrap="square" anchor="b">
              <a:spAutoFit/>
            </a:bodyPr>
            <a:lstStyle/>
            <a:p>
              <a:pPr algn="r"/>
              <a:r>
                <a:rPr lang="da-DK" b="1" dirty="0" smtClean="0">
                  <a:solidFill>
                    <a:schemeClr val="tx2"/>
                  </a:solidFill>
                  <a:latin typeface="arial" panose="020B0604020202020204" pitchFamily="34" charset="0"/>
                </a:rPr>
                <a:t>Provenance &amp; Lineage</a:t>
              </a:r>
              <a:endParaRPr lang="en-US" b="1" dirty="0">
                <a:solidFill>
                  <a:schemeClr val="tx2"/>
                </a:solidFill>
              </a:endParaRPr>
            </a:p>
          </p:txBody>
        </p:sp>
        <p:sp>
          <p:nvSpPr>
            <p:cNvPr id="189" name="Rectangle 188">
              <a:extLst>
                <a:ext uri="{FF2B5EF4-FFF2-40B4-BE49-F238E27FC236}">
                  <a16:creationId xmlns="" xmlns:a16="http://schemas.microsoft.com/office/drawing/2014/main" id="{646892F8-DD19-4BBB-B8B9-85794C952A8E}"/>
                </a:ext>
              </a:extLst>
            </p:cNvPr>
            <p:cNvSpPr/>
            <p:nvPr/>
          </p:nvSpPr>
          <p:spPr>
            <a:xfrm>
              <a:off x="407369" y="2273829"/>
              <a:ext cx="2879314" cy="1200328"/>
            </a:xfrm>
            <a:prstGeom prst="rect">
              <a:avLst/>
            </a:prstGeom>
          </p:spPr>
          <p:txBody>
            <a:bodyPr wrap="square">
              <a:spAutoFit/>
            </a:bodyPr>
            <a:lstStyle/>
            <a:p>
              <a:r>
                <a:rPr lang="en-US" sz="1050" dirty="0" smtClean="0">
                  <a:latin typeface="arial" panose="020B0604020202020204" pitchFamily="34" charset="0"/>
                </a:rPr>
                <a:t>Increasing interest for recording asset ownership, lineage of data used for supporting its ownership, valuation, depreciation, disposal and changes to its location over time while improving system interfaces to access this information</a:t>
              </a:r>
            </a:p>
          </p:txBody>
        </p:sp>
      </p:grpSp>
      <p:grpSp>
        <p:nvGrpSpPr>
          <p:cNvPr id="190" name="Group 189">
            <a:extLst>
              <a:ext uri="{FF2B5EF4-FFF2-40B4-BE49-F238E27FC236}">
                <a16:creationId xmlns="" xmlns:a16="http://schemas.microsoft.com/office/drawing/2014/main" id="{F94F684E-CA23-4C9C-84BC-5746D7448B27}"/>
              </a:ext>
            </a:extLst>
          </p:cNvPr>
          <p:cNvGrpSpPr/>
          <p:nvPr/>
        </p:nvGrpSpPr>
        <p:grpSpPr>
          <a:xfrm>
            <a:off x="7927582" y="3890701"/>
            <a:ext cx="3565915" cy="1058896"/>
            <a:chOff x="407368" y="1846853"/>
            <a:chExt cx="2879315" cy="1411861"/>
          </a:xfrm>
        </p:grpSpPr>
        <p:sp>
          <p:nvSpPr>
            <p:cNvPr id="191" name="Rectangle 190">
              <a:extLst>
                <a:ext uri="{FF2B5EF4-FFF2-40B4-BE49-F238E27FC236}">
                  <a16:creationId xmlns="" xmlns:a16="http://schemas.microsoft.com/office/drawing/2014/main" id="{AC25CC56-36EF-444E-A7A1-50BAE1BCB907}"/>
                </a:ext>
              </a:extLst>
            </p:cNvPr>
            <p:cNvSpPr/>
            <p:nvPr/>
          </p:nvSpPr>
          <p:spPr>
            <a:xfrm>
              <a:off x="407368" y="1846853"/>
              <a:ext cx="2879314" cy="492443"/>
            </a:xfrm>
            <a:prstGeom prst="rect">
              <a:avLst/>
            </a:prstGeom>
          </p:spPr>
          <p:txBody>
            <a:bodyPr wrap="square" anchor="b">
              <a:spAutoFit/>
            </a:bodyPr>
            <a:lstStyle/>
            <a:p>
              <a:pPr algn="r"/>
              <a:r>
                <a:rPr lang="da-DK" b="1" dirty="0" smtClean="0">
                  <a:solidFill>
                    <a:schemeClr val="accent1"/>
                  </a:solidFill>
                  <a:latin typeface="arial" panose="020B0604020202020204" pitchFamily="34" charset="0"/>
                </a:rPr>
                <a:t>Regulatory Compliance</a:t>
              </a:r>
            </a:p>
          </p:txBody>
        </p:sp>
        <p:sp>
          <p:nvSpPr>
            <p:cNvPr id="192" name="Rectangle 191">
              <a:extLst>
                <a:ext uri="{FF2B5EF4-FFF2-40B4-BE49-F238E27FC236}">
                  <a16:creationId xmlns="" xmlns:a16="http://schemas.microsoft.com/office/drawing/2014/main" id="{E4DE6607-41F6-4464-B3F1-E9A4259F661B}"/>
                </a:ext>
              </a:extLst>
            </p:cNvPr>
            <p:cNvSpPr/>
            <p:nvPr/>
          </p:nvSpPr>
          <p:spPr>
            <a:xfrm>
              <a:off x="407369" y="2273829"/>
              <a:ext cx="2879314" cy="984885"/>
            </a:xfrm>
            <a:prstGeom prst="rect">
              <a:avLst/>
            </a:prstGeom>
          </p:spPr>
          <p:txBody>
            <a:bodyPr wrap="square">
              <a:spAutoFit/>
            </a:bodyPr>
            <a:lstStyle/>
            <a:p>
              <a:pPr algn="just"/>
              <a:r>
                <a:rPr lang="en-US" sz="1050" dirty="0" smtClean="0">
                  <a:latin typeface="arial" panose="020B0604020202020204" pitchFamily="34" charset="0"/>
                </a:rPr>
                <a:t>Increasing need to efficiently create, update, and enforce regulations or resolve disputes with use of tamper-proof mechanisms and improve the resiliency of public sector transactions</a:t>
              </a:r>
            </a:p>
          </p:txBody>
        </p:sp>
      </p:grpSp>
      <p:sp>
        <p:nvSpPr>
          <p:cNvPr id="197" name="Oval 196">
            <a:extLst>
              <a:ext uri="{FF2B5EF4-FFF2-40B4-BE49-F238E27FC236}">
                <a16:creationId xmlns="" xmlns:a16="http://schemas.microsoft.com/office/drawing/2014/main" id="{FF2659E5-4B4D-4915-A406-D0A64EF42D10}"/>
              </a:ext>
            </a:extLst>
          </p:cNvPr>
          <p:cNvSpPr/>
          <p:nvPr/>
        </p:nvSpPr>
        <p:spPr>
          <a:xfrm>
            <a:off x="5107978" y="3034608"/>
            <a:ext cx="1263320" cy="1266928"/>
          </a:xfrm>
          <a:prstGeom prst="ellipse">
            <a:avLst/>
          </a:prstGeom>
          <a:solidFill>
            <a:schemeClr val="tx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smtClean="0">
                <a:solidFill>
                  <a:schemeClr val="tx1"/>
                </a:solidFill>
              </a:rPr>
              <a:t>Drivers</a:t>
            </a:r>
            <a:endParaRPr lang="en-US" sz="1600" dirty="0">
              <a:solidFill>
                <a:schemeClr val="tx1"/>
              </a:solidFill>
            </a:endParaRPr>
          </a:p>
        </p:txBody>
      </p:sp>
      <p:sp>
        <p:nvSpPr>
          <p:cNvPr id="41" name="object 135"/>
          <p:cNvSpPr/>
          <p:nvPr/>
        </p:nvSpPr>
        <p:spPr>
          <a:xfrm flipH="1">
            <a:off x="5078086" y="2306386"/>
            <a:ext cx="325099" cy="293388"/>
          </a:xfrm>
          <a:prstGeom prst="rect">
            <a:avLst/>
          </a:prstGeom>
          <a:blipFill>
            <a:blip r:embed="rId3" cstate="print">
              <a:duotone>
                <a:prstClr val="black"/>
                <a:schemeClr val="accent3">
                  <a:tint val="45000"/>
                  <a:satMod val="400000"/>
                </a:schemeClr>
              </a:duotone>
            </a:blip>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endParaRPr sz="900" dirty="0">
              <a:solidFill>
                <a:prstClr val="black"/>
              </a:solidFill>
            </a:endParaRPr>
          </a:p>
        </p:txBody>
      </p:sp>
      <p:sp>
        <p:nvSpPr>
          <p:cNvPr id="42" name="object 138"/>
          <p:cNvSpPr/>
          <p:nvPr/>
        </p:nvSpPr>
        <p:spPr>
          <a:xfrm flipH="1">
            <a:off x="2985893" y="3192016"/>
            <a:ext cx="421424" cy="381406"/>
          </a:xfrm>
          <a:prstGeom prst="rect">
            <a:avLst/>
          </a:prstGeom>
          <a:blipFill>
            <a:blip r:embed="rId4" cstate="print">
              <a:duotone>
                <a:schemeClr val="accent3">
                  <a:shade val="45000"/>
                  <a:satMod val="135000"/>
                </a:schemeClr>
                <a:prstClr val="white"/>
              </a:duotone>
            </a:blip>
            <a:stretch>
              <a:fillRect/>
            </a:stretch>
          </a:blipFill>
        </p:spPr>
        <p:txBody>
          <a:bodyPr wrap="square" lIns="0" tIns="0" rIns="0" bIns="0" rtlCol="0"/>
          <a:lstStyle/>
          <a:p>
            <a:pPr>
              <a:spcAft>
                <a:spcPts val="600"/>
              </a:spcAft>
            </a:pPr>
            <a:endParaRPr sz="900" dirty="0">
              <a:solidFill>
                <a:prstClr val="black"/>
              </a:solidFill>
            </a:endParaRPr>
          </a:p>
        </p:txBody>
      </p:sp>
      <p:sp>
        <p:nvSpPr>
          <p:cNvPr id="43" name="object 135"/>
          <p:cNvSpPr/>
          <p:nvPr/>
        </p:nvSpPr>
        <p:spPr>
          <a:xfrm flipH="1">
            <a:off x="2985893" y="2099512"/>
            <a:ext cx="325099" cy="293388"/>
          </a:xfrm>
          <a:prstGeom prst="rect">
            <a:avLst/>
          </a:prstGeom>
          <a:blipFill>
            <a:blip r:embed="rId3" cstate="print">
              <a:duotone>
                <a:schemeClr val="accent4">
                  <a:shade val="45000"/>
                  <a:satMod val="135000"/>
                </a:schemeClr>
                <a:prstClr val="white"/>
              </a:duotone>
            </a:blip>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endParaRPr sz="900" dirty="0">
              <a:solidFill>
                <a:prstClr val="black"/>
              </a:solidFill>
            </a:endParaRPr>
          </a:p>
        </p:txBody>
      </p:sp>
      <p:pic>
        <p:nvPicPr>
          <p:cNvPr id="47" name="Picture 46"/>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000923" y="2085883"/>
            <a:ext cx="335823" cy="303596"/>
          </a:xfrm>
          <a:prstGeom prst="rect">
            <a:avLst/>
          </a:prstGeom>
        </p:spPr>
      </p:pic>
      <p:pic>
        <p:nvPicPr>
          <p:cNvPr id="1032" name="Picture 8" descr="Related image"/>
          <p:cNvPicPr>
            <a:picLocks noChangeAspect="1" noChangeArrowheads="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90361" y="2040698"/>
            <a:ext cx="357415" cy="35741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Related image"/>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89445" y="2431613"/>
            <a:ext cx="357415" cy="35741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p:cNvPicPr>
            <a:picLocks noChangeAspect="1"/>
          </p:cNvPicPr>
          <p:nvPr/>
        </p:nvPicPr>
        <p:blipFill>
          <a:blip r:embed="rId7" cstate="print">
            <a:duotone>
              <a:schemeClr val="accent4">
                <a:shade val="45000"/>
                <a:satMod val="135000"/>
              </a:schemeClr>
              <a:prstClr val="white"/>
            </a:duotone>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6589742" y="2720947"/>
            <a:ext cx="335823" cy="303596"/>
          </a:xfrm>
          <a:prstGeom prst="rect">
            <a:avLst/>
          </a:prstGeom>
        </p:spPr>
      </p:pic>
      <p:sp>
        <p:nvSpPr>
          <p:cNvPr id="55" name="object 141"/>
          <p:cNvSpPr/>
          <p:nvPr/>
        </p:nvSpPr>
        <p:spPr>
          <a:xfrm flipH="1">
            <a:off x="6572732" y="4122159"/>
            <a:ext cx="418414" cy="378319"/>
          </a:xfrm>
          <a:prstGeom prst="rect">
            <a:avLst/>
          </a:prstGeom>
          <a:blipFill>
            <a:blip r:embed="rId9" cstate="print">
              <a:biLevel thresh="50000"/>
              <a:extLst>
                <a:ext uri="{BEBA8EAE-BF5A-486C-A8C5-ECC9F3942E4B}">
                  <a14:imgProps xmlns:a14="http://schemas.microsoft.com/office/drawing/2010/main">
                    <a14:imgLayer r:embed="rId10">
                      <a14:imgEffect>
                        <a14:colorTemperature colorTemp="11500"/>
                      </a14:imgEffect>
                      <a14:imgEffect>
                        <a14:saturation sat="400000"/>
                      </a14:imgEffect>
                    </a14:imgLayer>
                  </a14:imgProps>
                </a:ext>
              </a:extLst>
            </a:blip>
            <a:stretch>
              <a:fillRect/>
            </a:stretch>
          </a:blipFill>
        </p:spPr>
        <p:txBody>
          <a:bodyPr wrap="square" lIns="0" tIns="0" rIns="0" bIns="0" rtlCol="0"/>
          <a:lstStyle/>
          <a:p>
            <a:pPr>
              <a:spcAft>
                <a:spcPts val="600"/>
              </a:spcAft>
            </a:pPr>
            <a:endParaRPr sz="900" dirty="0">
              <a:solidFill>
                <a:prstClr val="black"/>
              </a:solidFill>
            </a:endParaRPr>
          </a:p>
        </p:txBody>
      </p:sp>
      <p:sp>
        <p:nvSpPr>
          <p:cNvPr id="56" name="object 141"/>
          <p:cNvSpPr/>
          <p:nvPr/>
        </p:nvSpPr>
        <p:spPr>
          <a:xfrm flipH="1">
            <a:off x="7985914" y="3890701"/>
            <a:ext cx="418414" cy="378319"/>
          </a:xfrm>
          <a:prstGeom prst="rect">
            <a:avLst/>
          </a:prstGeom>
          <a:blipFill>
            <a:blip r:embed="rId11" cstate="print">
              <a:duotone>
                <a:schemeClr val="accent3">
                  <a:shade val="45000"/>
                  <a:satMod val="135000"/>
                </a:schemeClr>
                <a:prstClr val="white"/>
              </a:duotone>
            </a:blip>
            <a:stretch>
              <a:fillRect/>
            </a:stretch>
          </a:blipFill>
        </p:spPr>
        <p:txBody>
          <a:bodyPr wrap="square" lIns="0" tIns="0" rIns="0" bIns="0" rtlCol="0"/>
          <a:lstStyle/>
          <a:p>
            <a:pPr>
              <a:spcAft>
                <a:spcPts val="600"/>
              </a:spcAft>
            </a:pPr>
            <a:endParaRPr sz="900" dirty="0">
              <a:solidFill>
                <a:prstClr val="black"/>
              </a:solidFill>
            </a:endParaRPr>
          </a:p>
        </p:txBody>
      </p:sp>
      <p:grpSp>
        <p:nvGrpSpPr>
          <p:cNvPr id="3" name="Group 2"/>
          <p:cNvGrpSpPr/>
          <p:nvPr/>
        </p:nvGrpSpPr>
        <p:grpSpPr>
          <a:xfrm>
            <a:off x="2245813" y="4366405"/>
            <a:ext cx="259394" cy="268098"/>
            <a:chOff x="6553008" y="2748378"/>
            <a:chExt cx="355202" cy="288886"/>
          </a:xfrm>
        </p:grpSpPr>
        <p:sp>
          <p:nvSpPr>
            <p:cNvPr id="63" name="object 230"/>
            <p:cNvSpPr/>
            <p:nvPr/>
          </p:nvSpPr>
          <p:spPr>
            <a:xfrm flipH="1">
              <a:off x="6627887" y="2771540"/>
              <a:ext cx="280323" cy="265724"/>
            </a:xfrm>
            <a:custGeom>
              <a:avLst/>
              <a:gdLst/>
              <a:ahLst/>
              <a:cxnLst/>
              <a:rect l="l" t="t" r="r" b="b"/>
              <a:pathLst>
                <a:path w="283844" h="262255">
                  <a:moveTo>
                    <a:pt x="50825" y="152577"/>
                  </a:moveTo>
                  <a:lnTo>
                    <a:pt x="10883" y="208089"/>
                  </a:lnTo>
                  <a:lnTo>
                    <a:pt x="50825" y="262128"/>
                  </a:lnTo>
                  <a:lnTo>
                    <a:pt x="50825" y="240792"/>
                  </a:lnTo>
                  <a:lnTo>
                    <a:pt x="170929" y="240792"/>
                  </a:lnTo>
                  <a:lnTo>
                    <a:pt x="208648" y="231406"/>
                  </a:lnTo>
                  <a:lnTo>
                    <a:pt x="215963" y="228219"/>
                  </a:lnTo>
                  <a:lnTo>
                    <a:pt x="218554" y="227101"/>
                  </a:lnTo>
                  <a:lnTo>
                    <a:pt x="225945" y="223139"/>
                  </a:lnTo>
                  <a:lnTo>
                    <a:pt x="233349" y="218668"/>
                  </a:lnTo>
                  <a:lnTo>
                    <a:pt x="235762" y="217030"/>
                  </a:lnTo>
                  <a:lnTo>
                    <a:pt x="238163" y="215226"/>
                  </a:lnTo>
                  <a:lnTo>
                    <a:pt x="240576" y="213499"/>
                  </a:lnTo>
                  <a:lnTo>
                    <a:pt x="242887" y="211607"/>
                  </a:lnTo>
                  <a:lnTo>
                    <a:pt x="245389" y="209638"/>
                  </a:lnTo>
                  <a:lnTo>
                    <a:pt x="247624" y="207657"/>
                  </a:lnTo>
                  <a:lnTo>
                    <a:pt x="249847" y="205498"/>
                  </a:lnTo>
                  <a:lnTo>
                    <a:pt x="252171" y="203441"/>
                  </a:lnTo>
                  <a:lnTo>
                    <a:pt x="256540" y="198704"/>
                  </a:lnTo>
                  <a:lnTo>
                    <a:pt x="272427" y="174688"/>
                  </a:lnTo>
                  <a:lnTo>
                    <a:pt x="50825" y="174688"/>
                  </a:lnTo>
                  <a:lnTo>
                    <a:pt x="50825" y="152577"/>
                  </a:lnTo>
                  <a:close/>
                </a:path>
                <a:path w="283844" h="262255">
                  <a:moveTo>
                    <a:pt x="0" y="0"/>
                  </a:moveTo>
                  <a:lnTo>
                    <a:pt x="0" y="64884"/>
                  </a:lnTo>
                  <a:lnTo>
                    <a:pt x="167284" y="64884"/>
                  </a:lnTo>
                  <a:lnTo>
                    <a:pt x="167995" y="65062"/>
                  </a:lnTo>
                  <a:lnTo>
                    <a:pt x="168973" y="65227"/>
                  </a:lnTo>
                  <a:lnTo>
                    <a:pt x="170218" y="65493"/>
                  </a:lnTo>
                  <a:lnTo>
                    <a:pt x="171386" y="65836"/>
                  </a:lnTo>
                  <a:lnTo>
                    <a:pt x="172897" y="66179"/>
                  </a:lnTo>
                  <a:lnTo>
                    <a:pt x="174409" y="66776"/>
                  </a:lnTo>
                  <a:lnTo>
                    <a:pt x="177977" y="68072"/>
                  </a:lnTo>
                  <a:lnTo>
                    <a:pt x="179946" y="68935"/>
                  </a:lnTo>
                  <a:lnTo>
                    <a:pt x="183946" y="70739"/>
                  </a:lnTo>
                  <a:lnTo>
                    <a:pt x="186004" y="71945"/>
                  </a:lnTo>
                  <a:lnTo>
                    <a:pt x="188048" y="73228"/>
                  </a:lnTo>
                  <a:lnTo>
                    <a:pt x="190195" y="74523"/>
                  </a:lnTo>
                  <a:lnTo>
                    <a:pt x="203301" y="86575"/>
                  </a:lnTo>
                  <a:lnTo>
                    <a:pt x="205181" y="88900"/>
                  </a:lnTo>
                  <a:lnTo>
                    <a:pt x="205981" y="90182"/>
                  </a:lnTo>
                  <a:lnTo>
                    <a:pt x="206870" y="91478"/>
                  </a:lnTo>
                  <a:lnTo>
                    <a:pt x="207581" y="92773"/>
                  </a:lnTo>
                  <a:lnTo>
                    <a:pt x="208292" y="94234"/>
                  </a:lnTo>
                  <a:lnTo>
                    <a:pt x="209003" y="95605"/>
                  </a:lnTo>
                  <a:lnTo>
                    <a:pt x="209816" y="96989"/>
                  </a:lnTo>
                  <a:lnTo>
                    <a:pt x="210350" y="98450"/>
                  </a:lnTo>
                  <a:lnTo>
                    <a:pt x="210972" y="99910"/>
                  </a:lnTo>
                  <a:lnTo>
                    <a:pt x="211594" y="101549"/>
                  </a:lnTo>
                  <a:lnTo>
                    <a:pt x="212039" y="103098"/>
                  </a:lnTo>
                  <a:lnTo>
                    <a:pt x="212572" y="104736"/>
                  </a:lnTo>
                  <a:lnTo>
                    <a:pt x="213639" y="110070"/>
                  </a:lnTo>
                  <a:lnTo>
                    <a:pt x="213918" y="111785"/>
                  </a:lnTo>
                  <a:lnTo>
                    <a:pt x="214185" y="113677"/>
                  </a:lnTo>
                  <a:lnTo>
                    <a:pt x="214274" y="123494"/>
                  </a:lnTo>
                  <a:lnTo>
                    <a:pt x="214007" y="125387"/>
                  </a:lnTo>
                  <a:lnTo>
                    <a:pt x="213918" y="127279"/>
                  </a:lnTo>
                  <a:lnTo>
                    <a:pt x="213194" y="130886"/>
                  </a:lnTo>
                  <a:lnTo>
                    <a:pt x="212839" y="132524"/>
                  </a:lnTo>
                  <a:lnTo>
                    <a:pt x="212305" y="134251"/>
                  </a:lnTo>
                  <a:lnTo>
                    <a:pt x="211861" y="135877"/>
                  </a:lnTo>
                  <a:lnTo>
                    <a:pt x="211328" y="137604"/>
                  </a:lnTo>
                  <a:lnTo>
                    <a:pt x="210705" y="139065"/>
                  </a:lnTo>
                  <a:lnTo>
                    <a:pt x="210172" y="140614"/>
                  </a:lnTo>
                  <a:lnTo>
                    <a:pt x="209461" y="142163"/>
                  </a:lnTo>
                  <a:lnTo>
                    <a:pt x="208648" y="143548"/>
                  </a:lnTo>
                  <a:lnTo>
                    <a:pt x="207937" y="144919"/>
                  </a:lnTo>
                  <a:lnTo>
                    <a:pt x="207136" y="146380"/>
                  </a:lnTo>
                  <a:lnTo>
                    <a:pt x="206247" y="147675"/>
                  </a:lnTo>
                  <a:lnTo>
                    <a:pt x="205447" y="148958"/>
                  </a:lnTo>
                  <a:lnTo>
                    <a:pt x="204546" y="150253"/>
                  </a:lnTo>
                  <a:lnTo>
                    <a:pt x="203568" y="151371"/>
                  </a:lnTo>
                  <a:lnTo>
                    <a:pt x="202590" y="152577"/>
                  </a:lnTo>
                  <a:lnTo>
                    <a:pt x="201612" y="153695"/>
                  </a:lnTo>
                  <a:lnTo>
                    <a:pt x="200621" y="154901"/>
                  </a:lnTo>
                  <a:lnTo>
                    <a:pt x="199732" y="155930"/>
                  </a:lnTo>
                  <a:lnTo>
                    <a:pt x="182613" y="168579"/>
                  </a:lnTo>
                  <a:lnTo>
                    <a:pt x="180657" y="169697"/>
                  </a:lnTo>
                  <a:lnTo>
                    <a:pt x="178689" y="170561"/>
                  </a:lnTo>
                  <a:lnTo>
                    <a:pt x="176911" y="171424"/>
                  </a:lnTo>
                  <a:lnTo>
                    <a:pt x="172275" y="173316"/>
                  </a:lnTo>
                  <a:lnTo>
                    <a:pt x="169951" y="174091"/>
                  </a:lnTo>
                  <a:lnTo>
                    <a:pt x="168529" y="174612"/>
                  </a:lnTo>
                  <a:lnTo>
                    <a:pt x="50825" y="174688"/>
                  </a:lnTo>
                  <a:lnTo>
                    <a:pt x="272427" y="174688"/>
                  </a:lnTo>
                  <a:lnTo>
                    <a:pt x="272948" y="173659"/>
                  </a:lnTo>
                  <a:lnTo>
                    <a:pt x="282752" y="136740"/>
                  </a:lnTo>
                  <a:lnTo>
                    <a:pt x="283375" y="128054"/>
                  </a:lnTo>
                  <a:lnTo>
                    <a:pt x="283375" y="118579"/>
                  </a:lnTo>
                  <a:lnTo>
                    <a:pt x="283197" y="113677"/>
                  </a:lnTo>
                  <a:lnTo>
                    <a:pt x="282841" y="108864"/>
                  </a:lnTo>
                  <a:lnTo>
                    <a:pt x="282219" y="104305"/>
                  </a:lnTo>
                  <a:lnTo>
                    <a:pt x="281686" y="99733"/>
                  </a:lnTo>
                  <a:lnTo>
                    <a:pt x="265988" y="58343"/>
                  </a:lnTo>
                  <a:lnTo>
                    <a:pt x="261886" y="52412"/>
                  </a:lnTo>
                  <a:lnTo>
                    <a:pt x="259829" y="49479"/>
                  </a:lnTo>
                  <a:lnTo>
                    <a:pt x="229692" y="22720"/>
                  </a:lnTo>
                  <a:lnTo>
                    <a:pt x="227025" y="20993"/>
                  </a:lnTo>
                  <a:lnTo>
                    <a:pt x="191795" y="5245"/>
                  </a:lnTo>
                  <a:lnTo>
                    <a:pt x="172008" y="431"/>
                  </a:lnTo>
                  <a:lnTo>
                    <a:pt x="170395" y="88"/>
                  </a:lnTo>
                  <a:lnTo>
                    <a:pt x="0" y="0"/>
                  </a:lnTo>
                  <a:close/>
                </a:path>
              </a:pathLst>
            </a:custGeom>
            <a:solidFill>
              <a:srgbClr val="6D2077"/>
            </a:solidFill>
          </p:spPr>
          <p:txBody>
            <a:bodyPr wrap="square" lIns="0" tIns="0" rIns="0" bIns="0" rtlCol="0"/>
            <a:lstStyle/>
            <a:p>
              <a:pPr>
                <a:spcAft>
                  <a:spcPts val="600"/>
                </a:spcAft>
              </a:pPr>
              <a:endParaRPr sz="900" dirty="0">
                <a:solidFill>
                  <a:prstClr val="black"/>
                </a:solidFill>
              </a:endParaRPr>
            </a:p>
          </p:txBody>
        </p:sp>
        <p:sp>
          <p:nvSpPr>
            <p:cNvPr id="64" name="object 231"/>
            <p:cNvSpPr/>
            <p:nvPr/>
          </p:nvSpPr>
          <p:spPr>
            <a:xfrm flipH="1">
              <a:off x="6564795" y="2748378"/>
              <a:ext cx="269662" cy="199453"/>
            </a:xfrm>
            <a:custGeom>
              <a:avLst/>
              <a:gdLst/>
              <a:ahLst/>
              <a:cxnLst/>
              <a:rect l="l" t="t" r="r" b="b"/>
              <a:pathLst>
                <a:path w="273050" h="196850">
                  <a:moveTo>
                    <a:pt x="232812" y="0"/>
                  </a:moveTo>
                  <a:lnTo>
                    <a:pt x="232812" y="21209"/>
                  </a:lnTo>
                  <a:lnTo>
                    <a:pt x="112785" y="21297"/>
                  </a:lnTo>
                  <a:lnTo>
                    <a:pt x="110206" y="21551"/>
                  </a:lnTo>
                  <a:lnTo>
                    <a:pt x="107438" y="21729"/>
                  </a:lnTo>
                  <a:lnTo>
                    <a:pt x="104314" y="22250"/>
                  </a:lnTo>
                  <a:lnTo>
                    <a:pt x="100745" y="22936"/>
                  </a:lnTo>
                  <a:lnTo>
                    <a:pt x="96998" y="23787"/>
                  </a:lnTo>
                  <a:lnTo>
                    <a:pt x="92896" y="24650"/>
                  </a:lnTo>
                  <a:lnTo>
                    <a:pt x="67547" y="33845"/>
                  </a:lnTo>
                  <a:lnTo>
                    <a:pt x="65045" y="34950"/>
                  </a:lnTo>
                  <a:lnTo>
                    <a:pt x="62645" y="36245"/>
                  </a:lnTo>
                  <a:lnTo>
                    <a:pt x="57641" y="38823"/>
                  </a:lnTo>
                  <a:lnTo>
                    <a:pt x="55228" y="40360"/>
                  </a:lnTo>
                  <a:lnTo>
                    <a:pt x="52739" y="41744"/>
                  </a:lnTo>
                  <a:lnTo>
                    <a:pt x="47735" y="45008"/>
                  </a:lnTo>
                  <a:lnTo>
                    <a:pt x="45322" y="46812"/>
                  </a:lnTo>
                  <a:lnTo>
                    <a:pt x="42922" y="48526"/>
                  </a:lnTo>
                  <a:lnTo>
                    <a:pt x="38274" y="52311"/>
                  </a:lnTo>
                  <a:lnTo>
                    <a:pt x="35873" y="54368"/>
                  </a:lnTo>
                  <a:lnTo>
                    <a:pt x="33727" y="56515"/>
                  </a:lnTo>
                  <a:lnTo>
                    <a:pt x="31403" y="58572"/>
                  </a:lnTo>
                  <a:lnTo>
                    <a:pt x="29180" y="60807"/>
                  </a:lnTo>
                  <a:lnTo>
                    <a:pt x="24888" y="65620"/>
                  </a:lnTo>
                  <a:lnTo>
                    <a:pt x="23021" y="68199"/>
                  </a:lnTo>
                  <a:lnTo>
                    <a:pt x="20964" y="70777"/>
                  </a:lnTo>
                  <a:lnTo>
                    <a:pt x="4276" y="105384"/>
                  </a:lnTo>
                  <a:lnTo>
                    <a:pt x="0" y="138366"/>
                  </a:lnTo>
                  <a:lnTo>
                    <a:pt x="174" y="142659"/>
                  </a:lnTo>
                  <a:lnTo>
                    <a:pt x="224" y="145059"/>
                  </a:lnTo>
                  <a:lnTo>
                    <a:pt x="7933" y="184315"/>
                  </a:lnTo>
                  <a:lnTo>
                    <a:pt x="13648" y="196596"/>
                  </a:lnTo>
                  <a:lnTo>
                    <a:pt x="103691" y="192811"/>
                  </a:lnTo>
                  <a:lnTo>
                    <a:pt x="101012" y="191617"/>
                  </a:lnTo>
                  <a:lnTo>
                    <a:pt x="98065" y="190068"/>
                  </a:lnTo>
                  <a:lnTo>
                    <a:pt x="96643" y="189204"/>
                  </a:lnTo>
                  <a:lnTo>
                    <a:pt x="95208" y="188264"/>
                  </a:lnTo>
                  <a:lnTo>
                    <a:pt x="92261" y="186461"/>
                  </a:lnTo>
                  <a:lnTo>
                    <a:pt x="90750" y="185343"/>
                  </a:lnTo>
                  <a:lnTo>
                    <a:pt x="89315" y="184226"/>
                  </a:lnTo>
                  <a:lnTo>
                    <a:pt x="87981" y="183019"/>
                  </a:lnTo>
                  <a:lnTo>
                    <a:pt x="86559" y="181825"/>
                  </a:lnTo>
                  <a:lnTo>
                    <a:pt x="85035" y="180619"/>
                  </a:lnTo>
                  <a:lnTo>
                    <a:pt x="83790" y="179158"/>
                  </a:lnTo>
                  <a:lnTo>
                    <a:pt x="82444" y="177787"/>
                  </a:lnTo>
                  <a:lnTo>
                    <a:pt x="75396" y="167741"/>
                  </a:lnTo>
                  <a:lnTo>
                    <a:pt x="74418" y="165849"/>
                  </a:lnTo>
                  <a:lnTo>
                    <a:pt x="69262" y="138277"/>
                  </a:lnTo>
                  <a:lnTo>
                    <a:pt x="70049" y="132778"/>
                  </a:lnTo>
                  <a:lnTo>
                    <a:pt x="70760" y="129260"/>
                  </a:lnTo>
                  <a:lnTo>
                    <a:pt x="71205" y="127622"/>
                  </a:lnTo>
                  <a:lnTo>
                    <a:pt x="71738" y="125996"/>
                  </a:lnTo>
                  <a:lnTo>
                    <a:pt x="72183" y="124358"/>
                  </a:lnTo>
                  <a:lnTo>
                    <a:pt x="72818" y="122821"/>
                  </a:lnTo>
                  <a:lnTo>
                    <a:pt x="74151" y="119722"/>
                  </a:lnTo>
                  <a:lnTo>
                    <a:pt x="75574" y="116801"/>
                  </a:lnTo>
                  <a:lnTo>
                    <a:pt x="76475" y="115519"/>
                  </a:lnTo>
                  <a:lnTo>
                    <a:pt x="77275" y="114147"/>
                  </a:lnTo>
                  <a:lnTo>
                    <a:pt x="92528" y="98602"/>
                  </a:lnTo>
                  <a:lnTo>
                    <a:pt x="94585" y="97053"/>
                  </a:lnTo>
                  <a:lnTo>
                    <a:pt x="96732" y="95681"/>
                  </a:lnTo>
                  <a:lnTo>
                    <a:pt x="101012" y="93357"/>
                  </a:lnTo>
                  <a:lnTo>
                    <a:pt x="102980" y="92240"/>
                  </a:lnTo>
                  <a:lnTo>
                    <a:pt x="248742" y="87261"/>
                  </a:lnTo>
                  <a:lnTo>
                    <a:pt x="272792" y="53936"/>
                  </a:lnTo>
                  <a:lnTo>
                    <a:pt x="232812" y="0"/>
                  </a:lnTo>
                  <a:close/>
                </a:path>
                <a:path w="273050" h="196850">
                  <a:moveTo>
                    <a:pt x="248742" y="87261"/>
                  </a:moveTo>
                  <a:lnTo>
                    <a:pt x="232812" y="87261"/>
                  </a:lnTo>
                  <a:lnTo>
                    <a:pt x="232812" y="109334"/>
                  </a:lnTo>
                  <a:lnTo>
                    <a:pt x="248742" y="87261"/>
                  </a:lnTo>
                  <a:close/>
                </a:path>
              </a:pathLst>
            </a:custGeom>
            <a:solidFill>
              <a:srgbClr val="6D2077"/>
            </a:solidFill>
          </p:spPr>
          <p:txBody>
            <a:bodyPr wrap="square" lIns="0" tIns="0" rIns="0" bIns="0" rtlCol="0"/>
            <a:lstStyle/>
            <a:p>
              <a:pPr>
                <a:spcAft>
                  <a:spcPts val="600"/>
                </a:spcAft>
              </a:pPr>
              <a:endParaRPr sz="900" dirty="0">
                <a:solidFill>
                  <a:prstClr val="black"/>
                </a:solidFill>
              </a:endParaRPr>
            </a:p>
          </p:txBody>
        </p:sp>
        <p:sp>
          <p:nvSpPr>
            <p:cNvPr id="65" name="object 232"/>
            <p:cNvSpPr/>
            <p:nvPr/>
          </p:nvSpPr>
          <p:spPr>
            <a:xfrm flipH="1">
              <a:off x="6553008" y="2947574"/>
              <a:ext cx="173085" cy="66914"/>
            </a:xfrm>
            <a:custGeom>
              <a:avLst/>
              <a:gdLst/>
              <a:ahLst/>
              <a:cxnLst/>
              <a:rect l="l" t="t" r="r" b="b"/>
              <a:pathLst>
                <a:path w="175260" h="66039">
                  <a:moveTo>
                    <a:pt x="88341" y="0"/>
                  </a:moveTo>
                  <a:lnTo>
                    <a:pt x="64084" y="32943"/>
                  </a:lnTo>
                  <a:lnTo>
                    <a:pt x="30695" y="54813"/>
                  </a:lnTo>
                  <a:lnTo>
                    <a:pt x="27660" y="56286"/>
                  </a:lnTo>
                  <a:lnTo>
                    <a:pt x="24612" y="57581"/>
                  </a:lnTo>
                  <a:lnTo>
                    <a:pt x="21666" y="58699"/>
                  </a:lnTo>
                  <a:lnTo>
                    <a:pt x="18618" y="59740"/>
                  </a:lnTo>
                  <a:lnTo>
                    <a:pt x="15836" y="60858"/>
                  </a:lnTo>
                  <a:lnTo>
                    <a:pt x="12890" y="61810"/>
                  </a:lnTo>
                  <a:lnTo>
                    <a:pt x="10198" y="62598"/>
                  </a:lnTo>
                  <a:lnTo>
                    <a:pt x="0" y="65189"/>
                  </a:lnTo>
                  <a:lnTo>
                    <a:pt x="175260" y="65532"/>
                  </a:lnTo>
                  <a:lnTo>
                    <a:pt x="175260" y="342"/>
                  </a:lnTo>
                  <a:lnTo>
                    <a:pt x="88341" y="0"/>
                  </a:lnTo>
                  <a:close/>
                </a:path>
              </a:pathLst>
            </a:custGeom>
            <a:solidFill>
              <a:srgbClr val="6D2077"/>
            </a:solidFill>
          </p:spPr>
          <p:txBody>
            <a:bodyPr wrap="square" lIns="0" tIns="0" rIns="0" bIns="0" rtlCol="0"/>
            <a:lstStyle/>
            <a:p>
              <a:pPr>
                <a:spcAft>
                  <a:spcPts val="600"/>
                </a:spcAft>
              </a:pPr>
              <a:endParaRPr sz="900" dirty="0">
                <a:solidFill>
                  <a:prstClr val="black"/>
                </a:solidFill>
              </a:endParaRPr>
            </a:p>
          </p:txBody>
        </p:sp>
      </p:grpSp>
      <p:sp>
        <p:nvSpPr>
          <p:cNvPr id="67" name="object 140"/>
          <p:cNvSpPr/>
          <p:nvPr/>
        </p:nvSpPr>
        <p:spPr>
          <a:xfrm flipH="1">
            <a:off x="2680506" y="4381555"/>
            <a:ext cx="261885" cy="237799"/>
          </a:xfrm>
          <a:prstGeom prst="rect">
            <a:avLst/>
          </a:prstGeom>
          <a:blipFill>
            <a:blip r:embed="rId12" cstate="print"/>
            <a:stretch>
              <a:fillRect/>
            </a:stretch>
          </a:blipFill>
        </p:spPr>
        <p:txBody>
          <a:bodyPr wrap="square" lIns="0" tIns="0" rIns="0" bIns="0" rtlCol="0"/>
          <a:lstStyle/>
          <a:p>
            <a:pPr>
              <a:spcAft>
                <a:spcPts val="600"/>
              </a:spcAft>
            </a:pPr>
            <a:endParaRPr sz="900" dirty="0">
              <a:solidFill>
                <a:prstClr val="black"/>
              </a:solidFill>
            </a:endParaRPr>
          </a:p>
        </p:txBody>
      </p:sp>
      <p:sp>
        <p:nvSpPr>
          <p:cNvPr id="68" name="object 139"/>
          <p:cNvSpPr/>
          <p:nvPr/>
        </p:nvSpPr>
        <p:spPr>
          <a:xfrm flipH="1">
            <a:off x="3117691" y="4373062"/>
            <a:ext cx="281452" cy="254785"/>
          </a:xfrm>
          <a:prstGeom prst="rect">
            <a:avLst/>
          </a:prstGeom>
          <a:blipFill>
            <a:blip r:embed="rId13" cstate="print"/>
            <a:stretch>
              <a:fillRect/>
            </a:stretch>
          </a:blipFill>
        </p:spPr>
        <p:txBody>
          <a:bodyPr wrap="square" lIns="0" tIns="0" rIns="0" bIns="0" rtlCol="0"/>
          <a:lstStyle/>
          <a:p>
            <a:pPr>
              <a:spcAft>
                <a:spcPts val="600"/>
              </a:spcAft>
            </a:pPr>
            <a:endParaRPr sz="900" dirty="0">
              <a:solidFill>
                <a:prstClr val="black"/>
              </a:solidFill>
            </a:endParaRPr>
          </a:p>
        </p:txBody>
      </p:sp>
      <p:grpSp>
        <p:nvGrpSpPr>
          <p:cNvPr id="6" name="Group 5"/>
          <p:cNvGrpSpPr/>
          <p:nvPr/>
        </p:nvGrpSpPr>
        <p:grpSpPr>
          <a:xfrm>
            <a:off x="5161907" y="4741397"/>
            <a:ext cx="259394" cy="268098"/>
            <a:chOff x="8039137" y="5708892"/>
            <a:chExt cx="259394" cy="268098"/>
          </a:xfrm>
        </p:grpSpPr>
        <p:sp>
          <p:nvSpPr>
            <p:cNvPr id="70" name="object 230"/>
            <p:cNvSpPr/>
            <p:nvPr/>
          </p:nvSpPr>
          <p:spPr>
            <a:xfrm flipH="1">
              <a:off x="8093819" y="5730387"/>
              <a:ext cx="204712" cy="246603"/>
            </a:xfrm>
            <a:custGeom>
              <a:avLst/>
              <a:gdLst/>
              <a:ahLst/>
              <a:cxnLst/>
              <a:rect l="l" t="t" r="r" b="b"/>
              <a:pathLst>
                <a:path w="283844" h="262255">
                  <a:moveTo>
                    <a:pt x="50825" y="152577"/>
                  </a:moveTo>
                  <a:lnTo>
                    <a:pt x="10883" y="208089"/>
                  </a:lnTo>
                  <a:lnTo>
                    <a:pt x="50825" y="262128"/>
                  </a:lnTo>
                  <a:lnTo>
                    <a:pt x="50825" y="240792"/>
                  </a:lnTo>
                  <a:lnTo>
                    <a:pt x="170929" y="240792"/>
                  </a:lnTo>
                  <a:lnTo>
                    <a:pt x="208648" y="231406"/>
                  </a:lnTo>
                  <a:lnTo>
                    <a:pt x="215963" y="228219"/>
                  </a:lnTo>
                  <a:lnTo>
                    <a:pt x="218554" y="227101"/>
                  </a:lnTo>
                  <a:lnTo>
                    <a:pt x="225945" y="223139"/>
                  </a:lnTo>
                  <a:lnTo>
                    <a:pt x="233349" y="218668"/>
                  </a:lnTo>
                  <a:lnTo>
                    <a:pt x="235762" y="217030"/>
                  </a:lnTo>
                  <a:lnTo>
                    <a:pt x="238163" y="215226"/>
                  </a:lnTo>
                  <a:lnTo>
                    <a:pt x="240576" y="213499"/>
                  </a:lnTo>
                  <a:lnTo>
                    <a:pt x="242887" y="211607"/>
                  </a:lnTo>
                  <a:lnTo>
                    <a:pt x="245389" y="209638"/>
                  </a:lnTo>
                  <a:lnTo>
                    <a:pt x="247624" y="207657"/>
                  </a:lnTo>
                  <a:lnTo>
                    <a:pt x="249847" y="205498"/>
                  </a:lnTo>
                  <a:lnTo>
                    <a:pt x="252171" y="203441"/>
                  </a:lnTo>
                  <a:lnTo>
                    <a:pt x="256540" y="198704"/>
                  </a:lnTo>
                  <a:lnTo>
                    <a:pt x="272427" y="174688"/>
                  </a:lnTo>
                  <a:lnTo>
                    <a:pt x="50825" y="174688"/>
                  </a:lnTo>
                  <a:lnTo>
                    <a:pt x="50825" y="152577"/>
                  </a:lnTo>
                  <a:close/>
                </a:path>
                <a:path w="283844" h="262255">
                  <a:moveTo>
                    <a:pt x="0" y="0"/>
                  </a:moveTo>
                  <a:lnTo>
                    <a:pt x="0" y="64884"/>
                  </a:lnTo>
                  <a:lnTo>
                    <a:pt x="167284" y="64884"/>
                  </a:lnTo>
                  <a:lnTo>
                    <a:pt x="167995" y="65062"/>
                  </a:lnTo>
                  <a:lnTo>
                    <a:pt x="168973" y="65227"/>
                  </a:lnTo>
                  <a:lnTo>
                    <a:pt x="170218" y="65493"/>
                  </a:lnTo>
                  <a:lnTo>
                    <a:pt x="171386" y="65836"/>
                  </a:lnTo>
                  <a:lnTo>
                    <a:pt x="172897" y="66179"/>
                  </a:lnTo>
                  <a:lnTo>
                    <a:pt x="174409" y="66776"/>
                  </a:lnTo>
                  <a:lnTo>
                    <a:pt x="177977" y="68072"/>
                  </a:lnTo>
                  <a:lnTo>
                    <a:pt x="179946" y="68935"/>
                  </a:lnTo>
                  <a:lnTo>
                    <a:pt x="183946" y="70739"/>
                  </a:lnTo>
                  <a:lnTo>
                    <a:pt x="186004" y="71945"/>
                  </a:lnTo>
                  <a:lnTo>
                    <a:pt x="188048" y="73228"/>
                  </a:lnTo>
                  <a:lnTo>
                    <a:pt x="190195" y="74523"/>
                  </a:lnTo>
                  <a:lnTo>
                    <a:pt x="203301" y="86575"/>
                  </a:lnTo>
                  <a:lnTo>
                    <a:pt x="205181" y="88900"/>
                  </a:lnTo>
                  <a:lnTo>
                    <a:pt x="205981" y="90182"/>
                  </a:lnTo>
                  <a:lnTo>
                    <a:pt x="206870" y="91478"/>
                  </a:lnTo>
                  <a:lnTo>
                    <a:pt x="207581" y="92773"/>
                  </a:lnTo>
                  <a:lnTo>
                    <a:pt x="208292" y="94234"/>
                  </a:lnTo>
                  <a:lnTo>
                    <a:pt x="209003" y="95605"/>
                  </a:lnTo>
                  <a:lnTo>
                    <a:pt x="209816" y="96989"/>
                  </a:lnTo>
                  <a:lnTo>
                    <a:pt x="210350" y="98450"/>
                  </a:lnTo>
                  <a:lnTo>
                    <a:pt x="210972" y="99910"/>
                  </a:lnTo>
                  <a:lnTo>
                    <a:pt x="211594" y="101549"/>
                  </a:lnTo>
                  <a:lnTo>
                    <a:pt x="212039" y="103098"/>
                  </a:lnTo>
                  <a:lnTo>
                    <a:pt x="212572" y="104736"/>
                  </a:lnTo>
                  <a:lnTo>
                    <a:pt x="213639" y="110070"/>
                  </a:lnTo>
                  <a:lnTo>
                    <a:pt x="213918" y="111785"/>
                  </a:lnTo>
                  <a:lnTo>
                    <a:pt x="214185" y="113677"/>
                  </a:lnTo>
                  <a:lnTo>
                    <a:pt x="214274" y="123494"/>
                  </a:lnTo>
                  <a:lnTo>
                    <a:pt x="214007" y="125387"/>
                  </a:lnTo>
                  <a:lnTo>
                    <a:pt x="213918" y="127279"/>
                  </a:lnTo>
                  <a:lnTo>
                    <a:pt x="213194" y="130886"/>
                  </a:lnTo>
                  <a:lnTo>
                    <a:pt x="212839" y="132524"/>
                  </a:lnTo>
                  <a:lnTo>
                    <a:pt x="212305" y="134251"/>
                  </a:lnTo>
                  <a:lnTo>
                    <a:pt x="211861" y="135877"/>
                  </a:lnTo>
                  <a:lnTo>
                    <a:pt x="211328" y="137604"/>
                  </a:lnTo>
                  <a:lnTo>
                    <a:pt x="210705" y="139065"/>
                  </a:lnTo>
                  <a:lnTo>
                    <a:pt x="210172" y="140614"/>
                  </a:lnTo>
                  <a:lnTo>
                    <a:pt x="209461" y="142163"/>
                  </a:lnTo>
                  <a:lnTo>
                    <a:pt x="208648" y="143548"/>
                  </a:lnTo>
                  <a:lnTo>
                    <a:pt x="207937" y="144919"/>
                  </a:lnTo>
                  <a:lnTo>
                    <a:pt x="207136" y="146380"/>
                  </a:lnTo>
                  <a:lnTo>
                    <a:pt x="206247" y="147675"/>
                  </a:lnTo>
                  <a:lnTo>
                    <a:pt x="205447" y="148958"/>
                  </a:lnTo>
                  <a:lnTo>
                    <a:pt x="204546" y="150253"/>
                  </a:lnTo>
                  <a:lnTo>
                    <a:pt x="203568" y="151371"/>
                  </a:lnTo>
                  <a:lnTo>
                    <a:pt x="202590" y="152577"/>
                  </a:lnTo>
                  <a:lnTo>
                    <a:pt x="201612" y="153695"/>
                  </a:lnTo>
                  <a:lnTo>
                    <a:pt x="200621" y="154901"/>
                  </a:lnTo>
                  <a:lnTo>
                    <a:pt x="199732" y="155930"/>
                  </a:lnTo>
                  <a:lnTo>
                    <a:pt x="182613" y="168579"/>
                  </a:lnTo>
                  <a:lnTo>
                    <a:pt x="180657" y="169697"/>
                  </a:lnTo>
                  <a:lnTo>
                    <a:pt x="178689" y="170561"/>
                  </a:lnTo>
                  <a:lnTo>
                    <a:pt x="176911" y="171424"/>
                  </a:lnTo>
                  <a:lnTo>
                    <a:pt x="172275" y="173316"/>
                  </a:lnTo>
                  <a:lnTo>
                    <a:pt x="169951" y="174091"/>
                  </a:lnTo>
                  <a:lnTo>
                    <a:pt x="168529" y="174612"/>
                  </a:lnTo>
                  <a:lnTo>
                    <a:pt x="50825" y="174688"/>
                  </a:lnTo>
                  <a:lnTo>
                    <a:pt x="272427" y="174688"/>
                  </a:lnTo>
                  <a:lnTo>
                    <a:pt x="272948" y="173659"/>
                  </a:lnTo>
                  <a:lnTo>
                    <a:pt x="282752" y="136740"/>
                  </a:lnTo>
                  <a:lnTo>
                    <a:pt x="283375" y="128054"/>
                  </a:lnTo>
                  <a:lnTo>
                    <a:pt x="283375" y="118579"/>
                  </a:lnTo>
                  <a:lnTo>
                    <a:pt x="283197" y="113677"/>
                  </a:lnTo>
                  <a:lnTo>
                    <a:pt x="282841" y="108864"/>
                  </a:lnTo>
                  <a:lnTo>
                    <a:pt x="282219" y="104305"/>
                  </a:lnTo>
                  <a:lnTo>
                    <a:pt x="281686" y="99733"/>
                  </a:lnTo>
                  <a:lnTo>
                    <a:pt x="265988" y="58343"/>
                  </a:lnTo>
                  <a:lnTo>
                    <a:pt x="261886" y="52412"/>
                  </a:lnTo>
                  <a:lnTo>
                    <a:pt x="259829" y="49479"/>
                  </a:lnTo>
                  <a:lnTo>
                    <a:pt x="229692" y="22720"/>
                  </a:lnTo>
                  <a:lnTo>
                    <a:pt x="227025" y="20993"/>
                  </a:lnTo>
                  <a:lnTo>
                    <a:pt x="191795" y="5245"/>
                  </a:lnTo>
                  <a:lnTo>
                    <a:pt x="172008" y="431"/>
                  </a:lnTo>
                  <a:lnTo>
                    <a:pt x="170395" y="88"/>
                  </a:lnTo>
                  <a:lnTo>
                    <a:pt x="0" y="0"/>
                  </a:lnTo>
                  <a:close/>
                </a:path>
              </a:pathLst>
            </a:custGeom>
            <a:solidFill>
              <a:srgbClr val="B2B2B2"/>
            </a:solidFill>
          </p:spPr>
          <p:txBody>
            <a:bodyPr wrap="square" lIns="0" tIns="0" rIns="0" bIns="0" rtlCol="0"/>
            <a:lstStyle/>
            <a:p>
              <a:pPr>
                <a:spcAft>
                  <a:spcPts val="600"/>
                </a:spcAft>
              </a:pPr>
              <a:endParaRPr sz="900" dirty="0">
                <a:solidFill>
                  <a:srgbClr val="B2B2B2"/>
                </a:solidFill>
              </a:endParaRPr>
            </a:p>
          </p:txBody>
        </p:sp>
        <p:sp>
          <p:nvSpPr>
            <p:cNvPr id="71" name="object 231"/>
            <p:cNvSpPr/>
            <p:nvPr/>
          </p:nvSpPr>
          <p:spPr>
            <a:xfrm flipH="1">
              <a:off x="8047745" y="5708892"/>
              <a:ext cx="196927" cy="185101"/>
            </a:xfrm>
            <a:custGeom>
              <a:avLst/>
              <a:gdLst/>
              <a:ahLst/>
              <a:cxnLst/>
              <a:rect l="l" t="t" r="r" b="b"/>
              <a:pathLst>
                <a:path w="273050" h="196850">
                  <a:moveTo>
                    <a:pt x="232812" y="0"/>
                  </a:moveTo>
                  <a:lnTo>
                    <a:pt x="232812" y="21209"/>
                  </a:lnTo>
                  <a:lnTo>
                    <a:pt x="112785" y="21297"/>
                  </a:lnTo>
                  <a:lnTo>
                    <a:pt x="110206" y="21551"/>
                  </a:lnTo>
                  <a:lnTo>
                    <a:pt x="107438" y="21729"/>
                  </a:lnTo>
                  <a:lnTo>
                    <a:pt x="104314" y="22250"/>
                  </a:lnTo>
                  <a:lnTo>
                    <a:pt x="100745" y="22936"/>
                  </a:lnTo>
                  <a:lnTo>
                    <a:pt x="96998" y="23787"/>
                  </a:lnTo>
                  <a:lnTo>
                    <a:pt x="92896" y="24650"/>
                  </a:lnTo>
                  <a:lnTo>
                    <a:pt x="67547" y="33845"/>
                  </a:lnTo>
                  <a:lnTo>
                    <a:pt x="65045" y="34950"/>
                  </a:lnTo>
                  <a:lnTo>
                    <a:pt x="62645" y="36245"/>
                  </a:lnTo>
                  <a:lnTo>
                    <a:pt x="57641" y="38823"/>
                  </a:lnTo>
                  <a:lnTo>
                    <a:pt x="55228" y="40360"/>
                  </a:lnTo>
                  <a:lnTo>
                    <a:pt x="52739" y="41744"/>
                  </a:lnTo>
                  <a:lnTo>
                    <a:pt x="47735" y="45008"/>
                  </a:lnTo>
                  <a:lnTo>
                    <a:pt x="45322" y="46812"/>
                  </a:lnTo>
                  <a:lnTo>
                    <a:pt x="42922" y="48526"/>
                  </a:lnTo>
                  <a:lnTo>
                    <a:pt x="38274" y="52311"/>
                  </a:lnTo>
                  <a:lnTo>
                    <a:pt x="35873" y="54368"/>
                  </a:lnTo>
                  <a:lnTo>
                    <a:pt x="33727" y="56515"/>
                  </a:lnTo>
                  <a:lnTo>
                    <a:pt x="31403" y="58572"/>
                  </a:lnTo>
                  <a:lnTo>
                    <a:pt x="29180" y="60807"/>
                  </a:lnTo>
                  <a:lnTo>
                    <a:pt x="24888" y="65620"/>
                  </a:lnTo>
                  <a:lnTo>
                    <a:pt x="23021" y="68199"/>
                  </a:lnTo>
                  <a:lnTo>
                    <a:pt x="20964" y="70777"/>
                  </a:lnTo>
                  <a:lnTo>
                    <a:pt x="4276" y="105384"/>
                  </a:lnTo>
                  <a:lnTo>
                    <a:pt x="0" y="138366"/>
                  </a:lnTo>
                  <a:lnTo>
                    <a:pt x="174" y="142659"/>
                  </a:lnTo>
                  <a:lnTo>
                    <a:pt x="224" y="145059"/>
                  </a:lnTo>
                  <a:lnTo>
                    <a:pt x="7933" y="184315"/>
                  </a:lnTo>
                  <a:lnTo>
                    <a:pt x="13648" y="196596"/>
                  </a:lnTo>
                  <a:lnTo>
                    <a:pt x="103691" y="192811"/>
                  </a:lnTo>
                  <a:lnTo>
                    <a:pt x="101012" y="191617"/>
                  </a:lnTo>
                  <a:lnTo>
                    <a:pt x="98065" y="190068"/>
                  </a:lnTo>
                  <a:lnTo>
                    <a:pt x="96643" y="189204"/>
                  </a:lnTo>
                  <a:lnTo>
                    <a:pt x="95208" y="188264"/>
                  </a:lnTo>
                  <a:lnTo>
                    <a:pt x="92261" y="186461"/>
                  </a:lnTo>
                  <a:lnTo>
                    <a:pt x="90750" y="185343"/>
                  </a:lnTo>
                  <a:lnTo>
                    <a:pt x="89315" y="184226"/>
                  </a:lnTo>
                  <a:lnTo>
                    <a:pt x="87981" y="183019"/>
                  </a:lnTo>
                  <a:lnTo>
                    <a:pt x="86559" y="181825"/>
                  </a:lnTo>
                  <a:lnTo>
                    <a:pt x="85035" y="180619"/>
                  </a:lnTo>
                  <a:lnTo>
                    <a:pt x="83790" y="179158"/>
                  </a:lnTo>
                  <a:lnTo>
                    <a:pt x="82444" y="177787"/>
                  </a:lnTo>
                  <a:lnTo>
                    <a:pt x="75396" y="167741"/>
                  </a:lnTo>
                  <a:lnTo>
                    <a:pt x="74418" y="165849"/>
                  </a:lnTo>
                  <a:lnTo>
                    <a:pt x="69262" y="138277"/>
                  </a:lnTo>
                  <a:lnTo>
                    <a:pt x="70049" y="132778"/>
                  </a:lnTo>
                  <a:lnTo>
                    <a:pt x="70760" y="129260"/>
                  </a:lnTo>
                  <a:lnTo>
                    <a:pt x="71205" y="127622"/>
                  </a:lnTo>
                  <a:lnTo>
                    <a:pt x="71738" y="125996"/>
                  </a:lnTo>
                  <a:lnTo>
                    <a:pt x="72183" y="124358"/>
                  </a:lnTo>
                  <a:lnTo>
                    <a:pt x="72818" y="122821"/>
                  </a:lnTo>
                  <a:lnTo>
                    <a:pt x="74151" y="119722"/>
                  </a:lnTo>
                  <a:lnTo>
                    <a:pt x="75574" y="116801"/>
                  </a:lnTo>
                  <a:lnTo>
                    <a:pt x="76475" y="115519"/>
                  </a:lnTo>
                  <a:lnTo>
                    <a:pt x="77275" y="114147"/>
                  </a:lnTo>
                  <a:lnTo>
                    <a:pt x="92528" y="98602"/>
                  </a:lnTo>
                  <a:lnTo>
                    <a:pt x="94585" y="97053"/>
                  </a:lnTo>
                  <a:lnTo>
                    <a:pt x="96732" y="95681"/>
                  </a:lnTo>
                  <a:lnTo>
                    <a:pt x="101012" y="93357"/>
                  </a:lnTo>
                  <a:lnTo>
                    <a:pt x="102980" y="92240"/>
                  </a:lnTo>
                  <a:lnTo>
                    <a:pt x="248742" y="87261"/>
                  </a:lnTo>
                  <a:lnTo>
                    <a:pt x="272792" y="53936"/>
                  </a:lnTo>
                  <a:lnTo>
                    <a:pt x="232812" y="0"/>
                  </a:lnTo>
                  <a:close/>
                </a:path>
                <a:path w="273050" h="196850">
                  <a:moveTo>
                    <a:pt x="248742" y="87261"/>
                  </a:moveTo>
                  <a:lnTo>
                    <a:pt x="232812" y="87261"/>
                  </a:lnTo>
                  <a:lnTo>
                    <a:pt x="232812" y="109334"/>
                  </a:lnTo>
                  <a:lnTo>
                    <a:pt x="248742" y="87261"/>
                  </a:lnTo>
                  <a:close/>
                </a:path>
              </a:pathLst>
            </a:custGeom>
            <a:solidFill>
              <a:srgbClr val="B2B2B2"/>
            </a:solidFill>
          </p:spPr>
          <p:txBody>
            <a:bodyPr wrap="square" lIns="0" tIns="0" rIns="0" bIns="0" rtlCol="0"/>
            <a:lstStyle/>
            <a:p>
              <a:pPr>
                <a:spcAft>
                  <a:spcPts val="600"/>
                </a:spcAft>
              </a:pPr>
              <a:endParaRPr sz="900" dirty="0">
                <a:solidFill>
                  <a:srgbClr val="B2B2B2"/>
                </a:solidFill>
              </a:endParaRPr>
            </a:p>
          </p:txBody>
        </p:sp>
        <p:sp>
          <p:nvSpPr>
            <p:cNvPr id="72" name="object 232"/>
            <p:cNvSpPr/>
            <p:nvPr/>
          </p:nvSpPr>
          <p:spPr>
            <a:xfrm flipH="1">
              <a:off x="8039137" y="5893754"/>
              <a:ext cx="126399" cy="62099"/>
            </a:xfrm>
            <a:custGeom>
              <a:avLst/>
              <a:gdLst/>
              <a:ahLst/>
              <a:cxnLst/>
              <a:rect l="l" t="t" r="r" b="b"/>
              <a:pathLst>
                <a:path w="175260" h="66039">
                  <a:moveTo>
                    <a:pt x="88341" y="0"/>
                  </a:moveTo>
                  <a:lnTo>
                    <a:pt x="64084" y="32943"/>
                  </a:lnTo>
                  <a:lnTo>
                    <a:pt x="30695" y="54813"/>
                  </a:lnTo>
                  <a:lnTo>
                    <a:pt x="27660" y="56286"/>
                  </a:lnTo>
                  <a:lnTo>
                    <a:pt x="24612" y="57581"/>
                  </a:lnTo>
                  <a:lnTo>
                    <a:pt x="21666" y="58699"/>
                  </a:lnTo>
                  <a:lnTo>
                    <a:pt x="18618" y="59740"/>
                  </a:lnTo>
                  <a:lnTo>
                    <a:pt x="15836" y="60858"/>
                  </a:lnTo>
                  <a:lnTo>
                    <a:pt x="12890" y="61810"/>
                  </a:lnTo>
                  <a:lnTo>
                    <a:pt x="10198" y="62598"/>
                  </a:lnTo>
                  <a:lnTo>
                    <a:pt x="0" y="65189"/>
                  </a:lnTo>
                  <a:lnTo>
                    <a:pt x="175260" y="65532"/>
                  </a:lnTo>
                  <a:lnTo>
                    <a:pt x="175260" y="342"/>
                  </a:lnTo>
                  <a:lnTo>
                    <a:pt x="88341" y="0"/>
                  </a:lnTo>
                  <a:close/>
                </a:path>
              </a:pathLst>
            </a:custGeom>
            <a:solidFill>
              <a:srgbClr val="B2B2B2"/>
            </a:solidFill>
          </p:spPr>
          <p:txBody>
            <a:bodyPr wrap="square" lIns="0" tIns="0" rIns="0" bIns="0" rtlCol="0"/>
            <a:lstStyle/>
            <a:p>
              <a:pPr>
                <a:spcAft>
                  <a:spcPts val="600"/>
                </a:spcAft>
              </a:pPr>
              <a:endParaRPr sz="900" dirty="0">
                <a:solidFill>
                  <a:srgbClr val="B2B2B2"/>
                </a:solidFill>
              </a:endParaRPr>
            </a:p>
          </p:txBody>
        </p:sp>
      </p:grpSp>
      <p:sp>
        <p:nvSpPr>
          <p:cNvPr id="73" name="object 140"/>
          <p:cNvSpPr/>
          <p:nvPr/>
        </p:nvSpPr>
        <p:spPr>
          <a:xfrm flipH="1">
            <a:off x="5443559" y="4838408"/>
            <a:ext cx="261885" cy="237799"/>
          </a:xfrm>
          <a:prstGeom prst="rect">
            <a:avLst/>
          </a:prstGeom>
          <a:blipFill>
            <a:blip r:embed="rId12" cstate="print">
              <a:duotone>
                <a:schemeClr val="bg2">
                  <a:shade val="45000"/>
                  <a:satMod val="135000"/>
                </a:schemeClr>
                <a:prstClr val="white"/>
              </a:duotone>
            </a:blip>
            <a:stretch>
              <a:fillRect/>
            </a:stretch>
          </a:blipFill>
        </p:spPr>
        <p:txBody>
          <a:bodyPr wrap="square" lIns="0" tIns="0" rIns="0" bIns="0" rtlCol="0"/>
          <a:lstStyle/>
          <a:p>
            <a:pPr>
              <a:spcAft>
                <a:spcPts val="600"/>
              </a:spcAft>
            </a:pPr>
            <a:endParaRPr sz="900" dirty="0">
              <a:solidFill>
                <a:prstClr val="black"/>
              </a:solidFill>
            </a:endParaRPr>
          </a:p>
        </p:txBody>
      </p:sp>
      <p:sp>
        <p:nvSpPr>
          <p:cNvPr id="74" name="object 139"/>
          <p:cNvSpPr/>
          <p:nvPr/>
        </p:nvSpPr>
        <p:spPr>
          <a:xfrm flipH="1">
            <a:off x="5736386" y="4886193"/>
            <a:ext cx="281452" cy="254785"/>
          </a:xfrm>
          <a:prstGeom prst="rect">
            <a:avLst/>
          </a:prstGeom>
          <a:blipFill>
            <a:blip r:embed="rId13" cstate="print">
              <a:duotone>
                <a:schemeClr val="bg2">
                  <a:shade val="45000"/>
                  <a:satMod val="135000"/>
                </a:schemeClr>
                <a:prstClr val="white"/>
              </a:duotone>
            </a:blip>
            <a:stretch>
              <a:fillRect/>
            </a:stretch>
          </a:blipFill>
        </p:spPr>
        <p:txBody>
          <a:bodyPr wrap="square" lIns="0" tIns="0" rIns="0" bIns="0" rtlCol="0"/>
          <a:lstStyle/>
          <a:p>
            <a:pPr>
              <a:spcAft>
                <a:spcPts val="600"/>
              </a:spcAft>
            </a:pPr>
            <a:endParaRPr sz="900" dirty="0">
              <a:solidFill>
                <a:prstClr val="black"/>
              </a:solidFill>
            </a:endParaRPr>
          </a:p>
        </p:txBody>
      </p:sp>
      <p:sp>
        <p:nvSpPr>
          <p:cNvPr id="76" name="object 135"/>
          <p:cNvSpPr/>
          <p:nvPr/>
        </p:nvSpPr>
        <p:spPr>
          <a:xfrm flipH="1">
            <a:off x="2589818" y="3228946"/>
            <a:ext cx="325099" cy="293388"/>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endParaRPr sz="900" dirty="0">
              <a:solidFill>
                <a:prstClr val="black"/>
              </a:solidFill>
            </a:endParaRPr>
          </a:p>
        </p:txBody>
      </p:sp>
      <p:sp>
        <p:nvSpPr>
          <p:cNvPr id="78" name="object 135"/>
          <p:cNvSpPr/>
          <p:nvPr/>
        </p:nvSpPr>
        <p:spPr>
          <a:xfrm flipH="1">
            <a:off x="4361669" y="3926347"/>
            <a:ext cx="325099" cy="293388"/>
          </a:xfrm>
          <a:prstGeom prst="rect">
            <a:avLst/>
          </a:prstGeom>
          <a:blipFill>
            <a:blip r:embed="rId3" cstate="print">
              <a:duotone>
                <a:prstClr val="black"/>
                <a:schemeClr val="accent1">
                  <a:tint val="45000"/>
                  <a:satMod val="400000"/>
                </a:schemeClr>
              </a:duotone>
            </a:blip>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endParaRPr sz="900" dirty="0">
              <a:solidFill>
                <a:prstClr val="black"/>
              </a:solidFill>
            </a:endParaRPr>
          </a:p>
        </p:txBody>
      </p:sp>
      <p:sp>
        <p:nvSpPr>
          <p:cNvPr id="79" name="object 138"/>
          <p:cNvSpPr/>
          <p:nvPr/>
        </p:nvSpPr>
        <p:spPr>
          <a:xfrm flipH="1">
            <a:off x="4243335" y="3459973"/>
            <a:ext cx="421424" cy="381406"/>
          </a:xfrm>
          <a:prstGeom prst="rect">
            <a:avLst/>
          </a:prstGeom>
          <a:blipFill>
            <a:blip r:embed="rId4" cstate="print">
              <a:duotone>
                <a:prstClr val="black"/>
                <a:schemeClr val="accent1">
                  <a:tint val="45000"/>
                  <a:satMod val="400000"/>
                </a:schemeClr>
              </a:duotone>
            </a:blip>
            <a:stretch>
              <a:fillRect/>
            </a:stretch>
          </a:blipFill>
        </p:spPr>
        <p:txBody>
          <a:bodyPr wrap="square" lIns="0" tIns="0" rIns="0" bIns="0" rtlCol="0"/>
          <a:lstStyle/>
          <a:p>
            <a:pPr>
              <a:spcAft>
                <a:spcPts val="600"/>
              </a:spcAft>
            </a:pPr>
            <a:endParaRPr sz="900" dirty="0">
              <a:solidFill>
                <a:prstClr val="black"/>
              </a:solidFill>
            </a:endParaRPr>
          </a:p>
        </p:txBody>
      </p:sp>
      <p:sp>
        <p:nvSpPr>
          <p:cNvPr id="81" name="Rectangle 80">
            <a:extLst>
              <a:ext uri="{FF2B5EF4-FFF2-40B4-BE49-F238E27FC236}">
                <a16:creationId xmlns="" xmlns:a16="http://schemas.microsoft.com/office/drawing/2014/main" id="{E37C91B3-95A7-444D-9A6A-E114C52ECD72}"/>
              </a:ext>
            </a:extLst>
          </p:cNvPr>
          <p:cNvSpPr/>
          <p:nvPr/>
        </p:nvSpPr>
        <p:spPr>
          <a:xfrm>
            <a:off x="923792" y="5807686"/>
            <a:ext cx="10430205" cy="276999"/>
          </a:xfrm>
          <a:prstGeom prst="rect">
            <a:avLst/>
          </a:prstGeom>
        </p:spPr>
        <p:txBody>
          <a:bodyPr wrap="square">
            <a:spAutoFit/>
          </a:bodyPr>
          <a:lstStyle/>
          <a:p>
            <a:pPr algn="ctr"/>
            <a:r>
              <a:rPr lang="en-US" sz="1200" dirty="0">
                <a:solidFill>
                  <a:schemeClr val="tx1">
                    <a:lumMod val="75000"/>
                    <a:lumOff val="25000"/>
                  </a:schemeClr>
                </a:solidFill>
                <a:latin typeface="arial" panose="020B0604020202020204" pitchFamily="34" charset="0"/>
              </a:rPr>
              <a:t>Distributed - All network participants have a full copy of the ledger for full </a:t>
            </a:r>
            <a:r>
              <a:rPr lang="en-US" sz="1200" dirty="0" smtClean="0">
                <a:solidFill>
                  <a:schemeClr val="tx1">
                    <a:lumMod val="75000"/>
                    <a:lumOff val="25000"/>
                  </a:schemeClr>
                </a:solidFill>
                <a:latin typeface="arial" panose="020B0604020202020204" pitchFamily="34" charset="0"/>
              </a:rPr>
              <a:t>transparency</a:t>
            </a:r>
            <a:endParaRPr lang="en-US" sz="1200" dirty="0">
              <a:solidFill>
                <a:schemeClr val="tx1">
                  <a:lumMod val="75000"/>
                  <a:lumOff val="25000"/>
                </a:schemeClr>
              </a:solidFill>
            </a:endParaRPr>
          </a:p>
        </p:txBody>
      </p:sp>
      <p:sp>
        <p:nvSpPr>
          <p:cNvPr id="82" name="Rectangle 81">
            <a:extLst>
              <a:ext uri="{FF2B5EF4-FFF2-40B4-BE49-F238E27FC236}">
                <a16:creationId xmlns="" xmlns:a16="http://schemas.microsoft.com/office/drawing/2014/main" id="{E37C91B3-95A7-444D-9A6A-E114C52ECD72}"/>
              </a:ext>
            </a:extLst>
          </p:cNvPr>
          <p:cNvSpPr/>
          <p:nvPr/>
        </p:nvSpPr>
        <p:spPr>
          <a:xfrm>
            <a:off x="860971" y="5807686"/>
            <a:ext cx="10430205" cy="276999"/>
          </a:xfrm>
          <a:prstGeom prst="rect">
            <a:avLst/>
          </a:prstGeom>
        </p:spPr>
        <p:txBody>
          <a:bodyPr wrap="square">
            <a:spAutoFit/>
          </a:bodyPr>
          <a:lstStyle/>
          <a:p>
            <a:pPr algn="ctr"/>
            <a:r>
              <a:rPr lang="en-US" sz="1200" spc="-15" dirty="0" smtClean="0">
                <a:solidFill>
                  <a:schemeClr val="tx1">
                    <a:lumMod val="75000"/>
                    <a:lumOff val="25000"/>
                  </a:schemeClr>
                </a:solidFill>
                <a:cs typeface="Univers 45 Light"/>
              </a:rPr>
              <a:t>T</a:t>
            </a:r>
            <a:r>
              <a:rPr lang="en-US" sz="1200" spc="-5" dirty="0" smtClean="0">
                <a:solidFill>
                  <a:schemeClr val="tx1">
                    <a:lumMod val="75000"/>
                    <a:lumOff val="25000"/>
                  </a:schemeClr>
                </a:solidFill>
                <a:cs typeface="Univers 45 Light"/>
              </a:rPr>
              <a:t>r</a:t>
            </a:r>
            <a:r>
              <a:rPr lang="en-US" sz="1200" spc="-15" dirty="0" smtClean="0">
                <a:solidFill>
                  <a:schemeClr val="tx1">
                    <a:lumMod val="75000"/>
                    <a:lumOff val="25000"/>
                  </a:schemeClr>
                </a:solidFill>
                <a:cs typeface="Univers 45 Light"/>
              </a:rPr>
              <a:t>ansac</a:t>
            </a:r>
            <a:r>
              <a:rPr lang="en-US" sz="1200" spc="-5" dirty="0" smtClean="0">
                <a:solidFill>
                  <a:schemeClr val="tx1">
                    <a:lumMod val="75000"/>
                    <a:lumOff val="25000"/>
                  </a:schemeClr>
                </a:solidFill>
                <a:cs typeface="Univers 45 Light"/>
              </a:rPr>
              <a:t>t</a:t>
            </a:r>
            <a:r>
              <a:rPr lang="en-US" sz="1200" spc="-10" dirty="0" smtClean="0">
                <a:solidFill>
                  <a:schemeClr val="tx1">
                    <a:lumMod val="75000"/>
                    <a:lumOff val="25000"/>
                  </a:schemeClr>
                </a:solidFill>
                <a:cs typeface="Univers 45 Light"/>
              </a:rPr>
              <a:t>ion</a:t>
            </a:r>
            <a:r>
              <a:rPr lang="en-US" sz="1200" spc="30" dirty="0" smtClean="0">
                <a:solidFill>
                  <a:schemeClr val="tx1">
                    <a:lumMod val="75000"/>
                    <a:lumOff val="25000"/>
                  </a:schemeClr>
                </a:solidFill>
                <a:cs typeface="Univers 45 Light"/>
              </a:rPr>
              <a:t> </a:t>
            </a:r>
            <a:r>
              <a:rPr lang="en-US" sz="1200" spc="-5" dirty="0">
                <a:solidFill>
                  <a:schemeClr val="tx1">
                    <a:lumMod val="75000"/>
                    <a:lumOff val="25000"/>
                  </a:schemeClr>
                </a:solidFill>
                <a:cs typeface="Univers 45 Light"/>
              </a:rPr>
              <a:t>t</a:t>
            </a:r>
            <a:r>
              <a:rPr lang="en-US" sz="1200" spc="-10" dirty="0">
                <a:solidFill>
                  <a:schemeClr val="tx1">
                    <a:lumMod val="75000"/>
                    <a:lumOff val="25000"/>
                  </a:schemeClr>
                </a:solidFill>
                <a:cs typeface="Univers 45 Light"/>
              </a:rPr>
              <a:t>im</a:t>
            </a:r>
            <a:r>
              <a:rPr lang="en-US" sz="1200" spc="-15" dirty="0">
                <a:solidFill>
                  <a:schemeClr val="tx1">
                    <a:lumMod val="75000"/>
                    <a:lumOff val="25000"/>
                  </a:schemeClr>
                </a:solidFill>
                <a:cs typeface="Univers 45 Light"/>
              </a:rPr>
              <a:t>es</a:t>
            </a:r>
            <a:r>
              <a:rPr lang="en-US" sz="1200" spc="-5" dirty="0">
                <a:solidFill>
                  <a:schemeClr val="tx1">
                    <a:lumMod val="75000"/>
                    <a:lumOff val="25000"/>
                  </a:schemeClr>
                </a:solidFill>
                <a:cs typeface="Univers 45 Light"/>
              </a:rPr>
              <a:t>t</a:t>
            </a:r>
            <a:r>
              <a:rPr lang="en-US" sz="1200" spc="-15" dirty="0">
                <a:solidFill>
                  <a:schemeClr val="tx1">
                    <a:lumMod val="75000"/>
                    <a:lumOff val="25000"/>
                  </a:schemeClr>
                </a:solidFill>
                <a:cs typeface="Univers 45 Light"/>
              </a:rPr>
              <a:t>a</a:t>
            </a:r>
            <a:r>
              <a:rPr lang="en-US" sz="1200" spc="-10" dirty="0">
                <a:solidFill>
                  <a:schemeClr val="tx1">
                    <a:lumMod val="75000"/>
                    <a:lumOff val="25000"/>
                  </a:schemeClr>
                </a:solidFill>
                <a:cs typeface="Univers 45 Light"/>
              </a:rPr>
              <a:t>mp</a:t>
            </a:r>
            <a:r>
              <a:rPr lang="en-US" sz="1200" spc="-5" dirty="0">
                <a:solidFill>
                  <a:schemeClr val="tx1">
                    <a:lumMod val="75000"/>
                    <a:lumOff val="25000"/>
                  </a:schemeClr>
                </a:solidFill>
                <a:cs typeface="Univers 45 Light"/>
              </a:rPr>
              <a:t> </a:t>
            </a:r>
            <a:r>
              <a:rPr lang="en-US" sz="1200" spc="-10" dirty="0">
                <a:solidFill>
                  <a:schemeClr val="tx1">
                    <a:lumMod val="75000"/>
                    <a:lumOff val="25000"/>
                  </a:schemeClr>
                </a:solidFill>
                <a:cs typeface="Univers 45 Light"/>
              </a:rPr>
              <a:t>i</a:t>
            </a:r>
            <a:r>
              <a:rPr lang="en-US" sz="1200" spc="-5" dirty="0">
                <a:solidFill>
                  <a:schemeClr val="tx1">
                    <a:lumMod val="75000"/>
                    <a:lumOff val="25000"/>
                  </a:schemeClr>
                </a:solidFill>
                <a:cs typeface="Univers 45 Light"/>
              </a:rPr>
              <a:t>s</a:t>
            </a:r>
            <a:r>
              <a:rPr lang="en-US" sz="1200" dirty="0">
                <a:solidFill>
                  <a:schemeClr val="tx1">
                    <a:lumMod val="75000"/>
                    <a:lumOff val="25000"/>
                  </a:schemeClr>
                </a:solidFill>
                <a:cs typeface="Univers 45 Light"/>
              </a:rPr>
              <a:t> </a:t>
            </a:r>
            <a:r>
              <a:rPr lang="en-US" sz="1200" spc="-5" dirty="0">
                <a:solidFill>
                  <a:schemeClr val="tx1">
                    <a:lumMod val="75000"/>
                    <a:lumOff val="25000"/>
                  </a:schemeClr>
                </a:solidFill>
                <a:cs typeface="Univers 45 Light"/>
              </a:rPr>
              <a:t>r</a:t>
            </a:r>
            <a:r>
              <a:rPr lang="en-US" sz="1200" spc="-15" dirty="0">
                <a:solidFill>
                  <a:schemeClr val="tx1">
                    <a:lumMod val="75000"/>
                    <a:lumOff val="25000"/>
                  </a:schemeClr>
                </a:solidFill>
                <a:cs typeface="Univers 45 Light"/>
              </a:rPr>
              <a:t>eco</a:t>
            </a:r>
            <a:r>
              <a:rPr lang="en-US" sz="1200" spc="-5" dirty="0">
                <a:solidFill>
                  <a:schemeClr val="tx1">
                    <a:lumMod val="75000"/>
                    <a:lumOff val="25000"/>
                  </a:schemeClr>
                </a:solidFill>
                <a:cs typeface="Univers 45 Light"/>
              </a:rPr>
              <a:t>r</a:t>
            </a:r>
            <a:r>
              <a:rPr lang="en-US" sz="1200" spc="-15" dirty="0">
                <a:solidFill>
                  <a:schemeClr val="tx1">
                    <a:lumMod val="75000"/>
                    <a:lumOff val="25000"/>
                  </a:schemeClr>
                </a:solidFill>
                <a:cs typeface="Univers 45 Light"/>
              </a:rPr>
              <a:t>de</a:t>
            </a:r>
            <a:r>
              <a:rPr lang="en-US" sz="1200" spc="-10" dirty="0">
                <a:solidFill>
                  <a:schemeClr val="tx1">
                    <a:lumMod val="75000"/>
                    <a:lumOff val="25000"/>
                  </a:schemeClr>
                </a:solidFill>
                <a:cs typeface="Univers 45 Light"/>
              </a:rPr>
              <a:t>d</a:t>
            </a:r>
            <a:r>
              <a:rPr lang="en-US" sz="1200" spc="-5" dirty="0">
                <a:solidFill>
                  <a:schemeClr val="tx1">
                    <a:lumMod val="75000"/>
                    <a:lumOff val="25000"/>
                  </a:schemeClr>
                </a:solidFill>
                <a:cs typeface="Univers 45 Light"/>
              </a:rPr>
              <a:t> </a:t>
            </a:r>
            <a:r>
              <a:rPr lang="en-US" sz="1200" spc="-10" dirty="0">
                <a:solidFill>
                  <a:schemeClr val="tx1">
                    <a:lumMod val="75000"/>
                    <a:lumOff val="25000"/>
                  </a:schemeClr>
                </a:solidFill>
                <a:cs typeface="Univers 45 Light"/>
              </a:rPr>
              <a:t>in</a:t>
            </a:r>
            <a:r>
              <a:rPr lang="en-US" sz="1200" spc="5" dirty="0">
                <a:solidFill>
                  <a:schemeClr val="tx1">
                    <a:lumMod val="75000"/>
                    <a:lumOff val="25000"/>
                  </a:schemeClr>
                </a:solidFill>
                <a:cs typeface="Univers 45 Light"/>
              </a:rPr>
              <a:t> </a:t>
            </a:r>
            <a:r>
              <a:rPr lang="en-US" sz="1200" spc="-5" dirty="0">
                <a:solidFill>
                  <a:schemeClr val="tx1">
                    <a:lumMod val="75000"/>
                    <a:lumOff val="25000"/>
                  </a:schemeClr>
                </a:solidFill>
                <a:cs typeface="Univers 45 Light"/>
              </a:rPr>
              <a:t>a</a:t>
            </a:r>
            <a:r>
              <a:rPr lang="en-US" sz="1200" spc="-10" dirty="0">
                <a:solidFill>
                  <a:schemeClr val="tx1">
                    <a:lumMod val="75000"/>
                    <a:lumOff val="25000"/>
                  </a:schemeClr>
                </a:solidFill>
                <a:cs typeface="Univers 45 Light"/>
              </a:rPr>
              <a:t> </a:t>
            </a:r>
            <a:r>
              <a:rPr lang="en-US" sz="1200" spc="-15" dirty="0" smtClean="0">
                <a:solidFill>
                  <a:schemeClr val="tx1">
                    <a:lumMod val="75000"/>
                    <a:lumOff val="25000"/>
                  </a:schemeClr>
                </a:solidFill>
                <a:cs typeface="Univers 45 Light"/>
              </a:rPr>
              <a:t>bloc</a:t>
            </a:r>
            <a:r>
              <a:rPr lang="en-US" sz="1200" spc="-5" dirty="0" smtClean="0">
                <a:solidFill>
                  <a:schemeClr val="tx1">
                    <a:lumMod val="75000"/>
                    <a:lumOff val="25000"/>
                  </a:schemeClr>
                </a:solidFill>
                <a:cs typeface="Univers 45 Light"/>
              </a:rPr>
              <a:t>k. Assets and transactions assets are linked to prove provenance</a:t>
            </a:r>
            <a:endParaRPr lang="en-US" sz="1200" dirty="0">
              <a:solidFill>
                <a:schemeClr val="tx1">
                  <a:lumMod val="75000"/>
                  <a:lumOff val="25000"/>
                </a:schemeClr>
              </a:solidFill>
            </a:endParaRPr>
          </a:p>
        </p:txBody>
      </p:sp>
      <p:sp>
        <p:nvSpPr>
          <p:cNvPr id="83" name="Rectangle 82">
            <a:extLst>
              <a:ext uri="{FF2B5EF4-FFF2-40B4-BE49-F238E27FC236}">
                <a16:creationId xmlns="" xmlns:a16="http://schemas.microsoft.com/office/drawing/2014/main" id="{E37C91B3-95A7-444D-9A6A-E114C52ECD72}"/>
              </a:ext>
            </a:extLst>
          </p:cNvPr>
          <p:cNvSpPr/>
          <p:nvPr/>
        </p:nvSpPr>
        <p:spPr>
          <a:xfrm>
            <a:off x="986613" y="5807686"/>
            <a:ext cx="10430205" cy="276999"/>
          </a:xfrm>
          <a:prstGeom prst="rect">
            <a:avLst/>
          </a:prstGeom>
        </p:spPr>
        <p:txBody>
          <a:bodyPr wrap="square">
            <a:spAutoFit/>
          </a:bodyPr>
          <a:lstStyle/>
          <a:p>
            <a:pPr algn="ctr"/>
            <a:r>
              <a:rPr lang="en-US" sz="1200" spc="-15" dirty="0" smtClean="0">
                <a:solidFill>
                  <a:schemeClr val="tx1">
                    <a:lumMod val="75000"/>
                    <a:lumOff val="25000"/>
                  </a:schemeClr>
                </a:solidFill>
                <a:cs typeface="Univers 45 Light"/>
              </a:rPr>
              <a:t>Blockchain is programmable through Smart Contracts</a:t>
            </a:r>
            <a:endParaRPr lang="en-US" sz="1200" dirty="0">
              <a:solidFill>
                <a:schemeClr val="tx1">
                  <a:lumMod val="75000"/>
                  <a:lumOff val="25000"/>
                </a:schemeClr>
              </a:solidFill>
            </a:endParaRPr>
          </a:p>
        </p:txBody>
      </p:sp>
      <p:sp>
        <p:nvSpPr>
          <p:cNvPr id="84" name="Rectangle 83">
            <a:extLst>
              <a:ext uri="{FF2B5EF4-FFF2-40B4-BE49-F238E27FC236}">
                <a16:creationId xmlns="" xmlns:a16="http://schemas.microsoft.com/office/drawing/2014/main" id="{E37C91B3-95A7-444D-9A6A-E114C52ECD72}"/>
              </a:ext>
            </a:extLst>
          </p:cNvPr>
          <p:cNvSpPr/>
          <p:nvPr/>
        </p:nvSpPr>
        <p:spPr>
          <a:xfrm>
            <a:off x="738411" y="5807686"/>
            <a:ext cx="11026230" cy="461665"/>
          </a:xfrm>
          <a:prstGeom prst="rect">
            <a:avLst/>
          </a:prstGeom>
        </p:spPr>
        <p:txBody>
          <a:bodyPr wrap="square">
            <a:spAutoFit/>
          </a:bodyPr>
          <a:lstStyle/>
          <a:p>
            <a:pPr algn="ctr"/>
            <a:r>
              <a:rPr lang="en-US" sz="1200" spc="-5" dirty="0">
                <a:solidFill>
                  <a:schemeClr val="tx1">
                    <a:lumMod val="75000"/>
                    <a:lumOff val="25000"/>
                  </a:schemeClr>
                </a:solidFill>
                <a:cs typeface="Univers 45 Light"/>
              </a:rPr>
              <a:t>Trust – No need for intermediaries, Secure – all records can be individually encrypted, Immutable – Any validated records are irreversible and cannot be changed</a:t>
            </a:r>
            <a:endParaRPr lang="en-US" sz="1200" dirty="0">
              <a:solidFill>
                <a:schemeClr val="tx1">
                  <a:lumMod val="75000"/>
                  <a:lumOff val="25000"/>
                </a:schemeClr>
              </a:solidFill>
            </a:endParaRPr>
          </a:p>
        </p:txBody>
      </p:sp>
      <p:sp>
        <p:nvSpPr>
          <p:cNvPr id="85" name="Rectangle 84">
            <a:extLst>
              <a:ext uri="{FF2B5EF4-FFF2-40B4-BE49-F238E27FC236}">
                <a16:creationId xmlns="" xmlns:a16="http://schemas.microsoft.com/office/drawing/2014/main" id="{E37C91B3-95A7-444D-9A6A-E114C52ECD72}"/>
              </a:ext>
            </a:extLst>
          </p:cNvPr>
          <p:cNvSpPr/>
          <p:nvPr/>
        </p:nvSpPr>
        <p:spPr>
          <a:xfrm>
            <a:off x="860970" y="5807686"/>
            <a:ext cx="10430205" cy="276999"/>
          </a:xfrm>
          <a:prstGeom prst="rect">
            <a:avLst/>
          </a:prstGeom>
        </p:spPr>
        <p:txBody>
          <a:bodyPr wrap="square">
            <a:spAutoFit/>
          </a:bodyPr>
          <a:lstStyle/>
          <a:p>
            <a:pPr algn="ctr"/>
            <a:r>
              <a:rPr lang="en-US" sz="1200" spc="-5" dirty="0">
                <a:solidFill>
                  <a:schemeClr val="tx1">
                    <a:lumMod val="75000"/>
                    <a:lumOff val="25000"/>
                  </a:schemeClr>
                </a:solidFill>
                <a:cs typeface="Univers 45 Light"/>
              </a:rPr>
              <a:t>Distributed – all network participants have a full copy of the data, Consensus - </a:t>
            </a:r>
            <a:r>
              <a:rPr lang="en-US" sz="1200" spc="-10" dirty="0">
                <a:solidFill>
                  <a:schemeClr val="tx1">
                    <a:lumMod val="75000"/>
                    <a:lumOff val="25000"/>
                  </a:schemeClr>
                </a:solidFill>
                <a:cs typeface="Univers 45 Light"/>
              </a:rPr>
              <a:t>Al</a:t>
            </a:r>
            <a:r>
              <a:rPr lang="en-US" sz="1200" spc="-5" dirty="0">
                <a:solidFill>
                  <a:schemeClr val="tx1">
                    <a:lumMod val="75000"/>
                    <a:lumOff val="25000"/>
                  </a:schemeClr>
                </a:solidFill>
                <a:cs typeface="Univers 45 Light"/>
              </a:rPr>
              <a:t>l</a:t>
            </a:r>
            <a:r>
              <a:rPr lang="en-US" sz="1200" spc="15" dirty="0">
                <a:solidFill>
                  <a:schemeClr val="tx1">
                    <a:lumMod val="75000"/>
                    <a:lumOff val="25000"/>
                  </a:schemeClr>
                </a:solidFill>
                <a:cs typeface="Univers 45 Light"/>
              </a:rPr>
              <a:t> </a:t>
            </a:r>
            <a:r>
              <a:rPr lang="en-US" sz="1200" spc="-15" dirty="0">
                <a:solidFill>
                  <a:schemeClr val="tx1">
                    <a:lumMod val="75000"/>
                    <a:lumOff val="25000"/>
                  </a:schemeClr>
                </a:solidFill>
                <a:cs typeface="Univers 45 Light"/>
              </a:rPr>
              <a:t>ne</a:t>
            </a:r>
            <a:r>
              <a:rPr lang="en-US" sz="1200" spc="-5" dirty="0">
                <a:solidFill>
                  <a:schemeClr val="tx1">
                    <a:lumMod val="75000"/>
                    <a:lumOff val="25000"/>
                  </a:schemeClr>
                </a:solidFill>
                <a:cs typeface="Univers 45 Light"/>
              </a:rPr>
              <a:t>t</a:t>
            </a:r>
            <a:r>
              <a:rPr lang="en-US" sz="1200" spc="-15" dirty="0">
                <a:solidFill>
                  <a:schemeClr val="tx1">
                    <a:lumMod val="75000"/>
                    <a:lumOff val="25000"/>
                  </a:schemeClr>
                </a:solidFill>
                <a:cs typeface="Univers 45 Light"/>
              </a:rPr>
              <a:t>wo</a:t>
            </a:r>
            <a:r>
              <a:rPr lang="en-US" sz="1200" spc="-5" dirty="0">
                <a:solidFill>
                  <a:schemeClr val="tx1">
                    <a:lumMod val="75000"/>
                    <a:lumOff val="25000"/>
                  </a:schemeClr>
                </a:solidFill>
                <a:cs typeface="Univers 45 Light"/>
              </a:rPr>
              <a:t>rk</a:t>
            </a:r>
            <a:r>
              <a:rPr lang="en-US" sz="1200" dirty="0">
                <a:solidFill>
                  <a:schemeClr val="tx1">
                    <a:lumMod val="75000"/>
                    <a:lumOff val="25000"/>
                  </a:schemeClr>
                </a:solidFill>
                <a:cs typeface="Univers 45 Light"/>
              </a:rPr>
              <a:t> </a:t>
            </a:r>
            <a:r>
              <a:rPr lang="en-US" sz="1200" spc="-15" dirty="0">
                <a:solidFill>
                  <a:schemeClr val="tx1">
                    <a:lumMod val="75000"/>
                    <a:lumOff val="25000"/>
                  </a:schemeClr>
                </a:solidFill>
                <a:cs typeface="Univers 45 Light"/>
              </a:rPr>
              <a:t>pa</a:t>
            </a:r>
            <a:r>
              <a:rPr lang="en-US" sz="1200" spc="-5" dirty="0">
                <a:solidFill>
                  <a:schemeClr val="tx1">
                    <a:lumMod val="75000"/>
                    <a:lumOff val="25000"/>
                  </a:schemeClr>
                </a:solidFill>
                <a:cs typeface="Univers 45 Light"/>
              </a:rPr>
              <a:t>rt</a:t>
            </a:r>
            <a:r>
              <a:rPr lang="en-US" sz="1200" spc="-15" dirty="0">
                <a:solidFill>
                  <a:schemeClr val="tx1">
                    <a:lumMod val="75000"/>
                    <a:lumOff val="25000"/>
                  </a:schemeClr>
                </a:solidFill>
                <a:cs typeface="Univers 45 Light"/>
              </a:rPr>
              <a:t>ic</a:t>
            </a:r>
            <a:r>
              <a:rPr lang="en-US" sz="1200" spc="-10" dirty="0">
                <a:solidFill>
                  <a:schemeClr val="tx1">
                    <a:lumMod val="75000"/>
                    <a:lumOff val="25000"/>
                  </a:schemeClr>
                </a:solidFill>
                <a:cs typeface="Univers 45 Light"/>
              </a:rPr>
              <a:t>ip</a:t>
            </a:r>
            <a:r>
              <a:rPr lang="en-US" sz="1200" spc="-15" dirty="0">
                <a:solidFill>
                  <a:schemeClr val="tx1">
                    <a:lumMod val="75000"/>
                    <a:lumOff val="25000"/>
                  </a:schemeClr>
                </a:solidFill>
                <a:cs typeface="Univers 45 Light"/>
              </a:rPr>
              <a:t>an</a:t>
            </a:r>
            <a:r>
              <a:rPr lang="en-US" sz="1200" spc="-5" dirty="0">
                <a:solidFill>
                  <a:schemeClr val="tx1">
                    <a:lumMod val="75000"/>
                    <a:lumOff val="25000"/>
                  </a:schemeClr>
                </a:solidFill>
                <a:cs typeface="Univers 45 Light"/>
              </a:rPr>
              <a:t>ts </a:t>
            </a:r>
            <a:r>
              <a:rPr lang="en-US" sz="1200" spc="-15" dirty="0">
                <a:solidFill>
                  <a:schemeClr val="tx1">
                    <a:lumMod val="75000"/>
                    <a:lumOff val="25000"/>
                  </a:schemeClr>
                </a:solidFill>
                <a:cs typeface="Univers 45 Light"/>
              </a:rPr>
              <a:t>ag</a:t>
            </a:r>
            <a:r>
              <a:rPr lang="en-US" sz="1200" spc="-5" dirty="0">
                <a:solidFill>
                  <a:schemeClr val="tx1">
                    <a:lumMod val="75000"/>
                    <a:lumOff val="25000"/>
                  </a:schemeClr>
                </a:solidFill>
                <a:cs typeface="Univers 45 Light"/>
              </a:rPr>
              <a:t>r</a:t>
            </a:r>
            <a:r>
              <a:rPr lang="en-US" sz="1200" spc="-15" dirty="0">
                <a:solidFill>
                  <a:schemeClr val="tx1">
                    <a:lumMod val="75000"/>
                    <a:lumOff val="25000"/>
                  </a:schemeClr>
                </a:solidFill>
                <a:cs typeface="Univers 45 Light"/>
              </a:rPr>
              <a:t>e</a:t>
            </a:r>
            <a:r>
              <a:rPr lang="en-US" sz="1200" spc="-10" dirty="0">
                <a:solidFill>
                  <a:schemeClr val="tx1">
                    <a:lumMod val="75000"/>
                    <a:lumOff val="25000"/>
                  </a:schemeClr>
                </a:solidFill>
                <a:cs typeface="Univers 45 Light"/>
              </a:rPr>
              <a:t>e</a:t>
            </a:r>
            <a:r>
              <a:rPr lang="en-US" sz="1200" spc="-5" dirty="0">
                <a:solidFill>
                  <a:schemeClr val="tx1">
                    <a:lumMod val="75000"/>
                    <a:lumOff val="25000"/>
                  </a:schemeClr>
                </a:solidFill>
                <a:cs typeface="Univers 45 Light"/>
              </a:rPr>
              <a:t> to t</a:t>
            </a:r>
            <a:r>
              <a:rPr lang="en-US" sz="1200" spc="-15" dirty="0">
                <a:solidFill>
                  <a:schemeClr val="tx1">
                    <a:lumMod val="75000"/>
                    <a:lumOff val="25000"/>
                  </a:schemeClr>
                </a:solidFill>
                <a:cs typeface="Univers 45 Light"/>
              </a:rPr>
              <a:t>h</a:t>
            </a:r>
            <a:r>
              <a:rPr lang="en-US" sz="1200" spc="-10" dirty="0">
                <a:solidFill>
                  <a:schemeClr val="tx1">
                    <a:lumMod val="75000"/>
                    <a:lumOff val="25000"/>
                  </a:schemeClr>
                </a:solidFill>
                <a:cs typeface="Univers 45 Light"/>
              </a:rPr>
              <a:t>e</a:t>
            </a:r>
            <a:r>
              <a:rPr lang="en-US" sz="1200" spc="-5" dirty="0">
                <a:solidFill>
                  <a:schemeClr val="tx1">
                    <a:lumMod val="75000"/>
                    <a:lumOff val="25000"/>
                  </a:schemeClr>
                </a:solidFill>
                <a:cs typeface="Univers 45 Light"/>
              </a:rPr>
              <a:t> </a:t>
            </a:r>
            <a:r>
              <a:rPr lang="en-US" sz="1200" spc="-15" dirty="0">
                <a:solidFill>
                  <a:schemeClr val="tx1">
                    <a:lumMod val="75000"/>
                    <a:lumOff val="25000"/>
                  </a:schemeClr>
                </a:solidFill>
                <a:cs typeface="Univers 45 Light"/>
              </a:rPr>
              <a:t>val</a:t>
            </a:r>
            <a:r>
              <a:rPr lang="en-US" sz="1200" spc="-10" dirty="0">
                <a:solidFill>
                  <a:schemeClr val="tx1">
                    <a:lumMod val="75000"/>
                    <a:lumOff val="25000"/>
                  </a:schemeClr>
                </a:solidFill>
                <a:cs typeface="Univers 45 Light"/>
              </a:rPr>
              <a:t>idi</a:t>
            </a:r>
            <a:r>
              <a:rPr lang="en-US" sz="1200" spc="-5" dirty="0">
                <a:solidFill>
                  <a:schemeClr val="tx1">
                    <a:lumMod val="75000"/>
                    <a:lumOff val="25000"/>
                  </a:schemeClr>
                </a:solidFill>
                <a:cs typeface="Univers 45 Light"/>
              </a:rPr>
              <a:t>ty</a:t>
            </a:r>
            <a:r>
              <a:rPr lang="en-US" sz="1200" spc="40" dirty="0">
                <a:solidFill>
                  <a:schemeClr val="tx1">
                    <a:lumMod val="75000"/>
                    <a:lumOff val="25000"/>
                  </a:schemeClr>
                </a:solidFill>
                <a:cs typeface="Univers 45 Light"/>
              </a:rPr>
              <a:t> </a:t>
            </a:r>
            <a:r>
              <a:rPr lang="en-US" sz="1200" spc="-10" dirty="0">
                <a:solidFill>
                  <a:schemeClr val="tx1">
                    <a:lumMod val="75000"/>
                    <a:lumOff val="25000"/>
                  </a:schemeClr>
                </a:solidFill>
                <a:cs typeface="Univers 45 Light"/>
              </a:rPr>
              <a:t>of e</a:t>
            </a:r>
            <a:r>
              <a:rPr lang="en-US" sz="1200" spc="-15" dirty="0">
                <a:solidFill>
                  <a:schemeClr val="tx1">
                    <a:lumMod val="75000"/>
                    <a:lumOff val="25000"/>
                  </a:schemeClr>
                </a:solidFill>
                <a:cs typeface="Univers 45 Light"/>
              </a:rPr>
              <a:t>ac</a:t>
            </a:r>
            <a:r>
              <a:rPr lang="en-US" sz="1200" spc="-10" dirty="0">
                <a:solidFill>
                  <a:schemeClr val="tx1">
                    <a:lumMod val="75000"/>
                    <a:lumOff val="25000"/>
                  </a:schemeClr>
                </a:solidFill>
                <a:cs typeface="Univers 45 Light"/>
              </a:rPr>
              <a:t>h</a:t>
            </a:r>
            <a:r>
              <a:rPr lang="en-US" sz="1200" spc="5" dirty="0">
                <a:solidFill>
                  <a:schemeClr val="tx1">
                    <a:lumMod val="75000"/>
                    <a:lumOff val="25000"/>
                  </a:schemeClr>
                </a:solidFill>
                <a:cs typeface="Univers 45 Light"/>
              </a:rPr>
              <a:t> </a:t>
            </a:r>
            <a:r>
              <a:rPr lang="en-US" sz="1200" spc="-15" dirty="0">
                <a:solidFill>
                  <a:schemeClr val="tx1">
                    <a:lumMod val="75000"/>
                    <a:lumOff val="25000"/>
                  </a:schemeClr>
                </a:solidFill>
                <a:cs typeface="Univers 45 Light"/>
              </a:rPr>
              <a:t>o</a:t>
            </a:r>
            <a:r>
              <a:rPr lang="en-US" sz="1200" spc="-5" dirty="0">
                <a:solidFill>
                  <a:schemeClr val="tx1">
                    <a:lumMod val="75000"/>
                    <a:lumOff val="25000"/>
                  </a:schemeClr>
                </a:solidFill>
                <a:cs typeface="Univers 45 Light"/>
              </a:rPr>
              <a:t>f</a:t>
            </a:r>
            <a:r>
              <a:rPr lang="en-US" sz="1200" dirty="0">
                <a:solidFill>
                  <a:schemeClr val="tx1">
                    <a:lumMod val="75000"/>
                    <a:lumOff val="25000"/>
                  </a:schemeClr>
                </a:solidFill>
                <a:cs typeface="Univers 45 Light"/>
              </a:rPr>
              <a:t> </a:t>
            </a:r>
            <a:r>
              <a:rPr lang="en-US" sz="1200" spc="-5" dirty="0">
                <a:solidFill>
                  <a:schemeClr val="tx1">
                    <a:lumMod val="75000"/>
                    <a:lumOff val="25000"/>
                  </a:schemeClr>
                </a:solidFill>
                <a:cs typeface="Univers 45 Light"/>
              </a:rPr>
              <a:t>t</a:t>
            </a:r>
            <a:r>
              <a:rPr lang="en-US" sz="1200" spc="-15" dirty="0">
                <a:solidFill>
                  <a:schemeClr val="tx1">
                    <a:lumMod val="75000"/>
                    <a:lumOff val="25000"/>
                  </a:schemeClr>
                </a:solidFill>
                <a:cs typeface="Univers 45 Light"/>
              </a:rPr>
              <a:t>h</a:t>
            </a:r>
            <a:r>
              <a:rPr lang="en-US" sz="1200" spc="-10" dirty="0">
                <a:solidFill>
                  <a:schemeClr val="tx1">
                    <a:lumMod val="75000"/>
                    <a:lumOff val="25000"/>
                  </a:schemeClr>
                </a:solidFill>
                <a:cs typeface="Univers 45 Light"/>
              </a:rPr>
              <a:t>e</a:t>
            </a:r>
            <a:r>
              <a:rPr lang="en-US" sz="1200" spc="-20" dirty="0">
                <a:solidFill>
                  <a:schemeClr val="tx1">
                    <a:lumMod val="75000"/>
                    <a:lumOff val="25000"/>
                  </a:schemeClr>
                </a:solidFill>
                <a:cs typeface="Univers 45 Light"/>
              </a:rPr>
              <a:t> </a:t>
            </a:r>
            <a:r>
              <a:rPr lang="en-US" sz="1200" spc="-5" dirty="0" smtClean="0">
                <a:solidFill>
                  <a:schemeClr val="tx1">
                    <a:lumMod val="75000"/>
                    <a:lumOff val="25000"/>
                  </a:schemeClr>
                </a:solidFill>
                <a:cs typeface="Univers 45 Light"/>
              </a:rPr>
              <a:t>r</a:t>
            </a:r>
            <a:r>
              <a:rPr lang="en-US" sz="1200" spc="-15" dirty="0" smtClean="0">
                <a:solidFill>
                  <a:schemeClr val="tx1">
                    <a:lumMod val="75000"/>
                    <a:lumOff val="25000"/>
                  </a:schemeClr>
                </a:solidFill>
                <a:cs typeface="Univers 45 Light"/>
              </a:rPr>
              <a:t>eco</a:t>
            </a:r>
            <a:r>
              <a:rPr lang="en-US" sz="1200" spc="-5" dirty="0" smtClean="0">
                <a:solidFill>
                  <a:schemeClr val="tx1">
                    <a:lumMod val="75000"/>
                    <a:lumOff val="25000"/>
                  </a:schemeClr>
                </a:solidFill>
                <a:cs typeface="Univers 45 Light"/>
              </a:rPr>
              <a:t>r</a:t>
            </a:r>
            <a:r>
              <a:rPr lang="en-US" sz="1200" spc="-15" dirty="0" smtClean="0">
                <a:solidFill>
                  <a:schemeClr val="tx1">
                    <a:lumMod val="75000"/>
                    <a:lumOff val="25000"/>
                  </a:schemeClr>
                </a:solidFill>
                <a:cs typeface="Univers 45 Light"/>
              </a:rPr>
              <a:t>ds.</a:t>
            </a:r>
            <a:endParaRPr lang="en-US" sz="1200" dirty="0">
              <a:solidFill>
                <a:schemeClr val="tx1">
                  <a:lumMod val="75000"/>
                  <a:lumOff val="25000"/>
                </a:schemeClr>
              </a:solidFill>
            </a:endParaRPr>
          </a:p>
        </p:txBody>
      </p:sp>
    </p:spTree>
    <p:extLst>
      <p:ext uri="{BB962C8B-B14F-4D97-AF65-F5344CB8AC3E}">
        <p14:creationId xmlns:p14="http://schemas.microsoft.com/office/powerpoint/2010/main" val="142535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1000"/>
                                        <p:tgtEl>
                                          <p:spTgt spid="81"/>
                                        </p:tgtEl>
                                      </p:cBhvr>
                                    </p:animEffect>
                                    <p:anim calcmode="lin" valueType="num">
                                      <p:cBhvr>
                                        <p:cTn id="18" dur="1000" fill="hold"/>
                                        <p:tgtEl>
                                          <p:spTgt spid="81"/>
                                        </p:tgtEl>
                                        <p:attrNameLst>
                                          <p:attrName>ppt_x</p:attrName>
                                        </p:attrNameLst>
                                      </p:cBhvr>
                                      <p:tavLst>
                                        <p:tav tm="0">
                                          <p:val>
                                            <p:strVal val="#ppt_x"/>
                                          </p:val>
                                        </p:tav>
                                        <p:tav tm="100000">
                                          <p:val>
                                            <p:strVal val="#ppt_x"/>
                                          </p:val>
                                        </p:tav>
                                      </p:tavLst>
                                    </p:anim>
                                    <p:anim calcmode="lin" valueType="num">
                                      <p:cBhvr>
                                        <p:cTn id="1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81"/>
                                        </p:tgtEl>
                                        <p:attrNameLst>
                                          <p:attrName>style.visibility</p:attrName>
                                        </p:attrNameLst>
                                      </p:cBhvr>
                                      <p:to>
                                        <p:strVal val="hidden"/>
                                      </p:to>
                                    </p:set>
                                  </p:childTnLst>
                                </p:cTn>
                              </p:par>
                              <p:par>
                                <p:cTn id="24" presetID="42" presetClass="entr" presetSubtype="0" fill="hold"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1000"/>
                                        <p:tgtEl>
                                          <p:spTgt spid="54"/>
                                        </p:tgtEl>
                                      </p:cBhvr>
                                    </p:animEffect>
                                    <p:anim calcmode="lin" valueType="num">
                                      <p:cBhvr>
                                        <p:cTn id="27" dur="1000" fill="hold"/>
                                        <p:tgtEl>
                                          <p:spTgt spid="54"/>
                                        </p:tgtEl>
                                        <p:attrNameLst>
                                          <p:attrName>ppt_x</p:attrName>
                                        </p:attrNameLst>
                                      </p:cBhvr>
                                      <p:tavLst>
                                        <p:tav tm="0">
                                          <p:val>
                                            <p:strVal val="#ppt_x"/>
                                          </p:val>
                                        </p:tav>
                                        <p:tav tm="100000">
                                          <p:val>
                                            <p:strVal val="#ppt_x"/>
                                          </p:val>
                                        </p:tav>
                                      </p:tavLst>
                                    </p:anim>
                                    <p:anim calcmode="lin" valueType="num">
                                      <p:cBhvr>
                                        <p:cTn id="28" dur="1000" fill="hold"/>
                                        <p:tgtEl>
                                          <p:spTgt spid="54"/>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1000"/>
                                        <p:tgtEl>
                                          <p:spTgt spid="46"/>
                                        </p:tgtEl>
                                      </p:cBhvr>
                                    </p:animEffect>
                                    <p:anim calcmode="lin" valueType="num">
                                      <p:cBhvr>
                                        <p:cTn id="32" dur="1000" fill="hold"/>
                                        <p:tgtEl>
                                          <p:spTgt spid="46"/>
                                        </p:tgtEl>
                                        <p:attrNameLst>
                                          <p:attrName>ppt_x</p:attrName>
                                        </p:attrNameLst>
                                      </p:cBhvr>
                                      <p:tavLst>
                                        <p:tav tm="0">
                                          <p:val>
                                            <p:strVal val="#ppt_x"/>
                                          </p:val>
                                        </p:tav>
                                        <p:tav tm="100000">
                                          <p:val>
                                            <p:strVal val="#ppt_x"/>
                                          </p:val>
                                        </p:tav>
                                      </p:tavLst>
                                    </p:anim>
                                    <p:anim calcmode="lin" valueType="num">
                                      <p:cBhvr>
                                        <p:cTn id="33" dur="1000" fill="hold"/>
                                        <p:tgtEl>
                                          <p:spTgt spid="46"/>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1000"/>
                                        <p:tgtEl>
                                          <p:spTgt spid="47"/>
                                        </p:tgtEl>
                                      </p:cBhvr>
                                    </p:animEffect>
                                    <p:anim calcmode="lin" valueType="num">
                                      <p:cBhvr>
                                        <p:cTn id="37" dur="1000" fill="hold"/>
                                        <p:tgtEl>
                                          <p:spTgt spid="47"/>
                                        </p:tgtEl>
                                        <p:attrNameLst>
                                          <p:attrName>ppt_x</p:attrName>
                                        </p:attrNameLst>
                                      </p:cBhvr>
                                      <p:tavLst>
                                        <p:tav tm="0">
                                          <p:val>
                                            <p:strVal val="#ppt_x"/>
                                          </p:val>
                                        </p:tav>
                                        <p:tav tm="100000">
                                          <p:val>
                                            <p:strVal val="#ppt_x"/>
                                          </p:val>
                                        </p:tav>
                                      </p:tavLst>
                                    </p:anim>
                                    <p:anim calcmode="lin" valueType="num">
                                      <p:cBhvr>
                                        <p:cTn id="38" dur="1000" fill="hold"/>
                                        <p:tgtEl>
                                          <p:spTgt spid="4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032"/>
                                        </p:tgtEl>
                                        <p:attrNameLst>
                                          <p:attrName>style.visibility</p:attrName>
                                        </p:attrNameLst>
                                      </p:cBhvr>
                                      <p:to>
                                        <p:strVal val="visible"/>
                                      </p:to>
                                    </p:set>
                                    <p:animEffect transition="in" filter="fade">
                                      <p:cBhvr>
                                        <p:cTn id="41" dur="1000"/>
                                        <p:tgtEl>
                                          <p:spTgt spid="1032"/>
                                        </p:tgtEl>
                                      </p:cBhvr>
                                    </p:animEffect>
                                    <p:anim calcmode="lin" valueType="num">
                                      <p:cBhvr>
                                        <p:cTn id="42" dur="1000" fill="hold"/>
                                        <p:tgtEl>
                                          <p:spTgt spid="1032"/>
                                        </p:tgtEl>
                                        <p:attrNameLst>
                                          <p:attrName>ppt_x</p:attrName>
                                        </p:attrNameLst>
                                      </p:cBhvr>
                                      <p:tavLst>
                                        <p:tav tm="0">
                                          <p:val>
                                            <p:strVal val="#ppt_x"/>
                                          </p:val>
                                        </p:tav>
                                        <p:tav tm="100000">
                                          <p:val>
                                            <p:strVal val="#ppt_x"/>
                                          </p:val>
                                        </p:tav>
                                      </p:tavLst>
                                    </p:anim>
                                    <p:anim calcmode="lin" valueType="num">
                                      <p:cBhvr>
                                        <p:cTn id="43" dur="1000" fill="hold"/>
                                        <p:tgtEl>
                                          <p:spTgt spid="103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1000"/>
                                        <p:tgtEl>
                                          <p:spTgt spid="82"/>
                                        </p:tgtEl>
                                      </p:cBhvr>
                                    </p:animEffect>
                                    <p:anim calcmode="lin" valueType="num">
                                      <p:cBhvr>
                                        <p:cTn id="47" dur="1000" fill="hold"/>
                                        <p:tgtEl>
                                          <p:spTgt spid="82"/>
                                        </p:tgtEl>
                                        <p:attrNameLst>
                                          <p:attrName>ppt_x</p:attrName>
                                        </p:attrNameLst>
                                      </p:cBhvr>
                                      <p:tavLst>
                                        <p:tav tm="0">
                                          <p:val>
                                            <p:strVal val="#ppt_x"/>
                                          </p:val>
                                        </p:tav>
                                        <p:tav tm="100000">
                                          <p:val>
                                            <p:strVal val="#ppt_x"/>
                                          </p:val>
                                        </p:tav>
                                      </p:tavLst>
                                    </p:anim>
                                    <p:anim calcmode="lin" valueType="num">
                                      <p:cBhvr>
                                        <p:cTn id="48"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1000"/>
                                        <p:tgtEl>
                                          <p:spTgt spid="83"/>
                                        </p:tgtEl>
                                      </p:cBhvr>
                                    </p:animEffect>
                                    <p:anim calcmode="lin" valueType="num">
                                      <p:cBhvr>
                                        <p:cTn id="54" dur="1000" fill="hold"/>
                                        <p:tgtEl>
                                          <p:spTgt spid="83"/>
                                        </p:tgtEl>
                                        <p:attrNameLst>
                                          <p:attrName>ppt_x</p:attrName>
                                        </p:attrNameLst>
                                      </p:cBhvr>
                                      <p:tavLst>
                                        <p:tav tm="0">
                                          <p:val>
                                            <p:strVal val="#ppt_x"/>
                                          </p:val>
                                        </p:tav>
                                        <p:tav tm="100000">
                                          <p:val>
                                            <p:strVal val="#ppt_x"/>
                                          </p:val>
                                        </p:tav>
                                      </p:tavLst>
                                    </p:anim>
                                    <p:anim calcmode="lin" valueType="num">
                                      <p:cBhvr>
                                        <p:cTn id="55" dur="1000" fill="hold"/>
                                        <p:tgtEl>
                                          <p:spTgt spid="83"/>
                                        </p:tgtEl>
                                        <p:attrNameLst>
                                          <p:attrName>ppt_y</p:attrName>
                                        </p:attrNameLst>
                                      </p:cBhvr>
                                      <p:tavLst>
                                        <p:tav tm="0">
                                          <p:val>
                                            <p:strVal val="#ppt_y+.1"/>
                                          </p:val>
                                        </p:tav>
                                        <p:tav tm="100000">
                                          <p:val>
                                            <p:strVal val="#ppt_y"/>
                                          </p:val>
                                        </p:tav>
                                      </p:tavLst>
                                    </p:anim>
                                  </p:childTnLst>
                                </p:cTn>
                              </p:par>
                              <p:par>
                                <p:cTn id="56" presetID="1" presetClass="exit" presetSubtype="0" fill="hold" grpId="1" nodeType="withEffect">
                                  <p:stCondLst>
                                    <p:cond delay="0"/>
                                  </p:stCondLst>
                                  <p:childTnLst>
                                    <p:set>
                                      <p:cBhvr>
                                        <p:cTn id="57" dur="1" fill="hold">
                                          <p:stCondLst>
                                            <p:cond delay="0"/>
                                          </p:stCondLst>
                                        </p:cTn>
                                        <p:tgtEl>
                                          <p:spTgt spid="82"/>
                                        </p:tgtEl>
                                        <p:attrNameLst>
                                          <p:attrName>style.visibility</p:attrName>
                                        </p:attrNameLst>
                                      </p:cBhvr>
                                      <p:to>
                                        <p:strVal val="hidden"/>
                                      </p:to>
                                    </p:set>
                                  </p:childTnLst>
                                </p:cTn>
                              </p:par>
                              <p:par>
                                <p:cTn id="58" presetID="42" presetClass="entr" presetSubtype="0"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fade">
                                      <p:cBhvr>
                                        <p:cTn id="60" dur="1000"/>
                                        <p:tgtEl>
                                          <p:spTgt spid="55"/>
                                        </p:tgtEl>
                                      </p:cBhvr>
                                    </p:animEffect>
                                    <p:anim calcmode="lin" valueType="num">
                                      <p:cBhvr>
                                        <p:cTn id="61" dur="1000" fill="hold"/>
                                        <p:tgtEl>
                                          <p:spTgt spid="55"/>
                                        </p:tgtEl>
                                        <p:attrNameLst>
                                          <p:attrName>ppt_x</p:attrName>
                                        </p:attrNameLst>
                                      </p:cBhvr>
                                      <p:tavLst>
                                        <p:tav tm="0">
                                          <p:val>
                                            <p:strVal val="#ppt_x"/>
                                          </p:val>
                                        </p:tav>
                                        <p:tav tm="100000">
                                          <p:val>
                                            <p:strVal val="#ppt_x"/>
                                          </p:val>
                                        </p:tav>
                                      </p:tavLst>
                                    </p:anim>
                                    <p:anim calcmode="lin" valueType="num">
                                      <p:cBhvr>
                                        <p:cTn id="62" dur="1000" fill="hold"/>
                                        <p:tgtEl>
                                          <p:spTgt spid="5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fade">
                                      <p:cBhvr>
                                        <p:cTn id="65" dur="1000"/>
                                        <p:tgtEl>
                                          <p:spTgt spid="56"/>
                                        </p:tgtEl>
                                      </p:cBhvr>
                                    </p:animEffect>
                                    <p:anim calcmode="lin" valueType="num">
                                      <p:cBhvr>
                                        <p:cTn id="66" dur="1000" fill="hold"/>
                                        <p:tgtEl>
                                          <p:spTgt spid="56"/>
                                        </p:tgtEl>
                                        <p:attrNameLst>
                                          <p:attrName>ppt_x</p:attrName>
                                        </p:attrNameLst>
                                      </p:cBhvr>
                                      <p:tavLst>
                                        <p:tav tm="0">
                                          <p:val>
                                            <p:strVal val="#ppt_x"/>
                                          </p:val>
                                        </p:tav>
                                        <p:tav tm="100000">
                                          <p:val>
                                            <p:strVal val="#ppt_x"/>
                                          </p:val>
                                        </p:tav>
                                      </p:tavLst>
                                    </p:anim>
                                    <p:anim calcmode="lin" valueType="num">
                                      <p:cBhvr>
                                        <p:cTn id="67"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fade">
                                      <p:cBhvr>
                                        <p:cTn id="72" dur="1000"/>
                                        <p:tgtEl>
                                          <p:spTgt spid="84"/>
                                        </p:tgtEl>
                                      </p:cBhvr>
                                    </p:animEffect>
                                    <p:anim calcmode="lin" valueType="num">
                                      <p:cBhvr>
                                        <p:cTn id="73" dur="1000" fill="hold"/>
                                        <p:tgtEl>
                                          <p:spTgt spid="84"/>
                                        </p:tgtEl>
                                        <p:attrNameLst>
                                          <p:attrName>ppt_x</p:attrName>
                                        </p:attrNameLst>
                                      </p:cBhvr>
                                      <p:tavLst>
                                        <p:tav tm="0">
                                          <p:val>
                                            <p:strVal val="#ppt_x"/>
                                          </p:val>
                                        </p:tav>
                                        <p:tav tm="100000">
                                          <p:val>
                                            <p:strVal val="#ppt_x"/>
                                          </p:val>
                                        </p:tav>
                                      </p:tavLst>
                                    </p:anim>
                                    <p:anim calcmode="lin" valueType="num">
                                      <p:cBhvr>
                                        <p:cTn id="74" dur="1000" fill="hold"/>
                                        <p:tgtEl>
                                          <p:spTgt spid="84"/>
                                        </p:tgtEl>
                                        <p:attrNameLst>
                                          <p:attrName>ppt_y</p:attrName>
                                        </p:attrNameLst>
                                      </p:cBhvr>
                                      <p:tavLst>
                                        <p:tav tm="0">
                                          <p:val>
                                            <p:strVal val="#ppt_y+.1"/>
                                          </p:val>
                                        </p:tav>
                                        <p:tav tm="100000">
                                          <p:val>
                                            <p:strVal val="#ppt_y"/>
                                          </p:val>
                                        </p:tav>
                                      </p:tavLst>
                                    </p:anim>
                                  </p:childTnLst>
                                </p:cTn>
                              </p:par>
                              <p:par>
                                <p:cTn id="75" presetID="1" presetClass="exit" presetSubtype="0" fill="hold" grpId="1" nodeType="withEffect">
                                  <p:stCondLst>
                                    <p:cond delay="0"/>
                                  </p:stCondLst>
                                  <p:childTnLst>
                                    <p:set>
                                      <p:cBhvr>
                                        <p:cTn id="76" dur="1" fill="hold">
                                          <p:stCondLst>
                                            <p:cond delay="0"/>
                                          </p:stCondLst>
                                        </p:cTn>
                                        <p:tgtEl>
                                          <p:spTgt spid="83"/>
                                        </p:tgtEl>
                                        <p:attrNameLst>
                                          <p:attrName>style.visibility</p:attrName>
                                        </p:attrNameLst>
                                      </p:cBhvr>
                                      <p:to>
                                        <p:strVal val="hidden"/>
                                      </p:to>
                                    </p:set>
                                  </p:childTnLst>
                                </p:cTn>
                              </p:par>
                              <p:par>
                                <p:cTn id="77" presetID="42"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fade">
                                      <p:cBhvr>
                                        <p:cTn id="79" dur="1000"/>
                                        <p:tgtEl>
                                          <p:spTgt spid="74"/>
                                        </p:tgtEl>
                                      </p:cBhvr>
                                    </p:animEffect>
                                    <p:anim calcmode="lin" valueType="num">
                                      <p:cBhvr>
                                        <p:cTn id="80" dur="1000" fill="hold"/>
                                        <p:tgtEl>
                                          <p:spTgt spid="74"/>
                                        </p:tgtEl>
                                        <p:attrNameLst>
                                          <p:attrName>ppt_x</p:attrName>
                                        </p:attrNameLst>
                                      </p:cBhvr>
                                      <p:tavLst>
                                        <p:tav tm="0">
                                          <p:val>
                                            <p:strVal val="#ppt_x"/>
                                          </p:val>
                                        </p:tav>
                                        <p:tav tm="100000">
                                          <p:val>
                                            <p:strVal val="#ppt_x"/>
                                          </p:val>
                                        </p:tav>
                                      </p:tavLst>
                                    </p:anim>
                                    <p:anim calcmode="lin" valueType="num">
                                      <p:cBhvr>
                                        <p:cTn id="81" dur="1000" fill="hold"/>
                                        <p:tgtEl>
                                          <p:spTgt spid="7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fade">
                                      <p:cBhvr>
                                        <p:cTn id="84" dur="1000"/>
                                        <p:tgtEl>
                                          <p:spTgt spid="73"/>
                                        </p:tgtEl>
                                      </p:cBhvr>
                                    </p:animEffect>
                                    <p:anim calcmode="lin" valueType="num">
                                      <p:cBhvr>
                                        <p:cTn id="85" dur="1000" fill="hold"/>
                                        <p:tgtEl>
                                          <p:spTgt spid="73"/>
                                        </p:tgtEl>
                                        <p:attrNameLst>
                                          <p:attrName>ppt_x</p:attrName>
                                        </p:attrNameLst>
                                      </p:cBhvr>
                                      <p:tavLst>
                                        <p:tav tm="0">
                                          <p:val>
                                            <p:strVal val="#ppt_x"/>
                                          </p:val>
                                        </p:tav>
                                        <p:tav tm="100000">
                                          <p:val>
                                            <p:strVal val="#ppt_x"/>
                                          </p:val>
                                        </p:tav>
                                      </p:tavLst>
                                    </p:anim>
                                    <p:anim calcmode="lin" valueType="num">
                                      <p:cBhvr>
                                        <p:cTn id="86" dur="1000" fill="hold"/>
                                        <p:tgtEl>
                                          <p:spTgt spid="73"/>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6"/>
                                        </p:tgtEl>
                                        <p:attrNameLst>
                                          <p:attrName>style.visibility</p:attrName>
                                        </p:attrNameLst>
                                      </p:cBhvr>
                                      <p:to>
                                        <p:strVal val="visible"/>
                                      </p:to>
                                    </p:set>
                                    <p:animEffect transition="in" filter="fade">
                                      <p:cBhvr>
                                        <p:cTn id="89" dur="1000"/>
                                        <p:tgtEl>
                                          <p:spTgt spid="6"/>
                                        </p:tgtEl>
                                      </p:cBhvr>
                                    </p:animEffect>
                                    <p:anim calcmode="lin" valueType="num">
                                      <p:cBhvr>
                                        <p:cTn id="90" dur="1000" fill="hold"/>
                                        <p:tgtEl>
                                          <p:spTgt spid="6"/>
                                        </p:tgtEl>
                                        <p:attrNameLst>
                                          <p:attrName>ppt_x</p:attrName>
                                        </p:attrNameLst>
                                      </p:cBhvr>
                                      <p:tavLst>
                                        <p:tav tm="0">
                                          <p:val>
                                            <p:strVal val="#ppt_x"/>
                                          </p:val>
                                        </p:tav>
                                        <p:tav tm="100000">
                                          <p:val>
                                            <p:strVal val="#ppt_x"/>
                                          </p:val>
                                        </p:tav>
                                      </p:tavLst>
                                    </p:anim>
                                    <p:anim calcmode="lin" valueType="num">
                                      <p:cBhvr>
                                        <p:cTn id="91" dur="1000" fill="hold"/>
                                        <p:tgtEl>
                                          <p:spTgt spid="6"/>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fade">
                                      <p:cBhvr>
                                        <p:cTn id="94" dur="1000"/>
                                        <p:tgtEl>
                                          <p:spTgt spid="3"/>
                                        </p:tgtEl>
                                      </p:cBhvr>
                                    </p:animEffect>
                                    <p:anim calcmode="lin" valueType="num">
                                      <p:cBhvr>
                                        <p:cTn id="95" dur="1000" fill="hold"/>
                                        <p:tgtEl>
                                          <p:spTgt spid="3"/>
                                        </p:tgtEl>
                                        <p:attrNameLst>
                                          <p:attrName>ppt_x</p:attrName>
                                        </p:attrNameLst>
                                      </p:cBhvr>
                                      <p:tavLst>
                                        <p:tav tm="0">
                                          <p:val>
                                            <p:strVal val="#ppt_x"/>
                                          </p:val>
                                        </p:tav>
                                        <p:tav tm="100000">
                                          <p:val>
                                            <p:strVal val="#ppt_x"/>
                                          </p:val>
                                        </p:tav>
                                      </p:tavLst>
                                    </p:anim>
                                    <p:anim calcmode="lin" valueType="num">
                                      <p:cBhvr>
                                        <p:cTn id="96" dur="1000" fill="hold"/>
                                        <p:tgtEl>
                                          <p:spTgt spid="3"/>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fade">
                                      <p:cBhvr>
                                        <p:cTn id="99" dur="1000"/>
                                        <p:tgtEl>
                                          <p:spTgt spid="67"/>
                                        </p:tgtEl>
                                      </p:cBhvr>
                                    </p:animEffect>
                                    <p:anim calcmode="lin" valueType="num">
                                      <p:cBhvr>
                                        <p:cTn id="100" dur="1000" fill="hold"/>
                                        <p:tgtEl>
                                          <p:spTgt spid="67"/>
                                        </p:tgtEl>
                                        <p:attrNameLst>
                                          <p:attrName>ppt_x</p:attrName>
                                        </p:attrNameLst>
                                      </p:cBhvr>
                                      <p:tavLst>
                                        <p:tav tm="0">
                                          <p:val>
                                            <p:strVal val="#ppt_x"/>
                                          </p:val>
                                        </p:tav>
                                        <p:tav tm="100000">
                                          <p:val>
                                            <p:strVal val="#ppt_x"/>
                                          </p:val>
                                        </p:tav>
                                      </p:tavLst>
                                    </p:anim>
                                    <p:anim calcmode="lin" valueType="num">
                                      <p:cBhvr>
                                        <p:cTn id="101" dur="1000" fill="hold"/>
                                        <p:tgtEl>
                                          <p:spTgt spid="67"/>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fade">
                                      <p:cBhvr>
                                        <p:cTn id="104" dur="1000"/>
                                        <p:tgtEl>
                                          <p:spTgt spid="68"/>
                                        </p:tgtEl>
                                      </p:cBhvr>
                                    </p:animEffect>
                                    <p:anim calcmode="lin" valueType="num">
                                      <p:cBhvr>
                                        <p:cTn id="105" dur="1000" fill="hold"/>
                                        <p:tgtEl>
                                          <p:spTgt spid="68"/>
                                        </p:tgtEl>
                                        <p:attrNameLst>
                                          <p:attrName>ppt_x</p:attrName>
                                        </p:attrNameLst>
                                      </p:cBhvr>
                                      <p:tavLst>
                                        <p:tav tm="0">
                                          <p:val>
                                            <p:strVal val="#ppt_x"/>
                                          </p:val>
                                        </p:tav>
                                        <p:tav tm="100000">
                                          <p:val>
                                            <p:strVal val="#ppt_x"/>
                                          </p:val>
                                        </p:tav>
                                      </p:tavLst>
                                    </p:anim>
                                    <p:anim calcmode="lin" valueType="num">
                                      <p:cBhvr>
                                        <p:cTn id="106"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84"/>
                                        </p:tgtEl>
                                        <p:attrNameLst>
                                          <p:attrName>style.visibility</p:attrName>
                                        </p:attrNameLst>
                                      </p:cBhvr>
                                      <p:to>
                                        <p:strVal val="hidden"/>
                                      </p:to>
                                    </p:set>
                                  </p:childTnLst>
                                </p:cTn>
                              </p:par>
                              <p:par>
                                <p:cTn id="111" presetID="42"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animEffect transition="in" filter="fade">
                                      <p:cBhvr>
                                        <p:cTn id="113" dur="1000"/>
                                        <p:tgtEl>
                                          <p:spTgt spid="79"/>
                                        </p:tgtEl>
                                      </p:cBhvr>
                                    </p:animEffect>
                                    <p:anim calcmode="lin" valueType="num">
                                      <p:cBhvr>
                                        <p:cTn id="114" dur="1000" fill="hold"/>
                                        <p:tgtEl>
                                          <p:spTgt spid="79"/>
                                        </p:tgtEl>
                                        <p:attrNameLst>
                                          <p:attrName>ppt_x</p:attrName>
                                        </p:attrNameLst>
                                      </p:cBhvr>
                                      <p:tavLst>
                                        <p:tav tm="0">
                                          <p:val>
                                            <p:strVal val="#ppt_x"/>
                                          </p:val>
                                        </p:tav>
                                        <p:tav tm="100000">
                                          <p:val>
                                            <p:strVal val="#ppt_x"/>
                                          </p:val>
                                        </p:tav>
                                      </p:tavLst>
                                    </p:anim>
                                    <p:anim calcmode="lin" valueType="num">
                                      <p:cBhvr>
                                        <p:cTn id="115" dur="1000" fill="hold"/>
                                        <p:tgtEl>
                                          <p:spTgt spid="79"/>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78"/>
                                        </p:tgtEl>
                                        <p:attrNameLst>
                                          <p:attrName>style.visibility</p:attrName>
                                        </p:attrNameLst>
                                      </p:cBhvr>
                                      <p:to>
                                        <p:strVal val="visible"/>
                                      </p:to>
                                    </p:set>
                                    <p:animEffect transition="in" filter="fade">
                                      <p:cBhvr>
                                        <p:cTn id="118" dur="1000"/>
                                        <p:tgtEl>
                                          <p:spTgt spid="78"/>
                                        </p:tgtEl>
                                      </p:cBhvr>
                                    </p:animEffect>
                                    <p:anim calcmode="lin" valueType="num">
                                      <p:cBhvr>
                                        <p:cTn id="119" dur="1000" fill="hold"/>
                                        <p:tgtEl>
                                          <p:spTgt spid="78"/>
                                        </p:tgtEl>
                                        <p:attrNameLst>
                                          <p:attrName>ppt_x</p:attrName>
                                        </p:attrNameLst>
                                      </p:cBhvr>
                                      <p:tavLst>
                                        <p:tav tm="0">
                                          <p:val>
                                            <p:strVal val="#ppt_x"/>
                                          </p:val>
                                        </p:tav>
                                        <p:tav tm="100000">
                                          <p:val>
                                            <p:strVal val="#ppt_x"/>
                                          </p:val>
                                        </p:tav>
                                      </p:tavLst>
                                    </p:anim>
                                    <p:anim calcmode="lin" valueType="num">
                                      <p:cBhvr>
                                        <p:cTn id="120" dur="1000" fill="hold"/>
                                        <p:tgtEl>
                                          <p:spTgt spid="78"/>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76"/>
                                        </p:tgtEl>
                                        <p:attrNameLst>
                                          <p:attrName>style.visibility</p:attrName>
                                        </p:attrNameLst>
                                      </p:cBhvr>
                                      <p:to>
                                        <p:strVal val="visible"/>
                                      </p:to>
                                    </p:set>
                                    <p:animEffect transition="in" filter="fade">
                                      <p:cBhvr>
                                        <p:cTn id="123" dur="1000"/>
                                        <p:tgtEl>
                                          <p:spTgt spid="76"/>
                                        </p:tgtEl>
                                      </p:cBhvr>
                                    </p:animEffect>
                                    <p:anim calcmode="lin" valueType="num">
                                      <p:cBhvr>
                                        <p:cTn id="124" dur="1000" fill="hold"/>
                                        <p:tgtEl>
                                          <p:spTgt spid="76"/>
                                        </p:tgtEl>
                                        <p:attrNameLst>
                                          <p:attrName>ppt_x</p:attrName>
                                        </p:attrNameLst>
                                      </p:cBhvr>
                                      <p:tavLst>
                                        <p:tav tm="0">
                                          <p:val>
                                            <p:strVal val="#ppt_x"/>
                                          </p:val>
                                        </p:tav>
                                        <p:tav tm="100000">
                                          <p:val>
                                            <p:strVal val="#ppt_x"/>
                                          </p:val>
                                        </p:tav>
                                      </p:tavLst>
                                    </p:anim>
                                    <p:anim calcmode="lin" valueType="num">
                                      <p:cBhvr>
                                        <p:cTn id="125" dur="1000" fill="hold"/>
                                        <p:tgtEl>
                                          <p:spTgt spid="76"/>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42"/>
                                        </p:tgtEl>
                                        <p:attrNameLst>
                                          <p:attrName>style.visibility</p:attrName>
                                        </p:attrNameLst>
                                      </p:cBhvr>
                                      <p:to>
                                        <p:strVal val="visible"/>
                                      </p:to>
                                    </p:set>
                                    <p:animEffect transition="in" filter="fade">
                                      <p:cBhvr>
                                        <p:cTn id="128" dur="1000"/>
                                        <p:tgtEl>
                                          <p:spTgt spid="42"/>
                                        </p:tgtEl>
                                      </p:cBhvr>
                                    </p:animEffect>
                                    <p:anim calcmode="lin" valueType="num">
                                      <p:cBhvr>
                                        <p:cTn id="129" dur="1000" fill="hold"/>
                                        <p:tgtEl>
                                          <p:spTgt spid="42"/>
                                        </p:tgtEl>
                                        <p:attrNameLst>
                                          <p:attrName>ppt_x</p:attrName>
                                        </p:attrNameLst>
                                      </p:cBhvr>
                                      <p:tavLst>
                                        <p:tav tm="0">
                                          <p:val>
                                            <p:strVal val="#ppt_x"/>
                                          </p:val>
                                        </p:tav>
                                        <p:tav tm="100000">
                                          <p:val>
                                            <p:strVal val="#ppt_x"/>
                                          </p:val>
                                        </p:tav>
                                      </p:tavLst>
                                    </p:anim>
                                    <p:anim calcmode="lin" valueType="num">
                                      <p:cBhvr>
                                        <p:cTn id="130" dur="1000" fill="hold"/>
                                        <p:tgtEl>
                                          <p:spTgt spid="42"/>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85"/>
                                        </p:tgtEl>
                                        <p:attrNameLst>
                                          <p:attrName>style.visibility</p:attrName>
                                        </p:attrNameLst>
                                      </p:cBhvr>
                                      <p:to>
                                        <p:strVal val="visible"/>
                                      </p:to>
                                    </p:set>
                                    <p:animEffect transition="in" filter="fade">
                                      <p:cBhvr>
                                        <p:cTn id="133" dur="1000"/>
                                        <p:tgtEl>
                                          <p:spTgt spid="85"/>
                                        </p:tgtEl>
                                      </p:cBhvr>
                                    </p:animEffect>
                                    <p:anim calcmode="lin" valueType="num">
                                      <p:cBhvr>
                                        <p:cTn id="134" dur="1000" fill="hold"/>
                                        <p:tgtEl>
                                          <p:spTgt spid="85"/>
                                        </p:tgtEl>
                                        <p:attrNameLst>
                                          <p:attrName>ppt_x</p:attrName>
                                        </p:attrNameLst>
                                      </p:cBhvr>
                                      <p:tavLst>
                                        <p:tav tm="0">
                                          <p:val>
                                            <p:strVal val="#ppt_x"/>
                                          </p:val>
                                        </p:tav>
                                        <p:tav tm="100000">
                                          <p:val>
                                            <p:strVal val="#ppt_x"/>
                                          </p:val>
                                        </p:tav>
                                      </p:tavLst>
                                    </p:anim>
                                    <p:anim calcmode="lin" valueType="num">
                                      <p:cBhvr>
                                        <p:cTn id="135"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grpId="1" nodeType="clickEffect">
                                  <p:stCondLst>
                                    <p:cond delay="0"/>
                                  </p:stCondLst>
                                  <p:childTnLst>
                                    <p:set>
                                      <p:cBhvr>
                                        <p:cTn id="139" dur="1" fill="hold">
                                          <p:stCondLst>
                                            <p:cond delay="0"/>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55" grpId="0" animBg="1"/>
      <p:bldP spid="56" grpId="0" animBg="1"/>
      <p:bldP spid="67" grpId="0" animBg="1"/>
      <p:bldP spid="68" grpId="0" animBg="1"/>
      <p:bldP spid="73" grpId="0" animBg="1"/>
      <p:bldP spid="74" grpId="0" animBg="1"/>
      <p:bldP spid="76" grpId="0" animBg="1"/>
      <p:bldP spid="78" grpId="0" animBg="1"/>
      <p:bldP spid="79" grpId="0" animBg="1"/>
      <p:bldP spid="81" grpId="0"/>
      <p:bldP spid="81" grpId="1"/>
      <p:bldP spid="82" grpId="0"/>
      <p:bldP spid="82" grpId="1"/>
      <p:bldP spid="83" grpId="0"/>
      <p:bldP spid="83" grpId="1"/>
      <p:bldP spid="84" grpId="0"/>
      <p:bldP spid="84" grpId="1"/>
      <p:bldP spid="85" grpId="0"/>
      <p:bldP spid="8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6" y="160043"/>
            <a:ext cx="10195200" cy="533400"/>
          </a:xfrm>
        </p:spPr>
        <p:txBody>
          <a:bodyPr>
            <a:normAutofit fontScale="90000"/>
          </a:bodyPr>
          <a:lstStyle/>
          <a:p>
            <a:r>
              <a:rPr lang="en-US" sz="4000" dirty="0" smtClean="0"/>
              <a:t>Smart Contracts - Putting Blockchain To Use</a:t>
            </a:r>
            <a:endParaRPr lang="en-US" sz="4000" dirty="0"/>
          </a:p>
        </p:txBody>
      </p:sp>
      <p:sp>
        <p:nvSpPr>
          <p:cNvPr id="4" name="Text Placeholder 3"/>
          <p:cNvSpPr>
            <a:spLocks noGrp="1"/>
          </p:cNvSpPr>
          <p:nvPr>
            <p:ph type="body" sz="quarter" idx="10"/>
          </p:nvPr>
        </p:nvSpPr>
        <p:spPr>
          <a:xfrm>
            <a:off x="507436" y="993287"/>
            <a:ext cx="10195200" cy="1578463"/>
          </a:xfrm>
        </p:spPr>
        <p:txBody>
          <a:bodyPr/>
          <a:lstStyle/>
          <a:p>
            <a:pPr lvl="0" algn="just" defTabSz="914400" eaLnBrk="0" fontAlgn="base" hangingPunct="0">
              <a:spcBef>
                <a:spcPct val="0"/>
              </a:spcBef>
              <a:spcAft>
                <a:spcPts val="600"/>
              </a:spcAft>
            </a:pPr>
            <a:r>
              <a:rPr lang="en-US" altLang="en-US" sz="1800" b="0" dirty="0" smtClean="0">
                <a:solidFill>
                  <a:schemeClr val="tx1">
                    <a:lumMod val="75000"/>
                    <a:lumOff val="25000"/>
                  </a:schemeClr>
                </a:solidFill>
              </a:rPr>
              <a:t>Smart Contracts are self-executing contracts with terms of agreements between counterparties that is written into code on the Blockchain and is triggered by an event. As a result, Smart Contracts secure, enforce and execute settlement of recorded agreements in a predefined manner within a secure boundary without the need for a third-party involvement and verification.</a:t>
            </a:r>
            <a:endParaRPr lang="en-US" altLang="en-US" sz="1800" b="0" dirty="0">
              <a:solidFill>
                <a:schemeClr val="tx1">
                  <a:lumMod val="75000"/>
                  <a:lumOff val="25000"/>
                </a:schemeClr>
              </a:solidFill>
            </a:endParaRPr>
          </a:p>
          <a:p>
            <a:endParaRPr lang="en-US" sz="1800" b="0" dirty="0">
              <a:solidFill>
                <a:srgbClr val="00338D"/>
              </a:solidFill>
            </a:endParaRPr>
          </a:p>
        </p:txBody>
      </p:sp>
      <p:pic>
        <p:nvPicPr>
          <p:cNvPr id="161" name="Picture 160"/>
          <p:cNvPicPr>
            <a:picLocks noChangeAspect="1"/>
          </p:cNvPicPr>
          <p:nvPr/>
        </p:nvPicPr>
        <p:blipFill rotWithShape="1">
          <a:blip r:embed="rId3">
            <a:extLst>
              <a:ext uri="{28A0092B-C50C-407E-A947-70E740481C1C}">
                <a14:useLocalDpi xmlns:a14="http://schemas.microsoft.com/office/drawing/2010/main" val="0"/>
              </a:ext>
            </a:extLst>
          </a:blip>
          <a:srcRect l="2781" t="15780" r="71029" b="51374"/>
          <a:stretch/>
        </p:blipFill>
        <p:spPr>
          <a:xfrm>
            <a:off x="3102142" y="2985393"/>
            <a:ext cx="1412874" cy="1170521"/>
          </a:xfrm>
          <a:prstGeom prst="rect">
            <a:avLst/>
          </a:prstGeom>
        </p:spPr>
      </p:pic>
      <p:pic>
        <p:nvPicPr>
          <p:cNvPr id="162" name="Picture 161"/>
          <p:cNvPicPr>
            <a:picLocks noChangeAspect="1"/>
          </p:cNvPicPr>
          <p:nvPr/>
        </p:nvPicPr>
        <p:blipFill rotWithShape="1">
          <a:blip r:embed="rId3">
            <a:extLst>
              <a:ext uri="{28A0092B-C50C-407E-A947-70E740481C1C}">
                <a14:useLocalDpi xmlns:a14="http://schemas.microsoft.com/office/drawing/2010/main" val="0"/>
              </a:ext>
            </a:extLst>
          </a:blip>
          <a:srcRect l="33368" t="15201" r="39964" b="47758"/>
          <a:stretch/>
        </p:blipFill>
        <p:spPr>
          <a:xfrm>
            <a:off x="5340018" y="2873435"/>
            <a:ext cx="1705267" cy="1517525"/>
          </a:xfrm>
          <a:prstGeom prst="rect">
            <a:avLst/>
          </a:prstGeom>
        </p:spPr>
      </p:pic>
      <p:pic>
        <p:nvPicPr>
          <p:cNvPr id="163" name="Picture 162"/>
          <p:cNvPicPr>
            <a:picLocks noChangeAspect="1"/>
          </p:cNvPicPr>
          <p:nvPr/>
        </p:nvPicPr>
        <p:blipFill rotWithShape="1">
          <a:blip r:embed="rId3">
            <a:extLst>
              <a:ext uri="{28A0092B-C50C-407E-A947-70E740481C1C}">
                <a14:useLocalDpi xmlns:a14="http://schemas.microsoft.com/office/drawing/2010/main" val="0"/>
              </a:ext>
            </a:extLst>
          </a:blip>
          <a:srcRect l="63955" t="14334" r="296" b="46455"/>
          <a:stretch/>
        </p:blipFill>
        <p:spPr>
          <a:xfrm>
            <a:off x="7738311" y="2873437"/>
            <a:ext cx="1944302" cy="1408839"/>
          </a:xfrm>
          <a:prstGeom prst="rect">
            <a:avLst/>
          </a:prstGeom>
        </p:spPr>
      </p:pic>
      <p:graphicFrame>
        <p:nvGraphicFramePr>
          <p:cNvPr id="164" name="Diagram 163"/>
          <p:cNvGraphicFramePr/>
          <p:nvPr>
            <p:extLst/>
          </p:nvPr>
        </p:nvGraphicFramePr>
        <p:xfrm>
          <a:off x="2408323" y="4250156"/>
          <a:ext cx="7974930" cy="10798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95589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a:p>
        </p:txBody>
      </p:sp>
      <p:pic>
        <p:nvPicPr>
          <p:cNvPr id="1026" name="Picture 2" descr="Image result for hyperledger fab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535" y="1801223"/>
            <a:ext cx="93154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750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56013"/>
            <a:ext cx="10058400" cy="1609344"/>
          </a:xfrm>
        </p:spPr>
        <p:txBody>
          <a:bodyPr>
            <a:normAutofit/>
          </a:bodyPr>
          <a:lstStyle/>
          <a:p>
            <a:pPr algn="ctr"/>
            <a:r>
              <a:rPr lang="en-US" sz="4000" b="1" dirty="0" smtClean="0"/>
              <a:t>Hyperledger Fabric</a:t>
            </a:r>
            <a:endParaRPr lang="en-US" sz="4000" dirty="0"/>
          </a:p>
        </p:txBody>
      </p:sp>
      <p:sp>
        <p:nvSpPr>
          <p:cNvPr id="3" name="Content Placeholder 2"/>
          <p:cNvSpPr>
            <a:spLocks noGrp="1"/>
          </p:cNvSpPr>
          <p:nvPr>
            <p:ph idx="1"/>
          </p:nvPr>
        </p:nvSpPr>
        <p:spPr>
          <a:xfrm>
            <a:off x="642938" y="1414463"/>
            <a:ext cx="10958512" cy="4371971"/>
          </a:xfrm>
        </p:spPr>
        <p:txBody>
          <a:bodyPr>
            <a:noAutofit/>
          </a:bodyPr>
          <a:lstStyle/>
          <a:p>
            <a:pPr marL="0" indent="0">
              <a:buNone/>
            </a:pPr>
            <a:r>
              <a:rPr lang="en-US" sz="2400" dirty="0">
                <a:solidFill>
                  <a:schemeClr val="tx1">
                    <a:lumMod val="75000"/>
                    <a:lumOff val="25000"/>
                  </a:schemeClr>
                </a:solidFill>
              </a:rPr>
              <a:t>Hyperledger Fabric is a </a:t>
            </a:r>
            <a:r>
              <a:rPr lang="en-US" sz="2400" dirty="0" err="1">
                <a:solidFill>
                  <a:schemeClr val="tx1">
                    <a:lumMod val="75000"/>
                    <a:lumOff val="25000"/>
                  </a:schemeClr>
                </a:solidFill>
              </a:rPr>
              <a:t>blockchain</a:t>
            </a:r>
            <a:r>
              <a:rPr lang="en-US" sz="2400" dirty="0">
                <a:solidFill>
                  <a:schemeClr val="tx1">
                    <a:lumMod val="75000"/>
                    <a:lumOff val="25000"/>
                  </a:schemeClr>
                </a:solidFill>
              </a:rPr>
              <a:t> framework implementation and one of the Hyperledger projects hosted by The Linux Foundation. </a:t>
            </a:r>
            <a:endParaRPr lang="en-US" sz="2400" dirty="0" smtClean="0">
              <a:solidFill>
                <a:schemeClr val="tx1">
                  <a:lumMod val="75000"/>
                  <a:lumOff val="25000"/>
                </a:schemeClr>
              </a:solidFill>
            </a:endParaRPr>
          </a:p>
          <a:p>
            <a:pPr marL="0" indent="0">
              <a:buNone/>
            </a:pPr>
            <a:r>
              <a:rPr lang="en-US" sz="2400" dirty="0" smtClean="0">
                <a:solidFill>
                  <a:schemeClr val="tx1">
                    <a:lumMod val="75000"/>
                    <a:lumOff val="25000"/>
                  </a:schemeClr>
                </a:solidFill>
              </a:rPr>
              <a:t>Intended </a:t>
            </a:r>
            <a:r>
              <a:rPr lang="en-US" sz="2400" dirty="0">
                <a:solidFill>
                  <a:schemeClr val="tx1">
                    <a:lumMod val="75000"/>
                    <a:lumOff val="25000"/>
                  </a:schemeClr>
                </a:solidFill>
              </a:rPr>
              <a:t>as a foundation for developing applications or solutions with a modular architecture, Hyperledger Fabric allows components, such as consensus and membership services, to be plug-and-play. </a:t>
            </a:r>
            <a:endParaRPr lang="en-US" sz="2400" dirty="0" smtClean="0">
              <a:solidFill>
                <a:schemeClr val="tx1">
                  <a:lumMod val="75000"/>
                  <a:lumOff val="25000"/>
                </a:schemeClr>
              </a:solidFill>
            </a:endParaRPr>
          </a:p>
          <a:p>
            <a:pPr marL="0" indent="0">
              <a:buNone/>
            </a:pPr>
            <a:r>
              <a:rPr lang="en-US" sz="2400" dirty="0" smtClean="0">
                <a:solidFill>
                  <a:schemeClr val="tx1">
                    <a:lumMod val="75000"/>
                    <a:lumOff val="25000"/>
                  </a:schemeClr>
                </a:solidFill>
              </a:rPr>
              <a:t>Hyperledger </a:t>
            </a:r>
            <a:r>
              <a:rPr lang="en-US" sz="2400" dirty="0">
                <a:solidFill>
                  <a:schemeClr val="tx1">
                    <a:lumMod val="75000"/>
                    <a:lumOff val="25000"/>
                  </a:schemeClr>
                </a:solidFill>
              </a:rPr>
              <a:t>Fabric leverages container technology to host smart contracts called “</a:t>
            </a:r>
            <a:r>
              <a:rPr lang="en-US" sz="2400" dirty="0" err="1">
                <a:solidFill>
                  <a:schemeClr val="tx1">
                    <a:lumMod val="75000"/>
                    <a:lumOff val="25000"/>
                  </a:schemeClr>
                </a:solidFill>
              </a:rPr>
              <a:t>chaincode</a:t>
            </a:r>
            <a:r>
              <a:rPr lang="en-US" sz="2400" dirty="0">
                <a:solidFill>
                  <a:schemeClr val="tx1">
                    <a:lumMod val="75000"/>
                    <a:lumOff val="25000"/>
                  </a:schemeClr>
                </a:solidFill>
              </a:rPr>
              <a:t>” that comprise the application logic of the system. </a:t>
            </a:r>
            <a:endParaRPr lang="en-US" sz="2400" dirty="0" smtClean="0">
              <a:solidFill>
                <a:schemeClr val="tx1">
                  <a:lumMod val="75000"/>
                  <a:lumOff val="25000"/>
                </a:schemeClr>
              </a:solidFill>
            </a:endParaRPr>
          </a:p>
          <a:p>
            <a:pPr marL="0" indent="0">
              <a:buNone/>
            </a:pPr>
            <a:r>
              <a:rPr lang="en-US" sz="2400" dirty="0" smtClean="0">
                <a:solidFill>
                  <a:schemeClr val="tx1">
                    <a:lumMod val="75000"/>
                    <a:lumOff val="25000"/>
                  </a:schemeClr>
                </a:solidFill>
              </a:rPr>
              <a:t>Hyperledger </a:t>
            </a:r>
            <a:r>
              <a:rPr lang="en-US" sz="2400" dirty="0">
                <a:solidFill>
                  <a:schemeClr val="tx1">
                    <a:lumMod val="75000"/>
                    <a:lumOff val="25000"/>
                  </a:schemeClr>
                </a:solidFill>
              </a:rPr>
              <a:t>Fabric was initially contributed by Digital Asset and </a:t>
            </a:r>
            <a:r>
              <a:rPr lang="en-US" sz="2400" dirty="0" smtClean="0">
                <a:solidFill>
                  <a:schemeClr val="tx1">
                    <a:lumMod val="75000"/>
                    <a:lumOff val="25000"/>
                  </a:schemeClr>
                </a:solidFill>
              </a:rPr>
              <a:t>IBM.</a:t>
            </a:r>
            <a:endParaRPr lang="en-US" sz="2400" dirty="0">
              <a:solidFill>
                <a:schemeClr val="tx1">
                  <a:lumMod val="75000"/>
                  <a:lumOff val="25000"/>
                </a:scheme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a:p>
        </p:txBody>
      </p:sp>
      <p:sp>
        <p:nvSpPr>
          <p:cNvPr id="5" name="Rectangle 4"/>
          <p:cNvSpPr/>
          <p:nvPr/>
        </p:nvSpPr>
        <p:spPr>
          <a:xfrm>
            <a:off x="2657062" y="5957889"/>
            <a:ext cx="6884064" cy="523220"/>
          </a:xfrm>
          <a:prstGeom prst="rect">
            <a:avLst/>
          </a:prstGeom>
          <a:noFill/>
          <a:ln>
            <a:solidFill>
              <a:schemeClr val="accent1"/>
            </a:solidFill>
          </a:ln>
        </p:spPr>
        <p:txBody>
          <a:bodyPr wrap="none" lIns="91440" tIns="45720" rIns="91440" bIns="45720">
            <a:spAutoFit/>
          </a:bodyPr>
          <a:lstStyle/>
          <a:p>
            <a:pPr algn="ctr"/>
            <a:r>
              <a:rPr lang="en-US" sz="2800" b="1" cap="small" dirty="0"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Created for developing enterprise applications</a:t>
            </a:r>
            <a:endParaRPr lang="en-US" sz="2800" b="1" cap="small" spc="0" dirty="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endParaRPr>
          </a:p>
        </p:txBody>
      </p:sp>
    </p:spTree>
    <p:extLst>
      <p:ext uri="{BB962C8B-B14F-4D97-AF65-F5344CB8AC3E}">
        <p14:creationId xmlns:p14="http://schemas.microsoft.com/office/powerpoint/2010/main" val="1891247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56013"/>
            <a:ext cx="10058400" cy="1609344"/>
          </a:xfrm>
        </p:spPr>
        <p:txBody>
          <a:bodyPr>
            <a:normAutofit/>
          </a:bodyPr>
          <a:lstStyle/>
          <a:p>
            <a:pPr algn="ctr"/>
            <a:r>
              <a:rPr lang="en-US" sz="4000" b="1" dirty="0" smtClean="0"/>
              <a:t>Anatomy of Hyperledger Fabric BNA</a:t>
            </a:r>
            <a:endParaRPr lang="en-US" sz="4000" dirty="0"/>
          </a:p>
        </p:txBody>
      </p:sp>
      <p:sp>
        <p:nvSpPr>
          <p:cNvPr id="3" name="Content Placeholder 2"/>
          <p:cNvSpPr>
            <a:spLocks noGrp="1"/>
          </p:cNvSpPr>
          <p:nvPr>
            <p:ph idx="1"/>
          </p:nvPr>
        </p:nvSpPr>
        <p:spPr>
          <a:xfrm>
            <a:off x="642938" y="1414464"/>
            <a:ext cx="10958512" cy="829115"/>
          </a:xfrm>
        </p:spPr>
        <p:txBody>
          <a:bodyPr>
            <a:noAutofit/>
          </a:bodyPr>
          <a:lstStyle/>
          <a:p>
            <a:pPr marL="0" indent="0">
              <a:buNone/>
            </a:pPr>
            <a:r>
              <a:rPr lang="en-US" sz="2400" dirty="0">
                <a:solidFill>
                  <a:schemeClr val="tx1">
                    <a:lumMod val="75000"/>
                    <a:lumOff val="25000"/>
                  </a:schemeClr>
                </a:solidFill>
              </a:rPr>
              <a:t>In the world of Hyperledger Fabric, </a:t>
            </a:r>
            <a:r>
              <a:rPr lang="en-US" sz="2400" dirty="0" err="1">
                <a:solidFill>
                  <a:schemeClr val="tx1">
                    <a:lumMod val="75000"/>
                    <a:lumOff val="25000"/>
                  </a:schemeClr>
                </a:solidFill>
              </a:rPr>
              <a:t>DApps</a:t>
            </a:r>
            <a:r>
              <a:rPr lang="en-US" sz="2400" dirty="0">
                <a:solidFill>
                  <a:schemeClr val="tx1">
                    <a:lumMod val="75000"/>
                    <a:lumOff val="25000"/>
                  </a:schemeClr>
                </a:solidFill>
              </a:rPr>
              <a:t> are called BNA or Business Network Applications. </a:t>
            </a:r>
            <a:endParaRPr lang="en-US" sz="2400" dirty="0" smtClean="0">
              <a:solidFill>
                <a:schemeClr val="tx1">
                  <a:lumMod val="75000"/>
                  <a:lumOff val="25000"/>
                </a:scheme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7</a:t>
            </a:fld>
            <a:endParaRPr lang="en-US"/>
          </a:p>
        </p:txBody>
      </p:sp>
      <p:pic>
        <p:nvPicPr>
          <p:cNvPr id="2050" name="Picture 2" descr="BNA Breakdow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29563" y="2153753"/>
            <a:ext cx="6221645" cy="35306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42938" y="2153754"/>
            <a:ext cx="5250730" cy="3785652"/>
          </a:xfrm>
          <a:prstGeom prst="rect">
            <a:avLst/>
          </a:prstGeom>
        </p:spPr>
        <p:txBody>
          <a:bodyPr wrap="square">
            <a:spAutoFit/>
          </a:bodyPr>
          <a:lstStyle/>
          <a:p>
            <a:r>
              <a:rPr lang="en-US" sz="2000" b="1" dirty="0" err="1">
                <a:solidFill>
                  <a:schemeClr val="tx1">
                    <a:lumMod val="75000"/>
                    <a:lumOff val="25000"/>
                  </a:schemeClr>
                </a:solidFill>
                <a:latin typeface="+mj-lt"/>
              </a:rPr>
              <a:t>Participiants</a:t>
            </a:r>
            <a:r>
              <a:rPr lang="en-US" sz="2000" dirty="0">
                <a:solidFill>
                  <a:schemeClr val="tx1">
                    <a:lumMod val="75000"/>
                    <a:lumOff val="25000"/>
                  </a:schemeClr>
                </a:solidFill>
                <a:latin typeface="+mj-lt"/>
              </a:rPr>
              <a:t> - Participants represents users who interact with assets.</a:t>
            </a:r>
          </a:p>
          <a:p>
            <a:r>
              <a:rPr lang="en-US" sz="2000" dirty="0">
                <a:solidFill>
                  <a:schemeClr val="tx1">
                    <a:lumMod val="75000"/>
                    <a:lumOff val="25000"/>
                  </a:schemeClr>
                </a:solidFill>
                <a:latin typeface="+mj-lt"/>
              </a:rPr>
              <a:t> </a:t>
            </a:r>
            <a:r>
              <a:rPr lang="en-US" sz="2000" b="1" dirty="0">
                <a:solidFill>
                  <a:schemeClr val="tx1">
                    <a:lumMod val="75000"/>
                    <a:lumOff val="25000"/>
                  </a:schemeClr>
                </a:solidFill>
                <a:latin typeface="+mj-lt"/>
              </a:rPr>
              <a:t>Assets</a:t>
            </a:r>
            <a:r>
              <a:rPr lang="en-US" sz="2000" dirty="0">
                <a:solidFill>
                  <a:schemeClr val="tx1">
                    <a:lumMod val="75000"/>
                    <a:lumOff val="25000"/>
                  </a:schemeClr>
                </a:solidFill>
                <a:latin typeface="+mj-lt"/>
              </a:rPr>
              <a:t> - Assets represents entities which could represent place or things.</a:t>
            </a:r>
          </a:p>
          <a:p>
            <a:r>
              <a:rPr lang="en-US" sz="2000" dirty="0">
                <a:solidFill>
                  <a:schemeClr val="tx1">
                    <a:lumMod val="75000"/>
                    <a:lumOff val="25000"/>
                  </a:schemeClr>
                </a:solidFill>
                <a:latin typeface="+mj-lt"/>
              </a:rPr>
              <a:t> </a:t>
            </a:r>
            <a:r>
              <a:rPr lang="en-US" sz="2000" b="1" dirty="0">
                <a:solidFill>
                  <a:schemeClr val="tx1">
                    <a:lumMod val="75000"/>
                    <a:lumOff val="25000"/>
                  </a:schemeClr>
                </a:solidFill>
                <a:latin typeface="+mj-lt"/>
              </a:rPr>
              <a:t>Transactions</a:t>
            </a:r>
            <a:r>
              <a:rPr lang="en-US" sz="2000" dirty="0">
                <a:solidFill>
                  <a:schemeClr val="tx1">
                    <a:lumMod val="75000"/>
                    <a:lumOff val="25000"/>
                  </a:schemeClr>
                </a:solidFill>
                <a:latin typeface="+mj-lt"/>
              </a:rPr>
              <a:t> - Transactions are actions that participants can carry out on assets.</a:t>
            </a:r>
          </a:p>
          <a:p>
            <a:r>
              <a:rPr lang="en-US" sz="2000" dirty="0">
                <a:solidFill>
                  <a:schemeClr val="tx1">
                    <a:lumMod val="75000"/>
                    <a:lumOff val="25000"/>
                  </a:schemeClr>
                </a:solidFill>
                <a:latin typeface="+mj-lt"/>
              </a:rPr>
              <a:t> </a:t>
            </a:r>
            <a:r>
              <a:rPr lang="en-US" sz="2000" b="1" dirty="0">
                <a:solidFill>
                  <a:schemeClr val="tx1">
                    <a:lumMod val="75000"/>
                    <a:lumOff val="25000"/>
                  </a:schemeClr>
                </a:solidFill>
                <a:latin typeface="+mj-lt"/>
              </a:rPr>
              <a:t>Events</a:t>
            </a:r>
            <a:r>
              <a:rPr lang="en-US" sz="2000" dirty="0">
                <a:solidFill>
                  <a:schemeClr val="tx1">
                    <a:lumMod val="75000"/>
                    <a:lumOff val="25000"/>
                  </a:schemeClr>
                </a:solidFill>
                <a:latin typeface="+mj-lt"/>
              </a:rPr>
              <a:t> - Events are emitted by Hyperledger Composer as a result of transactions.</a:t>
            </a:r>
          </a:p>
          <a:p>
            <a:r>
              <a:rPr lang="en-US" sz="2000" dirty="0">
                <a:solidFill>
                  <a:schemeClr val="tx1">
                    <a:lumMod val="75000"/>
                    <a:lumOff val="25000"/>
                  </a:schemeClr>
                </a:solidFill>
                <a:latin typeface="+mj-lt"/>
              </a:rPr>
              <a:t> </a:t>
            </a:r>
            <a:r>
              <a:rPr lang="en-US" sz="2000" b="1" dirty="0">
                <a:solidFill>
                  <a:schemeClr val="tx1">
                    <a:lumMod val="75000"/>
                    <a:lumOff val="25000"/>
                  </a:schemeClr>
                </a:solidFill>
                <a:latin typeface="+mj-lt"/>
              </a:rPr>
              <a:t>Queries</a:t>
            </a:r>
            <a:r>
              <a:rPr lang="en-US" sz="2000" dirty="0">
                <a:solidFill>
                  <a:schemeClr val="tx1">
                    <a:lumMod val="75000"/>
                    <a:lumOff val="25000"/>
                  </a:schemeClr>
                </a:solidFill>
                <a:latin typeface="+mj-lt"/>
              </a:rPr>
              <a:t> - SQL-like queries that can be used to search for assets based on its attributes.</a:t>
            </a:r>
          </a:p>
          <a:p>
            <a:r>
              <a:rPr lang="en-US" sz="2000" dirty="0">
                <a:solidFill>
                  <a:schemeClr val="tx1">
                    <a:lumMod val="75000"/>
                    <a:lumOff val="25000"/>
                  </a:schemeClr>
                </a:solidFill>
                <a:latin typeface="+mj-lt"/>
              </a:rPr>
              <a:t> </a:t>
            </a:r>
            <a:r>
              <a:rPr lang="en-US" sz="2000" b="1" dirty="0">
                <a:solidFill>
                  <a:schemeClr val="tx1">
                    <a:lumMod val="75000"/>
                    <a:lumOff val="25000"/>
                  </a:schemeClr>
                </a:solidFill>
                <a:latin typeface="+mj-lt"/>
              </a:rPr>
              <a:t>Access Control</a:t>
            </a:r>
            <a:r>
              <a:rPr lang="en-US" sz="2000" dirty="0">
                <a:solidFill>
                  <a:schemeClr val="tx1">
                    <a:lumMod val="75000"/>
                    <a:lumOff val="25000"/>
                  </a:schemeClr>
                </a:solidFill>
                <a:latin typeface="+mj-lt"/>
              </a:rPr>
              <a:t> - Access Control provides declarative access control over the elements of the domain model. </a:t>
            </a:r>
            <a:endParaRPr lang="en-US" sz="2000" b="0" i="0" dirty="0">
              <a:solidFill>
                <a:schemeClr val="tx1">
                  <a:lumMod val="75000"/>
                  <a:lumOff val="25000"/>
                </a:schemeClr>
              </a:solidFill>
              <a:effectLst/>
              <a:latin typeface="+mj-lt"/>
            </a:endParaRPr>
          </a:p>
        </p:txBody>
      </p:sp>
    </p:spTree>
    <p:extLst>
      <p:ext uri="{BB962C8B-B14F-4D97-AF65-F5344CB8AC3E}">
        <p14:creationId xmlns:p14="http://schemas.microsoft.com/office/powerpoint/2010/main" val="1956874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domain model</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8</a:t>
            </a:fld>
            <a:endParaRPr lang="en-US"/>
          </a:p>
        </p:txBody>
      </p:sp>
      <p:pic>
        <p:nvPicPr>
          <p:cNvPr id="5" name="Picture 4"/>
          <p:cNvPicPr>
            <a:picLocks noChangeAspect="1"/>
          </p:cNvPicPr>
          <p:nvPr/>
        </p:nvPicPr>
        <p:blipFill>
          <a:blip r:embed="rId3"/>
          <a:stretch>
            <a:fillRect/>
          </a:stretch>
        </p:blipFill>
        <p:spPr>
          <a:xfrm>
            <a:off x="2101316" y="1522426"/>
            <a:ext cx="8607534" cy="5003516"/>
          </a:xfrm>
          <a:prstGeom prst="rect">
            <a:avLst/>
          </a:prstGeom>
        </p:spPr>
      </p:pic>
    </p:spTree>
    <p:extLst>
      <p:ext uri="{BB962C8B-B14F-4D97-AF65-F5344CB8AC3E}">
        <p14:creationId xmlns:p14="http://schemas.microsoft.com/office/powerpoint/2010/main" val="808448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Participants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a:p>
        </p:txBody>
      </p:sp>
      <p:sp>
        <p:nvSpPr>
          <p:cNvPr id="6" name="Content Placeholder 2"/>
          <p:cNvSpPr>
            <a:spLocks noGrp="1"/>
          </p:cNvSpPr>
          <p:nvPr>
            <p:ph idx="1"/>
          </p:nvPr>
        </p:nvSpPr>
        <p:spPr>
          <a:xfrm>
            <a:off x="642938" y="1414463"/>
            <a:ext cx="10958512" cy="4371971"/>
          </a:xfrm>
        </p:spPr>
        <p:txBody>
          <a:bodyPr>
            <a:noAutofit/>
          </a:bodyPr>
          <a:lstStyle/>
          <a:p>
            <a:pPr marL="0" indent="0">
              <a:buNone/>
            </a:pPr>
            <a:r>
              <a:rPr lang="en-US" sz="2400" dirty="0">
                <a:solidFill>
                  <a:schemeClr val="tx1">
                    <a:lumMod val="75000"/>
                    <a:lumOff val="25000"/>
                  </a:schemeClr>
                </a:solidFill>
              </a:rPr>
              <a:t>There are three types of Participants in </a:t>
            </a:r>
            <a:r>
              <a:rPr lang="en-US" sz="2400" dirty="0" err="1">
                <a:solidFill>
                  <a:schemeClr val="tx1">
                    <a:lumMod val="75000"/>
                    <a:lumOff val="25000"/>
                  </a:schemeClr>
                </a:solidFill>
              </a:rPr>
              <a:t>SmartQuora</a:t>
            </a:r>
            <a:r>
              <a:rPr lang="en-US" sz="2400" dirty="0">
                <a:solidFill>
                  <a:schemeClr val="tx1">
                    <a:lumMod val="75000"/>
                    <a:lumOff val="25000"/>
                  </a:schemeClr>
                </a:solidFill>
              </a:rPr>
              <a:t> BNA. </a:t>
            </a:r>
            <a:endParaRPr lang="en-US" sz="2400" dirty="0" smtClean="0">
              <a:solidFill>
                <a:schemeClr val="tx1">
                  <a:lumMod val="75000"/>
                  <a:lumOff val="25000"/>
                </a:schemeClr>
              </a:solidFill>
            </a:endParaRPr>
          </a:p>
          <a:p>
            <a:r>
              <a:rPr lang="en-US" sz="2400" dirty="0" smtClean="0">
                <a:solidFill>
                  <a:schemeClr val="tx1">
                    <a:lumMod val="75000"/>
                    <a:lumOff val="25000"/>
                  </a:schemeClr>
                </a:solidFill>
              </a:rPr>
              <a:t>Inquirers </a:t>
            </a:r>
          </a:p>
          <a:p>
            <a:r>
              <a:rPr lang="en-US" sz="2400" dirty="0" smtClean="0">
                <a:solidFill>
                  <a:schemeClr val="tx1">
                    <a:lumMod val="75000"/>
                    <a:lumOff val="25000"/>
                  </a:schemeClr>
                </a:solidFill>
              </a:rPr>
              <a:t>Responders</a:t>
            </a:r>
          </a:p>
          <a:p>
            <a:r>
              <a:rPr lang="en-US" sz="2400" dirty="0" smtClean="0">
                <a:solidFill>
                  <a:schemeClr val="tx1">
                    <a:lumMod val="75000"/>
                    <a:lumOff val="25000"/>
                  </a:schemeClr>
                </a:solidFill>
              </a:rPr>
              <a:t>Administrators</a:t>
            </a:r>
          </a:p>
          <a:p>
            <a:pPr marL="0" indent="0">
              <a:buNone/>
            </a:pPr>
            <a:r>
              <a:rPr lang="en-US" sz="2400" dirty="0" smtClean="0">
                <a:solidFill>
                  <a:schemeClr val="tx1">
                    <a:lumMod val="75000"/>
                    <a:lumOff val="25000"/>
                  </a:schemeClr>
                </a:solidFill>
              </a:rPr>
              <a:t>Inquirers </a:t>
            </a:r>
            <a:r>
              <a:rPr lang="en-US" sz="2400" dirty="0">
                <a:solidFill>
                  <a:schemeClr val="tx1">
                    <a:lumMod val="75000"/>
                    <a:lumOff val="25000"/>
                  </a:schemeClr>
                </a:solidFill>
              </a:rPr>
              <a:t>and Responders are represented as </a:t>
            </a:r>
            <a:r>
              <a:rPr lang="en-US" sz="2400" dirty="0" err="1">
                <a:solidFill>
                  <a:schemeClr val="tx1">
                    <a:lumMod val="75000"/>
                    <a:lumOff val="25000"/>
                  </a:schemeClr>
                </a:solidFill>
              </a:rPr>
              <a:t>QuoraUsers</a:t>
            </a:r>
            <a:r>
              <a:rPr lang="en-US" sz="2400" dirty="0">
                <a:solidFill>
                  <a:schemeClr val="tx1">
                    <a:lumMod val="75000"/>
                    <a:lumOff val="25000"/>
                  </a:schemeClr>
                </a:solidFill>
              </a:rPr>
              <a:t> in the application because their function can interchange - an inquirer can respond to questions from other inquirers or a respondent for a question can pose his/her own questions. </a:t>
            </a:r>
            <a:endParaRPr lang="en-US" sz="2400" dirty="0" smtClean="0">
              <a:solidFill>
                <a:schemeClr val="tx1">
                  <a:lumMod val="75000"/>
                  <a:lumOff val="25000"/>
                </a:schemeClr>
              </a:solidFill>
            </a:endParaRPr>
          </a:p>
          <a:p>
            <a:pPr marL="0" indent="0">
              <a:buNone/>
            </a:pPr>
            <a:r>
              <a:rPr lang="en-US" sz="2400" dirty="0" smtClean="0">
                <a:solidFill>
                  <a:schemeClr val="tx1">
                    <a:lumMod val="75000"/>
                    <a:lumOff val="25000"/>
                  </a:schemeClr>
                </a:solidFill>
              </a:rPr>
              <a:t>Participants </a:t>
            </a:r>
            <a:r>
              <a:rPr lang="en-US" sz="2400" dirty="0">
                <a:solidFill>
                  <a:schemeClr val="tx1">
                    <a:lumMod val="75000"/>
                    <a:lumOff val="25000"/>
                  </a:schemeClr>
                </a:solidFill>
              </a:rPr>
              <a:t>maintain tokens that is placed as a stake when asking questions.</a:t>
            </a:r>
          </a:p>
        </p:txBody>
      </p:sp>
    </p:spTree>
    <p:extLst>
      <p:ext uri="{BB962C8B-B14F-4D97-AF65-F5344CB8AC3E}">
        <p14:creationId xmlns:p14="http://schemas.microsoft.com/office/powerpoint/2010/main" val="2743539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9702</TotalTime>
  <Words>1052</Words>
  <Application>Microsoft Office PowerPoint</Application>
  <PresentationFormat>Widescreen</PresentationFormat>
  <Paragraphs>147</Paragraphs>
  <Slides>19</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Mangal</vt:lpstr>
      <vt:lpstr>Rockwell</vt:lpstr>
      <vt:lpstr>Rockwell Condensed</vt:lpstr>
      <vt:lpstr>Rockwell Extra Bold</vt:lpstr>
      <vt:lpstr>Univers 45 Light</vt:lpstr>
      <vt:lpstr>Wingdings</vt:lpstr>
      <vt:lpstr>Wood Type</vt:lpstr>
      <vt:lpstr>Building Smart Contracts on public cloud that pay</vt:lpstr>
      <vt:lpstr>Demystifying Blockchain</vt:lpstr>
      <vt:lpstr>How Blockchain solves Business Pain Points</vt:lpstr>
      <vt:lpstr>Smart Contracts - Putting Blockchain To Use</vt:lpstr>
      <vt:lpstr>PowerPoint Presentation</vt:lpstr>
      <vt:lpstr>Hyperledger Fabric</vt:lpstr>
      <vt:lpstr>Anatomy of Hyperledger Fabric BNA</vt:lpstr>
      <vt:lpstr>Smartquora domain model</vt:lpstr>
      <vt:lpstr>Smartquora Participants</vt:lpstr>
      <vt:lpstr>Smartquora Rules</vt:lpstr>
      <vt:lpstr>Smartquora Assets</vt:lpstr>
      <vt:lpstr>Smartquora transactions</vt:lpstr>
      <vt:lpstr>Smartquora events</vt:lpstr>
      <vt:lpstr>Smartquora system components</vt:lpstr>
      <vt:lpstr>Smartquora Architecture</vt:lpstr>
      <vt:lpstr>Smartquora Architecture</vt:lpstr>
      <vt:lpstr>SmartQuora - Application DEMO</vt:lpstr>
      <vt:lpstr>Smartquora – Code Walk-Through</vt:lpstr>
      <vt:lpstr>Further READING</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Cognitive Microservices with the Serverless Framework</dc:title>
  <dc:subject/>
  <dc:creator>Karlekar, Srini</dc:creator>
  <cp:keywords/>
  <dc:description/>
  <cp:lastModifiedBy>Karlekar, Srinivasan S</cp:lastModifiedBy>
  <cp:revision>95</cp:revision>
  <dcterms:created xsi:type="dcterms:W3CDTF">2017-04-16T15:50:18Z</dcterms:created>
  <dcterms:modified xsi:type="dcterms:W3CDTF">2018-06-04T16:31:07Z</dcterms:modified>
  <cp:category/>
</cp:coreProperties>
</file>