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varScale="1">
        <p:scale>
          <a:sx n="86" d="100"/>
          <a:sy n="86"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820DE8-31E5-4D3F-884F-B0B98DBBD975}" type="datetimeFigureOut">
              <a:rPr lang="en-IN" smtClean="0"/>
              <a:t>15-09-2020</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E3B207C-ED1A-46A4-A879-959BCBB137A1}"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104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20DE8-31E5-4D3F-884F-B0B98DBBD975}"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3B207C-ED1A-46A4-A879-959BCBB137A1}"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2778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20DE8-31E5-4D3F-884F-B0B98DBBD975}"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3B207C-ED1A-46A4-A879-959BCBB137A1}"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3939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20DE8-31E5-4D3F-884F-B0B98DBBD975}"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3B207C-ED1A-46A4-A879-959BCBB137A1}"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2803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20DE8-31E5-4D3F-884F-B0B98DBBD975}"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3B207C-ED1A-46A4-A879-959BCBB137A1}"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3666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820DE8-31E5-4D3F-884F-B0B98DBBD975}" type="datetimeFigureOut">
              <a:rPr lang="en-IN" smtClean="0"/>
              <a:t>15-09-2020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3B207C-ED1A-46A4-A879-959BCBB137A1}"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7917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820DE8-31E5-4D3F-884F-B0B98DBBD975}" type="datetimeFigureOut">
              <a:rPr lang="en-IN" smtClean="0"/>
              <a:t>15-09-2020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3B207C-ED1A-46A4-A879-959BCBB137A1}"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0686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820DE8-31E5-4D3F-884F-B0B98DBBD975}" type="datetimeFigureOut">
              <a:rPr lang="en-IN" smtClean="0"/>
              <a:t>15-09-2020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3B207C-ED1A-46A4-A879-959BCBB137A1}"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780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20DE8-31E5-4D3F-884F-B0B98DBBD975}" type="datetimeFigureOut">
              <a:rPr lang="en-IN" smtClean="0"/>
              <a:t>15-09-2020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3B207C-ED1A-46A4-A879-959BCBB137A1}" type="slidenum">
              <a:rPr lang="en-IN" smtClean="0"/>
              <a:t>‹#›</a:t>
            </a:fld>
            <a:endParaRPr lang="en-IN"/>
          </a:p>
        </p:txBody>
      </p:sp>
    </p:spTree>
    <p:extLst>
      <p:ext uri="{BB962C8B-B14F-4D97-AF65-F5344CB8AC3E}">
        <p14:creationId xmlns:p14="http://schemas.microsoft.com/office/powerpoint/2010/main" val="77246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820DE8-31E5-4D3F-884F-B0B98DBBD975}" type="datetimeFigureOut">
              <a:rPr lang="en-IN" smtClean="0"/>
              <a:t>15-09-2020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3B207C-ED1A-46A4-A879-959BCBB137A1}"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7837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AC820DE8-31E5-4D3F-884F-B0B98DBBD975}" type="datetimeFigureOut">
              <a:rPr lang="en-IN" smtClean="0"/>
              <a:t>15-09-2020</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EE3B207C-ED1A-46A4-A879-959BCBB137A1}"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79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C820DE8-31E5-4D3F-884F-B0B98DBBD975}" type="datetimeFigureOut">
              <a:rPr lang="en-IN" smtClean="0"/>
              <a:t>15-09-2020</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E3B207C-ED1A-46A4-A879-959BCBB137A1}"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7477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57598-AB7F-4747-A327-EEAE20D076A4}"/>
              </a:ext>
            </a:extLst>
          </p:cNvPr>
          <p:cNvSpPr>
            <a:spLocks noGrp="1"/>
          </p:cNvSpPr>
          <p:nvPr>
            <p:ph type="ctrTitle"/>
          </p:nvPr>
        </p:nvSpPr>
        <p:spPr/>
        <p:txBody>
          <a:bodyPr>
            <a:normAutofit/>
          </a:bodyPr>
          <a:lstStyle/>
          <a:p>
            <a:r>
              <a:rPr lang="en-IN" sz="2400" b="1" u="sng" dirty="0">
                <a:latin typeface="+mn-lt"/>
                <a:cs typeface="Calibri" panose="020F0502020204030204" pitchFamily="34" charset="0"/>
              </a:rPr>
              <a:t>Customer Lifetime Value Analysis:</a:t>
            </a:r>
          </a:p>
        </p:txBody>
      </p:sp>
      <p:sp>
        <p:nvSpPr>
          <p:cNvPr id="3" name="Subtitle 2">
            <a:extLst>
              <a:ext uri="{FF2B5EF4-FFF2-40B4-BE49-F238E27FC236}">
                <a16:creationId xmlns:a16="http://schemas.microsoft.com/office/drawing/2014/main" id="{E304463D-C45E-4D7D-A747-6DEEADC90B27}"/>
              </a:ext>
            </a:extLst>
          </p:cNvPr>
          <p:cNvSpPr>
            <a:spLocks noGrp="1"/>
          </p:cNvSpPr>
          <p:nvPr>
            <p:ph type="subTitle" idx="1"/>
          </p:nvPr>
        </p:nvSpPr>
        <p:spPr/>
        <p:txBody>
          <a:bodyPr>
            <a:normAutofit/>
          </a:bodyPr>
          <a:lstStyle/>
          <a:p>
            <a:r>
              <a:rPr lang="en-IN" cap="none" dirty="0"/>
              <a:t>A Business Presentation Outline Guide</a:t>
            </a:r>
            <a:endParaRPr lang="en-IN" dirty="0"/>
          </a:p>
        </p:txBody>
      </p:sp>
    </p:spTree>
    <p:extLst>
      <p:ext uri="{BB962C8B-B14F-4D97-AF65-F5344CB8AC3E}">
        <p14:creationId xmlns:p14="http://schemas.microsoft.com/office/powerpoint/2010/main" val="146943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17095-6B13-4B13-A076-03A1EFBCC24D}"/>
              </a:ext>
            </a:extLst>
          </p:cNvPr>
          <p:cNvSpPr>
            <a:spLocks noGrp="1"/>
          </p:cNvSpPr>
          <p:nvPr>
            <p:ph type="title"/>
          </p:nvPr>
        </p:nvSpPr>
        <p:spPr>
          <a:xfrm>
            <a:off x="1534696" y="165327"/>
            <a:ext cx="9520158" cy="651419"/>
          </a:xfrm>
        </p:spPr>
        <p:txBody>
          <a:bodyPr>
            <a:normAutofit/>
          </a:bodyPr>
          <a:lstStyle/>
          <a:p>
            <a:r>
              <a:rPr lang="en-IN" sz="2400" b="1" dirty="0"/>
              <a:t>Types Of Policies (2-9)</a:t>
            </a:r>
          </a:p>
        </p:txBody>
      </p:sp>
      <p:sp>
        <p:nvSpPr>
          <p:cNvPr id="3" name="Content Placeholder 2">
            <a:extLst>
              <a:ext uri="{FF2B5EF4-FFF2-40B4-BE49-F238E27FC236}">
                <a16:creationId xmlns:a16="http://schemas.microsoft.com/office/drawing/2014/main" id="{F4A757B2-3229-4FBD-A6FC-93B346119B3A}"/>
              </a:ext>
            </a:extLst>
          </p:cNvPr>
          <p:cNvSpPr>
            <a:spLocks noGrp="1"/>
          </p:cNvSpPr>
          <p:nvPr>
            <p:ph idx="1"/>
          </p:nvPr>
        </p:nvSpPr>
        <p:spPr>
          <a:xfrm>
            <a:off x="1534696" y="923278"/>
            <a:ext cx="9520158" cy="4989250"/>
          </a:xfrm>
        </p:spPr>
        <p:txBody>
          <a:bodyPr/>
          <a:lstStyle/>
          <a:p>
            <a:pPr marL="0" indent="0">
              <a:buNone/>
            </a:pPr>
            <a:r>
              <a:rPr lang="en-IN" dirty="0"/>
              <a:t>This column says us the different types of policies offered by the company so that by having a proper knowledge of the polies customers can invest for different schemes/policies.</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C26237DF-9369-4E6C-9B30-6A057341B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4939" y="2143282"/>
            <a:ext cx="6027534" cy="3791440"/>
          </a:xfrm>
          <a:prstGeom prst="rect">
            <a:avLst/>
          </a:prstGeom>
        </p:spPr>
      </p:pic>
    </p:spTree>
    <p:extLst>
      <p:ext uri="{BB962C8B-B14F-4D97-AF65-F5344CB8AC3E}">
        <p14:creationId xmlns:p14="http://schemas.microsoft.com/office/powerpoint/2010/main" val="332910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6D92A-F505-4258-A9C1-07BA1990A8C4}"/>
              </a:ext>
            </a:extLst>
          </p:cNvPr>
          <p:cNvSpPr>
            <a:spLocks noGrp="1"/>
          </p:cNvSpPr>
          <p:nvPr>
            <p:ph type="title"/>
          </p:nvPr>
        </p:nvSpPr>
        <p:spPr>
          <a:xfrm>
            <a:off x="1534696" y="142044"/>
            <a:ext cx="9520158" cy="683580"/>
          </a:xfrm>
        </p:spPr>
        <p:txBody>
          <a:bodyPr>
            <a:normAutofit/>
          </a:bodyPr>
          <a:lstStyle/>
          <a:p>
            <a:r>
              <a:rPr lang="en-IN" sz="2400" b="1" dirty="0"/>
              <a:t>Vehicle Class(Luxury Car, Luxury SUV, SUV, Sports Car):</a:t>
            </a:r>
          </a:p>
        </p:txBody>
      </p:sp>
      <p:sp>
        <p:nvSpPr>
          <p:cNvPr id="3" name="Content Placeholder 2">
            <a:extLst>
              <a:ext uri="{FF2B5EF4-FFF2-40B4-BE49-F238E27FC236}">
                <a16:creationId xmlns:a16="http://schemas.microsoft.com/office/drawing/2014/main" id="{3D017F1A-551C-4B7D-B950-C3833DE8ACB7}"/>
              </a:ext>
            </a:extLst>
          </p:cNvPr>
          <p:cNvSpPr>
            <a:spLocks noGrp="1"/>
          </p:cNvSpPr>
          <p:nvPr>
            <p:ph idx="1"/>
          </p:nvPr>
        </p:nvSpPr>
        <p:spPr>
          <a:xfrm>
            <a:off x="1534696" y="1065320"/>
            <a:ext cx="9520158" cy="4598633"/>
          </a:xfrm>
        </p:spPr>
        <p:txBody>
          <a:bodyPr/>
          <a:lstStyle/>
          <a:p>
            <a:pPr marL="0" indent="0">
              <a:buNone/>
            </a:pPr>
            <a:r>
              <a:rPr lang="en-IN" dirty="0"/>
              <a:t>Different class of vehicles for which auto insurance are provided by the company. This helps the customers to know the category under which there car falls into.</a:t>
            </a:r>
          </a:p>
          <a:p>
            <a:pPr marL="0" indent="0">
              <a:buNone/>
            </a:pPr>
            <a:endParaRPr lang="en-IN" dirty="0"/>
          </a:p>
        </p:txBody>
      </p:sp>
      <p:pic>
        <p:nvPicPr>
          <p:cNvPr id="5" name="Picture 4">
            <a:extLst>
              <a:ext uri="{FF2B5EF4-FFF2-40B4-BE49-F238E27FC236}">
                <a16:creationId xmlns:a16="http://schemas.microsoft.com/office/drawing/2014/main" id="{D65046D7-09EC-4A05-8457-6027F4648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275" y="2183906"/>
            <a:ext cx="5379869" cy="3764807"/>
          </a:xfrm>
          <a:prstGeom prst="rect">
            <a:avLst/>
          </a:prstGeom>
        </p:spPr>
      </p:pic>
    </p:spTree>
    <p:extLst>
      <p:ext uri="{BB962C8B-B14F-4D97-AF65-F5344CB8AC3E}">
        <p14:creationId xmlns:p14="http://schemas.microsoft.com/office/powerpoint/2010/main" val="275697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8459C-ECF8-4265-89A7-7A5A17CA811B}"/>
              </a:ext>
            </a:extLst>
          </p:cNvPr>
          <p:cNvSpPr>
            <a:spLocks noGrp="1"/>
          </p:cNvSpPr>
          <p:nvPr>
            <p:ph type="title"/>
          </p:nvPr>
        </p:nvSpPr>
        <p:spPr>
          <a:xfrm>
            <a:off x="1534696" y="219457"/>
            <a:ext cx="9520158" cy="704087"/>
          </a:xfrm>
        </p:spPr>
        <p:txBody>
          <a:bodyPr>
            <a:normAutofit/>
          </a:bodyPr>
          <a:lstStyle/>
          <a:p>
            <a:r>
              <a:rPr lang="en-US" sz="2400" b="1" dirty="0"/>
              <a:t>Results Found :</a:t>
            </a:r>
            <a:endParaRPr lang="en-IN" sz="2400" b="1" dirty="0"/>
          </a:p>
        </p:txBody>
      </p:sp>
      <p:sp>
        <p:nvSpPr>
          <p:cNvPr id="3" name="Content Placeholder 2">
            <a:extLst>
              <a:ext uri="{FF2B5EF4-FFF2-40B4-BE49-F238E27FC236}">
                <a16:creationId xmlns:a16="http://schemas.microsoft.com/office/drawing/2014/main" id="{814BA57B-B096-40B8-B0A3-994A4E9914D6}"/>
              </a:ext>
            </a:extLst>
          </p:cNvPr>
          <p:cNvSpPr>
            <a:spLocks noGrp="1"/>
          </p:cNvSpPr>
          <p:nvPr>
            <p:ph idx="1"/>
          </p:nvPr>
        </p:nvSpPr>
        <p:spPr>
          <a:xfrm>
            <a:off x="1534696" y="923544"/>
            <a:ext cx="9520158" cy="4956048"/>
          </a:xfrm>
        </p:spPr>
        <p:txBody>
          <a:bodyPr>
            <a:normAutofit fontScale="92500" lnSpcReduction="20000"/>
          </a:bodyPr>
          <a:lstStyle/>
          <a:p>
            <a:pPr marL="0" indent="0">
              <a:lnSpc>
                <a:spcPct val="110000"/>
              </a:lnSpc>
              <a:buNone/>
            </a:pPr>
            <a:r>
              <a:rPr lang="en-US" dirty="0"/>
              <a:t>Here in our script we performed different tests and we found there results. Now the results may vary from person to person because every time we run the model,</a:t>
            </a:r>
            <a:r>
              <a:rPr lang="en-IN" dirty="0"/>
              <a:t> it takes different sets of values and provide us with different results.</a:t>
            </a:r>
          </a:p>
          <a:p>
            <a:pPr marL="0" indent="0">
              <a:lnSpc>
                <a:spcPct val="110000"/>
              </a:lnSpc>
              <a:buNone/>
            </a:pPr>
            <a:r>
              <a:rPr lang="en-IN" b="1" dirty="0"/>
              <a:t>Correlation test</a:t>
            </a:r>
            <a:r>
              <a:rPr lang="en-IN" dirty="0"/>
              <a:t>- In the beginning we performed the correlation test, which implies whether the predictor(continuous) do have any correlation with the target variable (continuous) or not and for that we have to set the threshold level. We know correlation lies between -1 to 1 and by looking into the data we set out threshold level to 0.2 where only monthly premium auto and total claim amount column satisfied the level. So from this we can conclude that with our target variable this two column do have some relation.</a:t>
            </a:r>
          </a:p>
          <a:p>
            <a:pPr marL="0" indent="0">
              <a:lnSpc>
                <a:spcPct val="110000"/>
              </a:lnSpc>
              <a:buNone/>
            </a:pPr>
            <a:r>
              <a:rPr lang="en-US" b="1" dirty="0" err="1"/>
              <a:t>Anova</a:t>
            </a:r>
            <a:r>
              <a:rPr lang="en-US" b="1" dirty="0"/>
              <a:t> test</a:t>
            </a:r>
            <a:r>
              <a:rPr lang="en-US" dirty="0"/>
              <a:t>- Next we performed this test which gives us the relationship between target variable(continuous) and predictor(categorical). Here the null hypothesis implies that the variables are not correlated. So here we got, coverage, </a:t>
            </a:r>
            <a:r>
              <a:rPr lang="en-US" dirty="0" err="1"/>
              <a:t>education,employment</a:t>
            </a:r>
            <a:r>
              <a:rPr lang="en-US" dirty="0"/>
              <a:t> status, marital status, type of open complaint, type of polies, renewal offer type, vehicle class, vehicle size are the columns that reject the null hypothesis and are having some relation with the target variable.</a:t>
            </a:r>
            <a:endParaRPr lang="en-IN" dirty="0"/>
          </a:p>
        </p:txBody>
      </p:sp>
    </p:spTree>
    <p:extLst>
      <p:ext uri="{BB962C8B-B14F-4D97-AF65-F5344CB8AC3E}">
        <p14:creationId xmlns:p14="http://schemas.microsoft.com/office/powerpoint/2010/main" val="2317160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F928-CAEE-455F-AF59-1DC42B9D61AB}"/>
              </a:ext>
            </a:extLst>
          </p:cNvPr>
          <p:cNvSpPr>
            <a:spLocks noGrp="1"/>
          </p:cNvSpPr>
          <p:nvPr>
            <p:ph type="title"/>
          </p:nvPr>
        </p:nvSpPr>
        <p:spPr>
          <a:xfrm>
            <a:off x="1534696" y="137161"/>
            <a:ext cx="10014176" cy="411479"/>
          </a:xfrm>
        </p:spPr>
        <p:txBody>
          <a:bodyPr>
            <a:noAutofit/>
          </a:bodyPr>
          <a:lstStyle/>
          <a:p>
            <a:r>
              <a:rPr lang="en-US" sz="1800" b="1" dirty="0"/>
              <a:t>Multicollinearity test</a:t>
            </a:r>
            <a:r>
              <a:rPr lang="en-US" sz="1800" dirty="0"/>
              <a:t>- This implies one variable have correlation with other variables</a:t>
            </a:r>
            <a:endParaRPr lang="en-IN" sz="1800" dirty="0"/>
          </a:p>
        </p:txBody>
      </p:sp>
      <p:sp>
        <p:nvSpPr>
          <p:cNvPr id="3" name="Content Placeholder 2">
            <a:extLst>
              <a:ext uri="{FF2B5EF4-FFF2-40B4-BE49-F238E27FC236}">
                <a16:creationId xmlns:a16="http://schemas.microsoft.com/office/drawing/2014/main" id="{F21840E6-2DD7-4E40-9643-D8B4CF4D3ED3}"/>
              </a:ext>
            </a:extLst>
          </p:cNvPr>
          <p:cNvSpPr>
            <a:spLocks noGrp="1"/>
          </p:cNvSpPr>
          <p:nvPr>
            <p:ph idx="1"/>
          </p:nvPr>
        </p:nvSpPr>
        <p:spPr>
          <a:xfrm>
            <a:off x="1534696" y="502920"/>
            <a:ext cx="9520158" cy="5431536"/>
          </a:xfrm>
        </p:spPr>
        <p:txBody>
          <a:bodyPr>
            <a:normAutofit lnSpcReduction="10000"/>
          </a:bodyPr>
          <a:lstStyle/>
          <a:p>
            <a:pPr marL="0" indent="0">
              <a:buNone/>
            </a:pPr>
            <a:r>
              <a:rPr lang="en-US" sz="1800" dirty="0"/>
              <a:t>So if the variable lies below 1 then it has no multicollinearity, if it lies between 1- 5 then it is having moderate multicollinearity and if it is more that 5 then high multicollinearity is present. And here monthly premium auto is having multicollinearity, so removed that column from the model.</a:t>
            </a:r>
          </a:p>
          <a:p>
            <a:pPr marL="0" indent="0">
              <a:buNone/>
            </a:pPr>
            <a:r>
              <a:rPr lang="en-IN" sz="1800" dirty="0"/>
              <a:t>Next we fitted the linear regression model, and we got the value of r-square as 0.6191 and adjusted r-square as 0.6169.</a:t>
            </a:r>
          </a:p>
          <a:p>
            <a:pPr marL="0" indent="0">
              <a:buNone/>
            </a:pPr>
            <a:r>
              <a:rPr lang="en-IN" sz="1800" dirty="0"/>
              <a:t>Next we performed, </a:t>
            </a:r>
            <a:r>
              <a:rPr lang="en-IN" sz="1800" b="1" dirty="0"/>
              <a:t>Anderson Darling test</a:t>
            </a:r>
            <a:r>
              <a:rPr lang="en-IN" sz="1800" dirty="0"/>
              <a:t> which helps us to check whether the errors are normally distributed or not. And here we see, that it is rejecting the null hypothesis i.e. below 0.05. Therefore errors are not normally distributed.</a:t>
            </a:r>
          </a:p>
          <a:p>
            <a:pPr marL="0" indent="0">
              <a:buNone/>
            </a:pPr>
            <a:r>
              <a:rPr lang="en-IN" sz="1800" b="1" dirty="0"/>
              <a:t>Durbin-Watson Test</a:t>
            </a:r>
            <a:r>
              <a:rPr lang="en-IN" sz="1800" dirty="0"/>
              <a:t> helps us to check whether there is any autocorrelation or not. Autocorrelation implies whether the residuals are not independent from each other. Here we can see that we accept the null hypothesis i.e. there is no autocorrelation.</a:t>
            </a:r>
          </a:p>
          <a:p>
            <a:pPr marL="0" indent="0">
              <a:buNone/>
            </a:pPr>
            <a:r>
              <a:rPr lang="en-IN" sz="1800" b="1" dirty="0"/>
              <a:t>Breusch-Pegan Test</a:t>
            </a:r>
            <a:r>
              <a:rPr lang="en-IN" sz="1800" dirty="0"/>
              <a:t> helps us to check whether the error variance are equal or not. After performing the test we conclude that we reject the null hypothesis and can say that error variance are not equal i.e. p-value is below 0.05.</a:t>
            </a:r>
          </a:p>
        </p:txBody>
      </p:sp>
    </p:spTree>
    <p:extLst>
      <p:ext uri="{BB962C8B-B14F-4D97-AF65-F5344CB8AC3E}">
        <p14:creationId xmlns:p14="http://schemas.microsoft.com/office/powerpoint/2010/main" val="2567293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223D9-3D95-47A7-BBAD-5FD8887BA716}"/>
              </a:ext>
            </a:extLst>
          </p:cNvPr>
          <p:cNvSpPr>
            <a:spLocks noGrp="1"/>
          </p:cNvSpPr>
          <p:nvPr>
            <p:ph type="title"/>
          </p:nvPr>
        </p:nvSpPr>
        <p:spPr>
          <a:xfrm>
            <a:off x="1534696" y="186432"/>
            <a:ext cx="9520158" cy="603682"/>
          </a:xfrm>
        </p:spPr>
        <p:txBody>
          <a:bodyPr>
            <a:normAutofit/>
          </a:bodyPr>
          <a:lstStyle/>
          <a:p>
            <a:r>
              <a:rPr lang="en-US" sz="2400" b="1" dirty="0"/>
              <a:t>Absolute Percentage Error Calculation:</a:t>
            </a:r>
            <a:endParaRPr lang="en-IN" sz="2400" b="1" dirty="0"/>
          </a:p>
        </p:txBody>
      </p:sp>
      <p:sp>
        <p:nvSpPr>
          <p:cNvPr id="3" name="Content Placeholder 2">
            <a:extLst>
              <a:ext uri="{FF2B5EF4-FFF2-40B4-BE49-F238E27FC236}">
                <a16:creationId xmlns:a16="http://schemas.microsoft.com/office/drawing/2014/main" id="{08B26373-FC65-4BF8-85FF-CCD339C9184A}"/>
              </a:ext>
            </a:extLst>
          </p:cNvPr>
          <p:cNvSpPr>
            <a:spLocks noGrp="1"/>
          </p:cNvSpPr>
          <p:nvPr>
            <p:ph idx="1"/>
          </p:nvPr>
        </p:nvSpPr>
        <p:spPr>
          <a:xfrm>
            <a:off x="1534696" y="914400"/>
            <a:ext cx="9520158" cy="4856085"/>
          </a:xfrm>
        </p:spPr>
        <p:txBody>
          <a:bodyPr/>
          <a:lstStyle/>
          <a:p>
            <a:pPr marL="0" indent="0">
              <a:buNone/>
            </a:pPr>
            <a:r>
              <a:rPr lang="en-US" dirty="0"/>
              <a:t>Here we calculated it in two ways, one with the help of mean and another with the help of median.</a:t>
            </a:r>
          </a:p>
          <a:p>
            <a:pPr marL="0" indent="0">
              <a:buNone/>
            </a:pPr>
            <a:r>
              <a:rPr lang="en-US" dirty="0"/>
              <a:t>So from our predicted model we can conclude that the mean absolute error percentage is 73.33 and the median absolute error percentage is 81.95.</a:t>
            </a:r>
          </a:p>
          <a:p>
            <a:pPr marL="0" indent="0">
              <a:buNone/>
            </a:pPr>
            <a:r>
              <a:rPr lang="en-US" dirty="0"/>
              <a:t>Mean is always smaller than the median because of the present of outliers.</a:t>
            </a:r>
            <a:endParaRPr lang="en-IN" dirty="0"/>
          </a:p>
        </p:txBody>
      </p:sp>
    </p:spTree>
    <p:extLst>
      <p:ext uri="{BB962C8B-B14F-4D97-AF65-F5344CB8AC3E}">
        <p14:creationId xmlns:p14="http://schemas.microsoft.com/office/powerpoint/2010/main" val="1592003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8722-23BA-4677-ABD0-44D54D1F38C7}"/>
              </a:ext>
            </a:extLst>
          </p:cNvPr>
          <p:cNvSpPr>
            <a:spLocks noGrp="1"/>
          </p:cNvSpPr>
          <p:nvPr>
            <p:ph type="title"/>
          </p:nvPr>
        </p:nvSpPr>
        <p:spPr>
          <a:xfrm>
            <a:off x="1468021" y="156820"/>
            <a:ext cx="9520158" cy="595656"/>
          </a:xfrm>
        </p:spPr>
        <p:txBody>
          <a:bodyPr>
            <a:normAutofit/>
          </a:bodyPr>
          <a:lstStyle/>
          <a:p>
            <a:r>
              <a:rPr lang="en-US" sz="2400" b="1" u="sng" dirty="0"/>
              <a:t>Visual Relationship:</a:t>
            </a:r>
            <a:endParaRPr lang="en-IN" sz="2400" b="1" u="sng" dirty="0"/>
          </a:p>
        </p:txBody>
      </p:sp>
      <p:sp>
        <p:nvSpPr>
          <p:cNvPr id="3" name="Content Placeholder 2">
            <a:extLst>
              <a:ext uri="{FF2B5EF4-FFF2-40B4-BE49-F238E27FC236}">
                <a16:creationId xmlns:a16="http://schemas.microsoft.com/office/drawing/2014/main" id="{91CFBAEA-68F7-491F-A6DA-6D02509F3793}"/>
              </a:ext>
            </a:extLst>
          </p:cNvPr>
          <p:cNvSpPr>
            <a:spLocks noGrp="1"/>
          </p:cNvSpPr>
          <p:nvPr>
            <p:ph idx="1"/>
          </p:nvPr>
        </p:nvSpPr>
        <p:spPr>
          <a:xfrm>
            <a:off x="1534696" y="752476"/>
            <a:ext cx="9520158" cy="5172074"/>
          </a:xfrm>
        </p:spPr>
        <p:txBody>
          <a:bodyPr/>
          <a:lstStyle/>
          <a:p>
            <a:pPr marL="0" indent="0">
              <a:buNone/>
            </a:pPr>
            <a:r>
              <a:rPr lang="en-US" dirty="0"/>
              <a:t>Positive Variable implies if the predictor/independent variable rises by 1 unit, target/dependent variable will increase by its corresponding estimate values.</a:t>
            </a:r>
          </a:p>
          <a:p>
            <a:pPr marL="0" indent="0">
              <a:buNone/>
            </a:pPr>
            <a:r>
              <a:rPr lang="en-US" dirty="0"/>
              <a:t>Similarly, for negative variable if the predictor/independent variable decreases by 1 unit, target/dependent variable will decrease by its corresponding estimate value.</a:t>
            </a:r>
          </a:p>
          <a:p>
            <a:pPr marL="0" indent="0">
              <a:buNone/>
            </a:pPr>
            <a:r>
              <a:rPr lang="en-US" b="1" dirty="0"/>
              <a:t>Positive Variables</a:t>
            </a:r>
            <a:r>
              <a:rPr lang="en-US" dirty="0"/>
              <a:t>: Total Claim Amount, Coverage(all Levels), Education(doctors, High School, Masters), Employment Status(all), Type Of Open Complaint(level 1), Type Of Policies (All Type), Renewal Offer Type(all), Vehicle Class(all Type), Vehicle Size(all Type).</a:t>
            </a:r>
          </a:p>
          <a:p>
            <a:pPr marL="0" indent="0">
              <a:buNone/>
            </a:pPr>
            <a:r>
              <a:rPr lang="en-US" b="1" dirty="0"/>
              <a:t>Negative Variables</a:t>
            </a:r>
            <a:r>
              <a:rPr lang="en-US" dirty="0"/>
              <a:t>: Education(college), Marital Status( All Type), Type Of Open Complaints (2-5).</a:t>
            </a:r>
            <a:endParaRPr lang="en-IN" dirty="0"/>
          </a:p>
        </p:txBody>
      </p:sp>
    </p:spTree>
    <p:extLst>
      <p:ext uri="{BB962C8B-B14F-4D97-AF65-F5344CB8AC3E}">
        <p14:creationId xmlns:p14="http://schemas.microsoft.com/office/powerpoint/2010/main" val="1824211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F2D5-D859-4F12-9362-5B952D4BF0B7}"/>
              </a:ext>
            </a:extLst>
          </p:cNvPr>
          <p:cNvSpPr>
            <a:spLocks noGrp="1"/>
          </p:cNvSpPr>
          <p:nvPr>
            <p:ph type="title"/>
          </p:nvPr>
        </p:nvSpPr>
        <p:spPr>
          <a:xfrm>
            <a:off x="1534696" y="213969"/>
            <a:ext cx="9520158" cy="586131"/>
          </a:xfrm>
        </p:spPr>
        <p:txBody>
          <a:bodyPr>
            <a:normAutofit/>
          </a:bodyPr>
          <a:lstStyle/>
          <a:p>
            <a:r>
              <a:rPr lang="en-US" sz="2400" b="1" u="sng" dirty="0"/>
              <a:t>Business Recommendation:</a:t>
            </a:r>
            <a:endParaRPr lang="en-IN" sz="2400" b="1" u="sng" dirty="0"/>
          </a:p>
        </p:txBody>
      </p:sp>
      <p:sp>
        <p:nvSpPr>
          <p:cNvPr id="3" name="Content Placeholder 2">
            <a:extLst>
              <a:ext uri="{FF2B5EF4-FFF2-40B4-BE49-F238E27FC236}">
                <a16:creationId xmlns:a16="http://schemas.microsoft.com/office/drawing/2014/main" id="{880ABBC6-495B-4DBE-B0FA-FAF1C6E19BCB}"/>
              </a:ext>
            </a:extLst>
          </p:cNvPr>
          <p:cNvSpPr>
            <a:spLocks noGrp="1"/>
          </p:cNvSpPr>
          <p:nvPr>
            <p:ph idx="1"/>
          </p:nvPr>
        </p:nvSpPr>
        <p:spPr>
          <a:xfrm>
            <a:off x="1534696" y="800100"/>
            <a:ext cx="9520158" cy="5183450"/>
          </a:xfrm>
        </p:spPr>
        <p:txBody>
          <a:bodyPr>
            <a:noAutofit/>
          </a:bodyPr>
          <a:lstStyle/>
          <a:p>
            <a:pPr marL="0" indent="0">
              <a:buNone/>
            </a:pPr>
            <a:r>
              <a:rPr lang="en-IN" sz="1600" dirty="0"/>
              <a:t>So hereby looking into different significant and insignificant columns, positive and negative variables , we can convey to our clients about some important points by which they can be profitable.</a:t>
            </a:r>
          </a:p>
          <a:p>
            <a:pPr marL="0" indent="0">
              <a:buNone/>
            </a:pPr>
            <a:r>
              <a:rPr lang="en-IN" sz="1600" dirty="0"/>
              <a:t>So first of all let us talk about the coverage. Here coverage is an positive variable. So my clients can invest according to it. If they want to get a huge amount of coverage for their vehicle, then they have to invest more and vice versa.</a:t>
            </a:r>
          </a:p>
          <a:p>
            <a:pPr marL="0" indent="0">
              <a:buNone/>
            </a:pPr>
            <a:r>
              <a:rPr lang="en-IN" sz="1600" dirty="0"/>
              <a:t>Similarly goes with the total claim amount, if they expect that they will get the total amount they claimed then they have to invest more. In other words, more claim amount more investment and vice-versa.</a:t>
            </a:r>
          </a:p>
          <a:p>
            <a:pPr marL="0" indent="0">
              <a:buNone/>
            </a:pPr>
            <a:r>
              <a:rPr lang="en-IN" sz="1600" dirty="0"/>
              <a:t>Let us consider the types of policies. Now different policies contain different advantage to the clients and the policies are designed in such a manner that it is customer friendly. So different policies are beneficial for our clients and it is advantageous to them. </a:t>
            </a:r>
          </a:p>
          <a:p>
            <a:pPr marL="0" indent="0">
              <a:buNone/>
            </a:pPr>
            <a:r>
              <a:rPr lang="en-IN" sz="1600" dirty="0"/>
              <a:t>Renewal offer type is again beneficial for the clients because vehicles are assets to them and it is obvious that maintenance of the assets are required which is the cost for on client. So if they renew there offers they will be minimizing there cost.</a:t>
            </a:r>
          </a:p>
          <a:p>
            <a:pPr marL="0" indent="0">
              <a:buNone/>
            </a:pPr>
            <a:endParaRPr lang="en-IN" sz="1600" dirty="0"/>
          </a:p>
          <a:p>
            <a:pPr marL="0" indent="0">
              <a:buNone/>
            </a:pPr>
            <a:endParaRPr lang="en-IN" sz="1600" dirty="0"/>
          </a:p>
          <a:p>
            <a:pPr marL="0" indent="0">
              <a:buNone/>
            </a:pPr>
            <a:r>
              <a:rPr lang="en-IN" sz="1600" dirty="0"/>
              <a:t> </a:t>
            </a:r>
          </a:p>
        </p:txBody>
      </p:sp>
    </p:spTree>
    <p:extLst>
      <p:ext uri="{BB962C8B-B14F-4D97-AF65-F5344CB8AC3E}">
        <p14:creationId xmlns:p14="http://schemas.microsoft.com/office/powerpoint/2010/main" val="2863711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315C-2072-4D96-A28C-8124F6A06DB4}"/>
              </a:ext>
            </a:extLst>
          </p:cNvPr>
          <p:cNvSpPr>
            <a:spLocks noGrp="1"/>
          </p:cNvSpPr>
          <p:nvPr>
            <p:ph type="title"/>
          </p:nvPr>
        </p:nvSpPr>
        <p:spPr>
          <a:xfrm flipV="1">
            <a:off x="1445919" y="266328"/>
            <a:ext cx="8621359" cy="53267"/>
          </a:xfrm>
        </p:spPr>
        <p:txBody>
          <a:bodyPr>
            <a:normAutofit fontScale="90000"/>
          </a:bodyPr>
          <a:lstStyle/>
          <a:p>
            <a:endParaRPr lang="en-IN" sz="2400" dirty="0"/>
          </a:p>
        </p:txBody>
      </p:sp>
      <p:sp>
        <p:nvSpPr>
          <p:cNvPr id="3" name="Content Placeholder 2">
            <a:extLst>
              <a:ext uri="{FF2B5EF4-FFF2-40B4-BE49-F238E27FC236}">
                <a16:creationId xmlns:a16="http://schemas.microsoft.com/office/drawing/2014/main" id="{ACBC8A18-7DAC-48B5-A110-D559540DD30F}"/>
              </a:ext>
            </a:extLst>
          </p:cNvPr>
          <p:cNvSpPr>
            <a:spLocks noGrp="1"/>
          </p:cNvSpPr>
          <p:nvPr>
            <p:ph idx="1"/>
          </p:nvPr>
        </p:nvSpPr>
        <p:spPr>
          <a:xfrm>
            <a:off x="1534696" y="461639"/>
            <a:ext cx="9520158" cy="5406501"/>
          </a:xfrm>
        </p:spPr>
        <p:txBody>
          <a:bodyPr/>
          <a:lstStyle/>
          <a:p>
            <a:pPr marL="0" indent="0">
              <a:buNone/>
            </a:pPr>
            <a:r>
              <a:rPr lang="en-IN" dirty="0"/>
              <a:t>Now the type of open complaints will give a negative impact to the clients. Because if a client go for a history and have a look into the complain list they may get a negative impact.</a:t>
            </a:r>
          </a:p>
          <a:p>
            <a:pPr marL="0" indent="0">
              <a:buNone/>
            </a:pPr>
            <a:r>
              <a:rPr lang="en-IN" dirty="0"/>
              <a:t>Employment Status can provide a positive impact to the clients because they can afford for the premiums and all.</a:t>
            </a:r>
          </a:p>
          <a:p>
            <a:pPr marL="0" indent="0">
              <a:buNone/>
            </a:pPr>
            <a:endParaRPr lang="en-IN" dirty="0"/>
          </a:p>
        </p:txBody>
      </p:sp>
    </p:spTree>
    <p:extLst>
      <p:ext uri="{BB962C8B-B14F-4D97-AF65-F5344CB8AC3E}">
        <p14:creationId xmlns:p14="http://schemas.microsoft.com/office/powerpoint/2010/main" val="1141655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6E246-5C9B-4BC2-9C2E-93086B4F933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CA7B0E7-F031-4029-AADB-E4670140CA90}"/>
              </a:ext>
            </a:extLst>
          </p:cNvPr>
          <p:cNvSpPr>
            <a:spLocks noGrp="1"/>
          </p:cNvSpPr>
          <p:nvPr>
            <p:ph idx="1"/>
          </p:nvPr>
        </p:nvSpPr>
        <p:spPr/>
        <p:txBody>
          <a:bodyPr/>
          <a:lstStyle/>
          <a:p>
            <a:pPr marL="0" indent="0">
              <a:buNone/>
            </a:pPr>
            <a:r>
              <a:rPr lang="en-IN" dirty="0"/>
              <a:t>                                                          </a:t>
            </a:r>
            <a:endParaRPr lang="en-IN" sz="2800" dirty="0">
              <a:latin typeface="Arial Black" panose="020B0A04020102020204" pitchFamily="34" charset="0"/>
            </a:endParaRPr>
          </a:p>
          <a:p>
            <a:pPr marL="0" indent="0">
              <a:buNone/>
            </a:pPr>
            <a:r>
              <a:rPr lang="en-IN" sz="2800" dirty="0">
                <a:latin typeface="Arial Black" panose="020B0A04020102020204" pitchFamily="34" charset="0"/>
              </a:rPr>
              <a:t>                                  </a:t>
            </a:r>
          </a:p>
        </p:txBody>
      </p:sp>
      <p:sp>
        <p:nvSpPr>
          <p:cNvPr id="4" name="Rectangle 3">
            <a:extLst>
              <a:ext uri="{FF2B5EF4-FFF2-40B4-BE49-F238E27FC236}">
                <a16:creationId xmlns:a16="http://schemas.microsoft.com/office/drawing/2014/main" id="{31CEC3C6-8AE6-414F-80F4-1DF9154F27E8}"/>
              </a:ext>
            </a:extLst>
          </p:cNvPr>
          <p:cNvSpPr/>
          <p:nvPr/>
        </p:nvSpPr>
        <p:spPr>
          <a:xfrm>
            <a:off x="4136115" y="2817708"/>
            <a:ext cx="3653436"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293308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269A-2E27-48B0-A923-85058BD21C53}"/>
              </a:ext>
            </a:extLst>
          </p:cNvPr>
          <p:cNvSpPr>
            <a:spLocks noGrp="1"/>
          </p:cNvSpPr>
          <p:nvPr>
            <p:ph type="ctrTitle"/>
          </p:nvPr>
        </p:nvSpPr>
        <p:spPr>
          <a:xfrm>
            <a:off x="2417779" y="115411"/>
            <a:ext cx="8637073" cy="585926"/>
          </a:xfrm>
        </p:spPr>
        <p:txBody>
          <a:bodyPr>
            <a:normAutofit/>
          </a:bodyPr>
          <a:lstStyle/>
          <a:p>
            <a:r>
              <a:rPr lang="en-IN" sz="2400" b="1" dirty="0"/>
              <a:t>Objective:</a:t>
            </a:r>
          </a:p>
        </p:txBody>
      </p:sp>
      <p:sp>
        <p:nvSpPr>
          <p:cNvPr id="3" name="Subtitle 2">
            <a:extLst>
              <a:ext uri="{FF2B5EF4-FFF2-40B4-BE49-F238E27FC236}">
                <a16:creationId xmlns:a16="http://schemas.microsoft.com/office/drawing/2014/main" id="{A3FA9055-DA5F-4883-A6FE-BF8BB2AF94A9}"/>
              </a:ext>
            </a:extLst>
          </p:cNvPr>
          <p:cNvSpPr>
            <a:spLocks noGrp="1"/>
          </p:cNvSpPr>
          <p:nvPr>
            <p:ph type="subTitle" idx="1"/>
          </p:nvPr>
        </p:nvSpPr>
        <p:spPr>
          <a:xfrm>
            <a:off x="2417780" y="941033"/>
            <a:ext cx="8637072" cy="4527611"/>
          </a:xfrm>
        </p:spPr>
        <p:txBody>
          <a:bodyPr/>
          <a:lstStyle/>
          <a:p>
            <a:r>
              <a:rPr lang="en-IN" cap="none" dirty="0">
                <a:cs typeface="Calibri" panose="020F0502020204030204" pitchFamily="34" charset="0"/>
              </a:rPr>
              <a:t>Given is the dataset of an Insurance company where our objective is to predict the Customer Lifetime Value. We are here to frame a regression model that gives us the prediction of the </a:t>
            </a:r>
            <a:r>
              <a:rPr lang="en-IN" b="1" cap="none" dirty="0">
                <a:cs typeface="Calibri" panose="020F0502020204030204" pitchFamily="34" charset="0"/>
              </a:rPr>
              <a:t>Customer Lifetime Value </a:t>
            </a:r>
            <a:r>
              <a:rPr lang="en-IN" cap="none" dirty="0">
                <a:cs typeface="Calibri" panose="020F0502020204030204" pitchFamily="34" charset="0"/>
              </a:rPr>
              <a:t>and can predict which of the customers are profitable from this insurance company.</a:t>
            </a:r>
          </a:p>
          <a:p>
            <a:endParaRPr lang="en-IN" cap="none" dirty="0">
              <a:cs typeface="Calibri" panose="020F0502020204030204" pitchFamily="34" charset="0"/>
            </a:endParaRPr>
          </a:p>
          <a:p>
            <a:r>
              <a:rPr lang="en-IN" cap="none" dirty="0">
                <a:cs typeface="Calibri" panose="020F0502020204030204" pitchFamily="34" charset="0"/>
              </a:rPr>
              <a:t>Considering this objective, we are running a </a:t>
            </a:r>
            <a:r>
              <a:rPr lang="en-IN" i="1" cap="none" dirty="0">
                <a:cs typeface="Calibri" panose="020F0502020204030204" pitchFamily="34" charset="0"/>
              </a:rPr>
              <a:t>Linear Regression model </a:t>
            </a:r>
            <a:r>
              <a:rPr lang="en-IN" cap="none" dirty="0">
                <a:cs typeface="Calibri" panose="020F0502020204030204" pitchFamily="34" charset="0"/>
              </a:rPr>
              <a:t>on CLV , to </a:t>
            </a:r>
            <a:r>
              <a:rPr lang="en-IN" cap="none" dirty="0" err="1">
                <a:cs typeface="Calibri" panose="020F0502020204030204" pitchFamily="34" charset="0"/>
              </a:rPr>
              <a:t>analyze</a:t>
            </a:r>
            <a:r>
              <a:rPr lang="en-IN" cap="none" dirty="0">
                <a:cs typeface="Calibri" panose="020F0502020204030204" pitchFamily="34" charset="0"/>
              </a:rPr>
              <a:t> the influence of several independent factors that affect the target variable or Customer Lifetime Value.</a:t>
            </a:r>
            <a:endParaRPr lang="en-IN" i="1" cap="none" dirty="0">
              <a:cs typeface="Calibri" panose="020F0502020204030204" pitchFamily="34" charset="0"/>
            </a:endParaRPr>
          </a:p>
        </p:txBody>
      </p:sp>
    </p:spTree>
    <p:extLst>
      <p:ext uri="{BB962C8B-B14F-4D97-AF65-F5344CB8AC3E}">
        <p14:creationId xmlns:p14="http://schemas.microsoft.com/office/powerpoint/2010/main" val="1513151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FCCD-B0E7-484F-A169-83A39E24C771}"/>
              </a:ext>
            </a:extLst>
          </p:cNvPr>
          <p:cNvSpPr>
            <a:spLocks noGrp="1"/>
          </p:cNvSpPr>
          <p:nvPr>
            <p:ph type="ctrTitle"/>
          </p:nvPr>
        </p:nvSpPr>
        <p:spPr>
          <a:xfrm>
            <a:off x="2493105" y="211989"/>
            <a:ext cx="8561747" cy="711290"/>
          </a:xfrm>
        </p:spPr>
        <p:txBody>
          <a:bodyPr>
            <a:normAutofit/>
          </a:bodyPr>
          <a:lstStyle/>
          <a:p>
            <a:r>
              <a:rPr lang="en-IN" sz="2400" b="1" dirty="0"/>
              <a:t>Dependent Variable:</a:t>
            </a:r>
          </a:p>
        </p:txBody>
      </p:sp>
      <p:sp>
        <p:nvSpPr>
          <p:cNvPr id="3" name="Subtitle 2">
            <a:extLst>
              <a:ext uri="{FF2B5EF4-FFF2-40B4-BE49-F238E27FC236}">
                <a16:creationId xmlns:a16="http://schemas.microsoft.com/office/drawing/2014/main" id="{57BC3A0B-E21A-4B20-94C3-E88680270C8E}"/>
              </a:ext>
            </a:extLst>
          </p:cNvPr>
          <p:cNvSpPr>
            <a:spLocks noGrp="1"/>
          </p:cNvSpPr>
          <p:nvPr>
            <p:ph type="subTitle" idx="1"/>
          </p:nvPr>
        </p:nvSpPr>
        <p:spPr>
          <a:xfrm>
            <a:off x="2493106" y="1118585"/>
            <a:ext cx="8561746" cy="4758431"/>
          </a:xfrm>
        </p:spPr>
        <p:txBody>
          <a:bodyPr/>
          <a:lstStyle/>
          <a:p>
            <a:r>
              <a:rPr lang="en-IN" cap="none" dirty="0"/>
              <a:t>Here in our data set Customer lifetime Value is the target variable. Customer Lifetime Value means</a:t>
            </a:r>
            <a:r>
              <a:rPr lang="en-IN" sz="1800" dirty="0">
                <a:effectLst/>
                <a:latin typeface="Calibri" panose="020F0502020204030204" pitchFamily="34" charset="0"/>
                <a:ea typeface="Calibri" panose="020F0502020204030204" pitchFamily="34" charset="0"/>
                <a:cs typeface="Vrinda" panose="020B0502040204020203" pitchFamily="34" charset="0"/>
              </a:rPr>
              <a:t> </a:t>
            </a:r>
            <a:r>
              <a:rPr lang="en-IN" cap="none" dirty="0">
                <a:latin typeface="+mj-lt"/>
                <a:ea typeface="Calibri" panose="020F0502020204030204" pitchFamily="34" charset="0"/>
                <a:cs typeface="Vrinda" panose="020B0502040204020203" pitchFamily="34" charset="0"/>
              </a:rPr>
              <a:t>t</a:t>
            </a:r>
            <a:r>
              <a:rPr lang="en-IN" sz="1800" cap="none" dirty="0">
                <a:effectLst/>
                <a:latin typeface="+mj-lt"/>
                <a:ea typeface="Calibri" panose="020F0502020204030204" pitchFamily="34" charset="0"/>
                <a:cs typeface="Vrinda" panose="020B0502040204020203" pitchFamily="34" charset="0"/>
              </a:rPr>
              <a:t>he total revenue the client will derive from their entire relationship with a customer i.e</a:t>
            </a:r>
            <a:r>
              <a:rPr lang="en-IN" cap="none" dirty="0">
                <a:latin typeface="+mj-lt"/>
                <a:ea typeface="Calibri" panose="020F0502020204030204" pitchFamily="34" charset="0"/>
                <a:cs typeface="Vrinda" panose="020B0502040204020203" pitchFamily="34" charset="0"/>
              </a:rPr>
              <a:t>. </a:t>
            </a:r>
            <a:r>
              <a:rPr lang="en-US" cap="none" dirty="0">
                <a:latin typeface="+mj-lt"/>
                <a:ea typeface="Calibri" panose="020F0502020204030204" pitchFamily="34" charset="0"/>
                <a:cs typeface="Vrinda" panose="020B0502040204020203" pitchFamily="34" charset="0"/>
              </a:rPr>
              <a:t>t</a:t>
            </a:r>
            <a:r>
              <a:rPr lang="en-US" b="0" i="0" cap="none" dirty="0">
                <a:effectLst/>
                <a:latin typeface="+mj-lt"/>
              </a:rPr>
              <a:t>he total amount of money a customer is expected to spend in your business. </a:t>
            </a:r>
            <a:endParaRPr lang="en-IN" cap="none" dirty="0">
              <a:latin typeface="+mj-lt"/>
            </a:endParaRPr>
          </a:p>
          <a:p>
            <a:endParaRPr lang="en-IN" cap="none" dirty="0"/>
          </a:p>
        </p:txBody>
      </p:sp>
      <p:pic>
        <p:nvPicPr>
          <p:cNvPr id="5" name="Picture 4">
            <a:extLst>
              <a:ext uri="{FF2B5EF4-FFF2-40B4-BE49-F238E27FC236}">
                <a16:creationId xmlns:a16="http://schemas.microsoft.com/office/drawing/2014/main" id="{A4EDB80F-4CA9-4CB3-80BF-E8366B1FA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528" y="2965141"/>
            <a:ext cx="4231854" cy="2365677"/>
          </a:xfrm>
          <a:prstGeom prst="rect">
            <a:avLst/>
          </a:prstGeom>
        </p:spPr>
      </p:pic>
    </p:spTree>
    <p:extLst>
      <p:ext uri="{BB962C8B-B14F-4D97-AF65-F5344CB8AC3E}">
        <p14:creationId xmlns:p14="http://schemas.microsoft.com/office/powerpoint/2010/main" val="310419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9286-ED70-4FB1-B5BC-00781FCE20CA}"/>
              </a:ext>
            </a:extLst>
          </p:cNvPr>
          <p:cNvSpPr>
            <a:spLocks noGrp="1"/>
          </p:cNvSpPr>
          <p:nvPr>
            <p:ph type="ctrTitle"/>
          </p:nvPr>
        </p:nvSpPr>
        <p:spPr>
          <a:xfrm>
            <a:off x="2493105" y="168676"/>
            <a:ext cx="8561747" cy="568171"/>
          </a:xfrm>
        </p:spPr>
        <p:txBody>
          <a:bodyPr>
            <a:normAutofit/>
          </a:bodyPr>
          <a:lstStyle/>
          <a:p>
            <a:r>
              <a:rPr lang="en-IN" sz="2400" b="1" dirty="0"/>
              <a:t>Count Of Variables And Observations:</a:t>
            </a:r>
          </a:p>
        </p:txBody>
      </p:sp>
      <p:sp>
        <p:nvSpPr>
          <p:cNvPr id="3" name="Subtitle 2">
            <a:extLst>
              <a:ext uri="{FF2B5EF4-FFF2-40B4-BE49-F238E27FC236}">
                <a16:creationId xmlns:a16="http://schemas.microsoft.com/office/drawing/2014/main" id="{286281CD-29DC-41FA-A1F2-69C9DAB938E0}"/>
              </a:ext>
            </a:extLst>
          </p:cNvPr>
          <p:cNvSpPr>
            <a:spLocks noGrp="1"/>
          </p:cNvSpPr>
          <p:nvPr>
            <p:ph type="subTitle" idx="1"/>
          </p:nvPr>
        </p:nvSpPr>
        <p:spPr>
          <a:xfrm>
            <a:off x="2493106" y="852256"/>
            <a:ext cx="8561746" cy="5015884"/>
          </a:xfrm>
        </p:spPr>
        <p:txBody>
          <a:bodyPr/>
          <a:lstStyle/>
          <a:p>
            <a:r>
              <a:rPr lang="en-IN" cap="none" dirty="0"/>
              <a:t>After importing the data in our preferred software , we can conclude that:</a:t>
            </a:r>
          </a:p>
          <a:p>
            <a:endParaRPr lang="en-IN" cap="none" dirty="0"/>
          </a:p>
          <a:p>
            <a:endParaRPr lang="en-IN" cap="none" dirty="0"/>
          </a:p>
          <a:p>
            <a:r>
              <a:rPr lang="en-IN" cap="none" dirty="0"/>
              <a:t>There are </a:t>
            </a:r>
            <a:r>
              <a:rPr lang="en-IN" b="1" cap="none" dirty="0"/>
              <a:t>9134</a:t>
            </a:r>
            <a:r>
              <a:rPr lang="en-IN" cap="none" dirty="0"/>
              <a:t> </a:t>
            </a:r>
            <a:r>
              <a:rPr lang="en-IN" b="1" cap="none" dirty="0"/>
              <a:t>observations</a:t>
            </a:r>
            <a:r>
              <a:rPr lang="en-IN" cap="none" dirty="0"/>
              <a:t> with </a:t>
            </a:r>
            <a:r>
              <a:rPr lang="en-IN" b="1" cap="none" dirty="0"/>
              <a:t>22 variables </a:t>
            </a:r>
            <a:r>
              <a:rPr lang="en-IN" cap="none" dirty="0"/>
              <a:t>as a whole. And this data does not contain any missing values.</a:t>
            </a:r>
          </a:p>
        </p:txBody>
      </p:sp>
    </p:spTree>
    <p:extLst>
      <p:ext uri="{BB962C8B-B14F-4D97-AF65-F5344CB8AC3E}">
        <p14:creationId xmlns:p14="http://schemas.microsoft.com/office/powerpoint/2010/main" val="184375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8EC1D-1182-4640-B598-8D5135427989}"/>
              </a:ext>
            </a:extLst>
          </p:cNvPr>
          <p:cNvSpPr>
            <a:spLocks noGrp="1"/>
          </p:cNvSpPr>
          <p:nvPr>
            <p:ph type="ctrTitle"/>
          </p:nvPr>
        </p:nvSpPr>
        <p:spPr>
          <a:xfrm>
            <a:off x="2493105" y="257452"/>
            <a:ext cx="8561747" cy="674703"/>
          </a:xfrm>
        </p:spPr>
        <p:txBody>
          <a:bodyPr>
            <a:normAutofit/>
          </a:bodyPr>
          <a:lstStyle/>
          <a:p>
            <a:r>
              <a:rPr lang="en-IN" sz="2400" b="1" dirty="0"/>
              <a:t>Significant Variables:</a:t>
            </a:r>
          </a:p>
        </p:txBody>
      </p:sp>
      <p:sp>
        <p:nvSpPr>
          <p:cNvPr id="3" name="Subtitle 2">
            <a:extLst>
              <a:ext uri="{FF2B5EF4-FFF2-40B4-BE49-F238E27FC236}">
                <a16:creationId xmlns:a16="http://schemas.microsoft.com/office/drawing/2014/main" id="{503C373F-C64D-4A3D-953A-30F8715CCBE5}"/>
              </a:ext>
            </a:extLst>
          </p:cNvPr>
          <p:cNvSpPr>
            <a:spLocks noGrp="1"/>
          </p:cNvSpPr>
          <p:nvPr>
            <p:ph type="subTitle" idx="1"/>
          </p:nvPr>
        </p:nvSpPr>
        <p:spPr>
          <a:xfrm>
            <a:off x="2493106" y="1074198"/>
            <a:ext cx="8561746" cy="4412202"/>
          </a:xfrm>
        </p:spPr>
        <p:txBody>
          <a:bodyPr/>
          <a:lstStyle/>
          <a:p>
            <a:r>
              <a:rPr lang="en-IN" cap="none" dirty="0"/>
              <a:t>The final significant columns after performing the correlation, </a:t>
            </a:r>
            <a:r>
              <a:rPr lang="en-IN" cap="none" dirty="0" err="1"/>
              <a:t>anova</a:t>
            </a:r>
            <a:r>
              <a:rPr lang="en-IN" cap="none" dirty="0"/>
              <a:t> test and multicollinearity test are:</a:t>
            </a:r>
          </a:p>
          <a:p>
            <a:pPr marL="342900" indent="-342900">
              <a:buAutoNum type="arabicPeriod"/>
            </a:pPr>
            <a:r>
              <a:rPr lang="en-IN" cap="none" dirty="0"/>
              <a:t>Coverage (Extended &amp; Premium)</a:t>
            </a:r>
          </a:p>
          <a:p>
            <a:pPr marL="342900" indent="-342900">
              <a:buAutoNum type="arabicPeriod"/>
            </a:pPr>
            <a:r>
              <a:rPr lang="en-IN" cap="none" dirty="0"/>
              <a:t>Employment Status (Employed, Medical leave)</a:t>
            </a:r>
          </a:p>
          <a:p>
            <a:pPr marL="342900" indent="-342900">
              <a:buAutoNum type="arabicPeriod"/>
            </a:pPr>
            <a:r>
              <a:rPr lang="en-IN" cap="none" dirty="0"/>
              <a:t>Type of open complaint(Type 3 &amp; Type 4)</a:t>
            </a:r>
          </a:p>
          <a:p>
            <a:pPr marL="342900" indent="-342900">
              <a:buAutoNum type="arabicPeriod"/>
            </a:pPr>
            <a:r>
              <a:rPr lang="en-IN" cap="none" dirty="0"/>
              <a:t> Type of policies (2-9)</a:t>
            </a:r>
          </a:p>
          <a:p>
            <a:pPr marL="342900" indent="-342900">
              <a:buAutoNum type="arabicPeriod"/>
            </a:pPr>
            <a:r>
              <a:rPr lang="en-IN" cap="none" dirty="0"/>
              <a:t> Vehicle Class( Luxury SUV, Luxury Car, Sports Car, SUV)</a:t>
            </a:r>
          </a:p>
          <a:p>
            <a:endParaRPr lang="en-IN" cap="none" dirty="0"/>
          </a:p>
        </p:txBody>
      </p:sp>
    </p:spTree>
    <p:extLst>
      <p:ext uri="{BB962C8B-B14F-4D97-AF65-F5344CB8AC3E}">
        <p14:creationId xmlns:p14="http://schemas.microsoft.com/office/powerpoint/2010/main" val="230507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33DB-04D6-457E-8305-A1FA39AAA017}"/>
              </a:ext>
            </a:extLst>
          </p:cNvPr>
          <p:cNvSpPr>
            <a:spLocks noGrp="1"/>
          </p:cNvSpPr>
          <p:nvPr>
            <p:ph type="ctrTitle"/>
          </p:nvPr>
        </p:nvSpPr>
        <p:spPr>
          <a:xfrm>
            <a:off x="2493105" y="266330"/>
            <a:ext cx="8561747" cy="683581"/>
          </a:xfrm>
        </p:spPr>
        <p:txBody>
          <a:bodyPr>
            <a:normAutofit/>
          </a:bodyPr>
          <a:lstStyle/>
          <a:p>
            <a:r>
              <a:rPr lang="en-US" sz="2400" b="1" dirty="0"/>
              <a:t>Insignificant Variables:</a:t>
            </a:r>
            <a:endParaRPr lang="en-IN" sz="2400" b="1" dirty="0"/>
          </a:p>
        </p:txBody>
      </p:sp>
      <p:sp>
        <p:nvSpPr>
          <p:cNvPr id="3" name="Subtitle 2">
            <a:extLst>
              <a:ext uri="{FF2B5EF4-FFF2-40B4-BE49-F238E27FC236}">
                <a16:creationId xmlns:a16="http://schemas.microsoft.com/office/drawing/2014/main" id="{8A627296-65B6-4B2A-892A-06FA84C2B6C7}"/>
              </a:ext>
            </a:extLst>
          </p:cNvPr>
          <p:cNvSpPr>
            <a:spLocks noGrp="1"/>
          </p:cNvSpPr>
          <p:nvPr>
            <p:ph type="subTitle" idx="1"/>
          </p:nvPr>
        </p:nvSpPr>
        <p:spPr>
          <a:xfrm>
            <a:off x="2493106" y="1091954"/>
            <a:ext cx="8561746" cy="4456590"/>
          </a:xfrm>
        </p:spPr>
        <p:txBody>
          <a:bodyPr/>
          <a:lstStyle/>
          <a:p>
            <a:r>
              <a:rPr lang="en-US" cap="none" dirty="0"/>
              <a:t>The final insignificant variables are</a:t>
            </a:r>
            <a:r>
              <a:rPr lang="en-IN" cap="none" dirty="0"/>
              <a:t> after performing different tests:</a:t>
            </a:r>
          </a:p>
          <a:p>
            <a:pPr marL="342900" indent="-342900">
              <a:buAutoNum type="arabicPeriod"/>
            </a:pPr>
            <a:r>
              <a:rPr lang="en-IN" cap="none" dirty="0"/>
              <a:t>Total claim amount</a:t>
            </a:r>
          </a:p>
          <a:p>
            <a:pPr marL="342900" indent="-342900">
              <a:buAutoNum type="arabicPeriod"/>
            </a:pPr>
            <a:r>
              <a:rPr lang="en-IN" cap="none" dirty="0"/>
              <a:t> Education</a:t>
            </a:r>
          </a:p>
          <a:p>
            <a:pPr marL="342900" indent="-342900">
              <a:buAutoNum type="arabicPeriod"/>
            </a:pPr>
            <a:r>
              <a:rPr lang="en-IN" cap="none" dirty="0"/>
              <a:t> Employment Status(medical leave, unemployed, retired)</a:t>
            </a:r>
          </a:p>
          <a:p>
            <a:pPr marL="342900" indent="-342900">
              <a:buAutoNum type="arabicPeriod"/>
            </a:pPr>
            <a:r>
              <a:rPr lang="en-IN" cap="none" dirty="0"/>
              <a:t> Marital Status</a:t>
            </a:r>
          </a:p>
          <a:p>
            <a:pPr marL="342900" indent="-342900">
              <a:buAutoNum type="arabicPeriod"/>
            </a:pPr>
            <a:r>
              <a:rPr lang="en-IN" cap="none" dirty="0"/>
              <a:t> Type of open complaint( 1,2&amp;5)</a:t>
            </a:r>
          </a:p>
          <a:p>
            <a:pPr marL="342900" indent="-342900">
              <a:buAutoNum type="arabicPeriod"/>
            </a:pPr>
            <a:r>
              <a:rPr lang="en-IN" cap="none" dirty="0"/>
              <a:t>Renew offer</a:t>
            </a:r>
          </a:p>
          <a:p>
            <a:pPr marL="342900" indent="-342900">
              <a:buAutoNum type="arabicPeriod"/>
            </a:pPr>
            <a:r>
              <a:rPr lang="en-IN" cap="none" dirty="0"/>
              <a:t>Vehicle class</a:t>
            </a:r>
          </a:p>
        </p:txBody>
      </p:sp>
    </p:spTree>
    <p:extLst>
      <p:ext uri="{BB962C8B-B14F-4D97-AF65-F5344CB8AC3E}">
        <p14:creationId xmlns:p14="http://schemas.microsoft.com/office/powerpoint/2010/main" val="2825170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B261-A264-4C2E-9ED7-BF89CE4715AA}"/>
              </a:ext>
            </a:extLst>
          </p:cNvPr>
          <p:cNvSpPr>
            <a:spLocks noGrp="1"/>
          </p:cNvSpPr>
          <p:nvPr>
            <p:ph type="title"/>
          </p:nvPr>
        </p:nvSpPr>
        <p:spPr>
          <a:xfrm>
            <a:off x="1534696" y="239697"/>
            <a:ext cx="9520158" cy="790113"/>
          </a:xfrm>
        </p:spPr>
        <p:txBody>
          <a:bodyPr>
            <a:normAutofit/>
          </a:bodyPr>
          <a:lstStyle/>
          <a:p>
            <a:r>
              <a:rPr lang="en-IN" sz="2400" b="1" dirty="0"/>
              <a:t>Explanation Of Significant Variables:</a:t>
            </a:r>
          </a:p>
        </p:txBody>
      </p:sp>
      <p:sp>
        <p:nvSpPr>
          <p:cNvPr id="3" name="Content Placeholder 2">
            <a:extLst>
              <a:ext uri="{FF2B5EF4-FFF2-40B4-BE49-F238E27FC236}">
                <a16:creationId xmlns:a16="http://schemas.microsoft.com/office/drawing/2014/main" id="{E62219CF-BB1D-4F9E-8E95-72FD5F32AC12}"/>
              </a:ext>
            </a:extLst>
          </p:cNvPr>
          <p:cNvSpPr>
            <a:spLocks noGrp="1"/>
          </p:cNvSpPr>
          <p:nvPr>
            <p:ph idx="1"/>
          </p:nvPr>
        </p:nvSpPr>
        <p:spPr>
          <a:xfrm>
            <a:off x="1534696" y="1180730"/>
            <a:ext cx="9520158" cy="4749553"/>
          </a:xfrm>
        </p:spPr>
        <p:txBody>
          <a:bodyPr>
            <a:normAutofit/>
          </a:bodyPr>
          <a:lstStyle/>
          <a:p>
            <a:pPr marL="0" indent="0">
              <a:buNone/>
            </a:pPr>
            <a:r>
              <a:rPr lang="en-IN" b="1" dirty="0"/>
              <a:t>Coverage:</a:t>
            </a:r>
            <a:r>
              <a:rPr lang="en-IN" dirty="0"/>
              <a:t> the usefulness of this column is to show the customers the different types of coverage schemes provided by the company. This is a significant column because this helps the customers to take the decision of how much they expect to invest in that company i.e. whether they will get greater coverage or not if any damage happens.</a:t>
            </a:r>
          </a:p>
          <a:p>
            <a:pPr marL="0" indent="0" algn="r">
              <a:buNone/>
            </a:pPr>
            <a:r>
              <a:rPr lang="en-IN" dirty="0"/>
              <a:t>                                                        This shows that basic coverage was offered for                                                                 maximum person , then comes the extended one and                                                    </a:t>
            </a:r>
            <a:r>
              <a:rPr lang="en-IN" dirty="0" err="1"/>
              <a:t>and</a:t>
            </a:r>
            <a:r>
              <a:rPr lang="en-IN" dirty="0"/>
              <a:t> least people are offered for the premium</a:t>
            </a:r>
          </a:p>
          <a:p>
            <a:pPr marL="0" indent="0" algn="r">
              <a:buNone/>
            </a:pPr>
            <a:r>
              <a:rPr lang="en-IN" dirty="0"/>
              <a:t>                                                       scheme.                                                     </a:t>
            </a:r>
          </a:p>
          <a:p>
            <a:pPr marL="0" indent="0">
              <a:buNone/>
            </a:pPr>
            <a:r>
              <a:rPr lang="en-IN" dirty="0"/>
              <a:t>                                 </a:t>
            </a:r>
          </a:p>
          <a:p>
            <a:pPr marL="0" indent="0">
              <a:buNone/>
            </a:pPr>
            <a:r>
              <a:rPr lang="en-IN" dirty="0"/>
              <a:t>                                                          </a:t>
            </a:r>
          </a:p>
        </p:txBody>
      </p:sp>
      <p:pic>
        <p:nvPicPr>
          <p:cNvPr id="5" name="Picture 4">
            <a:extLst>
              <a:ext uri="{FF2B5EF4-FFF2-40B4-BE49-F238E27FC236}">
                <a16:creationId xmlns:a16="http://schemas.microsoft.com/office/drawing/2014/main" id="{A5F730F5-B5BB-4A5D-8FF6-29B96194C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069" y="3070998"/>
            <a:ext cx="3589514" cy="2859285"/>
          </a:xfrm>
          <a:prstGeom prst="rect">
            <a:avLst/>
          </a:prstGeom>
        </p:spPr>
      </p:pic>
    </p:spTree>
    <p:extLst>
      <p:ext uri="{BB962C8B-B14F-4D97-AF65-F5344CB8AC3E}">
        <p14:creationId xmlns:p14="http://schemas.microsoft.com/office/powerpoint/2010/main" val="22429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703F-2787-474D-BC87-6641B79FFBA6}"/>
              </a:ext>
            </a:extLst>
          </p:cNvPr>
          <p:cNvSpPr>
            <a:spLocks noGrp="1"/>
          </p:cNvSpPr>
          <p:nvPr>
            <p:ph type="title"/>
          </p:nvPr>
        </p:nvSpPr>
        <p:spPr>
          <a:xfrm>
            <a:off x="1534696" y="91441"/>
            <a:ext cx="9520158" cy="548639"/>
          </a:xfrm>
        </p:spPr>
        <p:txBody>
          <a:bodyPr>
            <a:normAutofit/>
          </a:bodyPr>
          <a:lstStyle/>
          <a:p>
            <a:r>
              <a:rPr lang="en-IN" sz="2400" b="1" dirty="0"/>
              <a:t>Employment Status: (Employed &amp; Medical Leave)</a:t>
            </a:r>
          </a:p>
        </p:txBody>
      </p:sp>
      <p:sp>
        <p:nvSpPr>
          <p:cNvPr id="3" name="Content Placeholder 2">
            <a:extLst>
              <a:ext uri="{FF2B5EF4-FFF2-40B4-BE49-F238E27FC236}">
                <a16:creationId xmlns:a16="http://schemas.microsoft.com/office/drawing/2014/main" id="{0EA83A21-4FC8-4AC1-8F4B-1ED0C9D9ED90}"/>
              </a:ext>
            </a:extLst>
          </p:cNvPr>
          <p:cNvSpPr>
            <a:spLocks noGrp="1"/>
          </p:cNvSpPr>
          <p:nvPr>
            <p:ph idx="1"/>
          </p:nvPr>
        </p:nvSpPr>
        <p:spPr>
          <a:xfrm>
            <a:off x="1534696" y="832104"/>
            <a:ext cx="9520158" cy="5010912"/>
          </a:xfrm>
        </p:spPr>
        <p:txBody>
          <a:bodyPr/>
          <a:lstStyle/>
          <a:p>
            <a:pPr marL="0" indent="0">
              <a:buNone/>
            </a:pPr>
            <a:r>
              <a:rPr lang="en-IN" dirty="0"/>
              <a:t>This is an important column to take into consideration because those who are employed and those who are temporarily on a medical leave can only invest and for others it will be difficult to go for the scheme.</a:t>
            </a:r>
          </a:p>
          <a:p>
            <a:pPr marL="0" indent="0">
              <a:buNone/>
            </a:pPr>
            <a:r>
              <a:rPr lang="en-IN" dirty="0"/>
              <a:t>                                                                    This gives us about the clear idea about the </a:t>
            </a:r>
          </a:p>
          <a:p>
            <a:pPr marL="0" indent="0">
              <a:buNone/>
            </a:pPr>
            <a:r>
              <a:rPr lang="en-IN" dirty="0"/>
              <a:t>                                                                     employment status of the employed person   </a:t>
            </a:r>
          </a:p>
          <a:p>
            <a:pPr marL="0" indent="0">
              <a:buNone/>
            </a:pPr>
            <a:r>
              <a:rPr lang="en-IN" dirty="0"/>
              <a:t>                                                                     and those who are in medical leave.      </a:t>
            </a:r>
          </a:p>
          <a:p>
            <a:pPr marL="0" indent="0">
              <a:buNone/>
            </a:pPr>
            <a:r>
              <a:rPr lang="en-IN" dirty="0"/>
              <a:t>                                                                     By looking into this data, company will </a:t>
            </a:r>
          </a:p>
          <a:p>
            <a:pPr marL="0" indent="0">
              <a:buNone/>
            </a:pPr>
            <a:r>
              <a:rPr lang="en-IN" dirty="0"/>
              <a:t>                                                                     approach to them who are employed and </a:t>
            </a:r>
          </a:p>
          <a:p>
            <a:pPr marL="0" indent="0">
              <a:buNone/>
            </a:pPr>
            <a:r>
              <a:rPr lang="en-IN" dirty="0"/>
              <a:t>                                                                     temporarily in medical leave.</a:t>
            </a:r>
          </a:p>
          <a:p>
            <a:pPr marL="0" indent="0">
              <a:buNone/>
            </a:pPr>
            <a:endParaRPr lang="en-IN" dirty="0"/>
          </a:p>
        </p:txBody>
      </p:sp>
      <p:pic>
        <p:nvPicPr>
          <p:cNvPr id="4" name="Picture 3">
            <a:extLst>
              <a:ext uri="{FF2B5EF4-FFF2-40B4-BE49-F238E27FC236}">
                <a16:creationId xmlns:a16="http://schemas.microsoft.com/office/drawing/2014/main" id="{4BD4AA65-1AD6-46FE-9488-FA9A4A30C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704" y="2066544"/>
            <a:ext cx="4149375" cy="3662714"/>
          </a:xfrm>
          <a:prstGeom prst="rect">
            <a:avLst/>
          </a:prstGeom>
        </p:spPr>
      </p:pic>
    </p:spTree>
    <p:extLst>
      <p:ext uri="{BB962C8B-B14F-4D97-AF65-F5344CB8AC3E}">
        <p14:creationId xmlns:p14="http://schemas.microsoft.com/office/powerpoint/2010/main" val="187353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313E-D47D-4672-B75F-E526D7348437}"/>
              </a:ext>
            </a:extLst>
          </p:cNvPr>
          <p:cNvSpPr>
            <a:spLocks noGrp="1"/>
          </p:cNvSpPr>
          <p:nvPr>
            <p:ph type="title"/>
          </p:nvPr>
        </p:nvSpPr>
        <p:spPr>
          <a:xfrm>
            <a:off x="1534696" y="257453"/>
            <a:ext cx="9520158" cy="656947"/>
          </a:xfrm>
        </p:spPr>
        <p:txBody>
          <a:bodyPr>
            <a:normAutofit/>
          </a:bodyPr>
          <a:lstStyle/>
          <a:p>
            <a:r>
              <a:rPr lang="en-IN" sz="2400" b="1" dirty="0"/>
              <a:t>Type Of Complaint: (Type 3 &amp; Type 4)</a:t>
            </a:r>
          </a:p>
        </p:txBody>
      </p:sp>
      <p:sp>
        <p:nvSpPr>
          <p:cNvPr id="3" name="Content Placeholder 2">
            <a:extLst>
              <a:ext uri="{FF2B5EF4-FFF2-40B4-BE49-F238E27FC236}">
                <a16:creationId xmlns:a16="http://schemas.microsoft.com/office/drawing/2014/main" id="{00B726E4-B33A-4B63-8886-93ED8B2449AD}"/>
              </a:ext>
            </a:extLst>
          </p:cNvPr>
          <p:cNvSpPr>
            <a:spLocks noGrp="1"/>
          </p:cNvSpPr>
          <p:nvPr>
            <p:ph idx="1"/>
          </p:nvPr>
        </p:nvSpPr>
        <p:spPr>
          <a:xfrm>
            <a:off x="1534696" y="1003178"/>
            <a:ext cx="9520158" cy="4811696"/>
          </a:xfrm>
        </p:spPr>
        <p:txBody>
          <a:bodyPr/>
          <a:lstStyle/>
          <a:p>
            <a:pPr marL="0" indent="0">
              <a:buNone/>
            </a:pPr>
            <a:r>
              <a:rPr lang="en-IN" dirty="0"/>
              <a:t>This column is basically the complains raised by the customers. Here type 3 and type 4 are the significant variables because may be the premium coverage customers fall into this category and that may affect the investment strategy of the customers.</a:t>
            </a:r>
          </a:p>
          <a:p>
            <a:pPr marL="0" indent="0">
              <a:buNone/>
            </a:pPr>
            <a:endParaRPr lang="en-IN" dirty="0"/>
          </a:p>
        </p:txBody>
      </p:sp>
      <p:pic>
        <p:nvPicPr>
          <p:cNvPr id="5" name="Picture 4">
            <a:extLst>
              <a:ext uri="{FF2B5EF4-FFF2-40B4-BE49-F238E27FC236}">
                <a16:creationId xmlns:a16="http://schemas.microsoft.com/office/drawing/2014/main" id="{F11B9939-D811-4A8E-BDC0-E681C164B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824" y="2761488"/>
            <a:ext cx="5100351" cy="3215316"/>
          </a:xfrm>
          <a:prstGeom prst="rect">
            <a:avLst/>
          </a:prstGeom>
        </p:spPr>
      </p:pic>
    </p:spTree>
    <p:extLst>
      <p:ext uri="{BB962C8B-B14F-4D97-AF65-F5344CB8AC3E}">
        <p14:creationId xmlns:p14="http://schemas.microsoft.com/office/powerpoint/2010/main" val="149641722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1220</TotalTime>
  <Words>1572</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Calibri</vt:lpstr>
      <vt:lpstr>Palatino Linotype</vt:lpstr>
      <vt:lpstr>Gallery</vt:lpstr>
      <vt:lpstr>Customer Lifetime Value Analysis:</vt:lpstr>
      <vt:lpstr>Objective:</vt:lpstr>
      <vt:lpstr>Dependent Variable:</vt:lpstr>
      <vt:lpstr>Count Of Variables And Observations:</vt:lpstr>
      <vt:lpstr>Significant Variables:</vt:lpstr>
      <vt:lpstr>Insignificant Variables:</vt:lpstr>
      <vt:lpstr>Explanation Of Significant Variables:</vt:lpstr>
      <vt:lpstr>Employment Status: (Employed &amp; Medical Leave)</vt:lpstr>
      <vt:lpstr>Type Of Complaint: (Type 3 &amp; Type 4)</vt:lpstr>
      <vt:lpstr>Types Of Policies (2-9)</vt:lpstr>
      <vt:lpstr>Vehicle Class(Luxury Car, Luxury SUV, SUV, Sports Car):</vt:lpstr>
      <vt:lpstr>Results Found :</vt:lpstr>
      <vt:lpstr>Multicollinearity test- This implies one variable have correlation with other variables</vt:lpstr>
      <vt:lpstr>Absolute Percentage Error Calculation:</vt:lpstr>
      <vt:lpstr>Visual Relationship:</vt:lpstr>
      <vt:lpstr>Business Recommendation: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lifetime value analysis:</dc:title>
  <dc:creator>Sayantani Dutta</dc:creator>
  <cp:lastModifiedBy>Sayantani Dutta</cp:lastModifiedBy>
  <cp:revision>46</cp:revision>
  <dcterms:created xsi:type="dcterms:W3CDTF">2020-09-12T16:30:38Z</dcterms:created>
  <dcterms:modified xsi:type="dcterms:W3CDTF">2020-09-15T16:02:34Z</dcterms:modified>
</cp:coreProperties>
</file>