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56" r:id="rId3"/>
    <p:sldId id="257" r:id="rId4"/>
    <p:sldId id="258" r:id="rId5"/>
    <p:sldId id="259" r:id="rId6"/>
    <p:sldId id="260" r:id="rId7"/>
    <p:sldId id="281" r:id="rId8"/>
    <p:sldId id="261" r:id="rId9"/>
    <p:sldId id="262" r:id="rId10"/>
    <p:sldId id="282" r:id="rId11"/>
    <p:sldId id="277" r:id="rId12"/>
    <p:sldId id="278" r:id="rId13"/>
    <p:sldId id="283" r:id="rId14"/>
    <p:sldId id="264" r:id="rId15"/>
    <p:sldId id="265" r:id="rId16"/>
    <p:sldId id="284" r:id="rId17"/>
    <p:sldId id="268" r:id="rId18"/>
    <p:sldId id="269" r:id="rId19"/>
    <p:sldId id="270" r:id="rId20"/>
    <p:sldId id="285" r:id="rId21"/>
    <p:sldId id="279" r:id="rId22"/>
    <p:sldId id="280" r:id="rId23"/>
    <p:sldId id="273" r:id="rId24"/>
    <p:sldId id="274" r:id="rId25"/>
    <p:sldId id="27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extLst>
      <p:ext uri="{19B8F6BF-5375-455C-9EA6-DF929625EA0E}">
        <p15:presenceInfo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F52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76" autoAdjust="0"/>
    <p:restoredTop sz="94660"/>
  </p:normalViewPr>
  <p:slideViewPr>
    <p:cSldViewPr snapToGrid="0">
      <p:cViewPr varScale="1">
        <p:scale>
          <a:sx n="86" d="100"/>
          <a:sy n="86" d="100"/>
        </p:scale>
        <p:origin x="475"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LENOVO\Desktop\Book2.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1" Type="http://schemas.openxmlformats.org/officeDocument/2006/relationships/oleObject" Target="Book5"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dirty="0"/>
              <a:t>Total</a:t>
            </a:r>
            <a:r>
              <a:rPr lang="en-IN" baseline="0" dirty="0"/>
              <a:t> no of categories</a:t>
            </a:r>
            <a:endParaRPr lang="en-IN" dirty="0"/>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Sheet1!$D$6:$D$13</c:f>
              <c:strCache>
                <c:ptCount val="8"/>
                <c:pt idx="0">
                  <c:v>10th</c:v>
                </c:pt>
                <c:pt idx="1">
                  <c:v>11th</c:v>
                </c:pt>
                <c:pt idx="2">
                  <c:v>12th</c:v>
                </c:pt>
                <c:pt idx="3">
                  <c:v>13th</c:v>
                </c:pt>
                <c:pt idx="4">
                  <c:v>14th</c:v>
                </c:pt>
                <c:pt idx="5">
                  <c:v>15th</c:v>
                </c:pt>
                <c:pt idx="6">
                  <c:v>16th</c:v>
                </c:pt>
                <c:pt idx="7">
                  <c:v>17th</c:v>
                </c:pt>
              </c:strCache>
            </c:strRef>
          </c:cat>
          <c:val>
            <c:numRef>
              <c:f>Sheet1!$E$6:$E$13</c:f>
              <c:numCache>
                <c:formatCode>General</c:formatCode>
                <c:ptCount val="8"/>
                <c:pt idx="0">
                  <c:v>22195</c:v>
                </c:pt>
                <c:pt idx="1">
                  <c:v>21584</c:v>
                </c:pt>
                <c:pt idx="2">
                  <c:v>24840</c:v>
                </c:pt>
                <c:pt idx="3">
                  <c:v>28551</c:v>
                </c:pt>
                <c:pt idx="4">
                  <c:v>19289</c:v>
                </c:pt>
                <c:pt idx="5">
                  <c:v>21284</c:v>
                </c:pt>
                <c:pt idx="6">
                  <c:v>22544</c:v>
                </c:pt>
                <c:pt idx="7">
                  <c:v>27426</c:v>
                </c:pt>
              </c:numCache>
            </c:numRef>
          </c:val>
          <c:extLst>
            <c:ext xmlns:c16="http://schemas.microsoft.com/office/drawing/2014/chart" uri="{C3380CC4-5D6E-409C-BE32-E72D297353CC}">
              <c16:uniqueId val="{00000000-3777-4A8F-9596-AF3006303710}"/>
            </c:ext>
          </c:extLst>
        </c:ser>
        <c:dLbls>
          <c:showLegendKey val="0"/>
          <c:showVal val="1"/>
          <c:showCatName val="0"/>
          <c:showSerName val="0"/>
          <c:showPercent val="0"/>
          <c:showBubbleSize val="0"/>
        </c:dLbls>
        <c:gapWidth val="65"/>
        <c:shape val="box"/>
        <c:axId val="53412992"/>
        <c:axId val="53414912"/>
        <c:axId val="0"/>
      </c:bar3DChart>
      <c:catAx>
        <c:axId val="53412992"/>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dirty="0"/>
                  <a:t>Dates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53414912"/>
        <c:crosses val="autoZero"/>
        <c:auto val="1"/>
        <c:lblAlgn val="ctr"/>
        <c:lblOffset val="100"/>
        <c:noMultiLvlLbl val="0"/>
      </c:catAx>
      <c:valAx>
        <c:axId val="53414912"/>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dirty="0"/>
                  <a:t>No</a:t>
                </a:r>
                <a:r>
                  <a:rPr lang="en-IN" baseline="0" dirty="0"/>
                  <a:t> of categories</a:t>
                </a:r>
                <a:endParaRPr lang="en-IN" dirty="0"/>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53412992"/>
        <c:crosses val="autoZero"/>
        <c:crossBetween val="between"/>
      </c:valAx>
      <c:dTable>
        <c:showHorzBorder val="1"/>
        <c:showVertBorder val="1"/>
        <c:showOutline val="1"/>
        <c:showKeys val="1"/>
        <c:spPr>
          <a:noFill/>
          <a:ln w="9525">
            <a:solidFill>
              <a:schemeClr val="dk1">
                <a:lumMod val="35000"/>
                <a:lumOff val="65000"/>
              </a:schemeClr>
            </a:solidFill>
          </a:ln>
          <a:effectLst/>
        </c:spPr>
        <c:txPr>
          <a:bodyPr rot="0" spcFirstLastPara="1" vertOverflow="ellipsis" vert="horz" wrap="square" anchor="ctr" anchorCtr="1"/>
          <a:lstStyle/>
          <a:p>
            <a:pPr rtl="0">
              <a:defRPr sz="1197" b="0" i="0" u="none" strike="noStrike" kern="1200" baseline="0">
                <a:solidFill>
                  <a:schemeClr val="dk1">
                    <a:lumMod val="75000"/>
                    <a:lumOff val="2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City</a:t>
            </a:r>
            <a:r>
              <a:rPr lang="en-IN" baseline="0" dirty="0"/>
              <a:t> wise analysis</a:t>
            </a:r>
          </a:p>
          <a:p>
            <a:pPr>
              <a:defRPr sz="1400" b="0" i="0" u="none" strike="noStrike" kern="1200" spc="0" baseline="0">
                <a:solidFill>
                  <a:schemeClr val="tx1">
                    <a:lumMod val="65000"/>
                    <a:lumOff val="35000"/>
                  </a:schemeClr>
                </a:solidFill>
                <a:latin typeface="+mn-lt"/>
                <a:ea typeface="+mn-ea"/>
                <a:cs typeface="+mn-cs"/>
              </a:defRPr>
            </a:pPr>
            <a:endParaRPr lang="en-IN" dirty="0"/>
          </a:p>
        </c:rich>
      </c:tx>
      <c:overlay val="0"/>
      <c:spPr>
        <a:noFill/>
        <a:ln>
          <a:noFill/>
        </a:ln>
        <a:effectLst/>
      </c:spPr>
    </c:title>
    <c:autoTitleDeleted val="0"/>
    <c:view3D>
      <c:rotX val="15"/>
      <c:rotY val="20"/>
      <c:depthPercent val="100"/>
      <c:rAngAx val="1"/>
    </c:view3D>
    <c:floor>
      <c:thickness val="0"/>
      <c:spPr>
        <a:noFill/>
        <a:ln>
          <a:noFill/>
        </a:ln>
        <a:effectLst/>
        <a:sp3d/>
      </c:spPr>
    </c:floor>
    <c:sideWall>
      <c:thickness val="0"/>
      <c:spPr>
        <a:noFill/>
        <a:ln w="25400">
          <a:noFill/>
        </a:ln>
        <a:effectLst/>
        <a:sp3d/>
      </c:spPr>
    </c:sideWall>
    <c:backWall>
      <c:thickness val="0"/>
      <c:spPr>
        <a:noFill/>
        <a:ln w="25400">
          <a:noFill/>
        </a:ln>
        <a:effectLst/>
        <a:sp3d/>
      </c:spPr>
    </c:backWall>
    <c:plotArea>
      <c:layout/>
      <c:bar3DChart>
        <c:barDir val="col"/>
        <c:grouping val="clustered"/>
        <c:varyColors val="0"/>
        <c:ser>
          <c:idx val="0"/>
          <c:order val="0"/>
          <c:tx>
            <c:strRef>
              <c:f>Sheet1!$E$5</c:f>
              <c:strCache>
                <c:ptCount val="1"/>
                <c:pt idx="0">
                  <c:v>10</c:v>
                </c:pt>
              </c:strCache>
            </c:strRef>
          </c:tx>
          <c:spPr>
            <a:solidFill>
              <a:schemeClr val="accent1"/>
            </a:solidFill>
            <a:ln>
              <a:noFill/>
            </a:ln>
            <a:effectLst/>
            <a:sp3d/>
          </c:spPr>
          <c:invertIfNegative val="0"/>
          <c:cat>
            <c:numRef>
              <c:f>Sheet1!$F$4:$M$4</c:f>
              <c:numCache>
                <c:formatCode>General</c:formatCode>
                <c:ptCount val="8"/>
                <c:pt idx="0">
                  <c:v>7</c:v>
                </c:pt>
                <c:pt idx="1">
                  <c:v>10459</c:v>
                </c:pt>
                <c:pt idx="2">
                  <c:v>18</c:v>
                </c:pt>
                <c:pt idx="3">
                  <c:v>19</c:v>
                </c:pt>
                <c:pt idx="4">
                  <c:v>37</c:v>
                </c:pt>
                <c:pt idx="5">
                  <c:v>58</c:v>
                </c:pt>
                <c:pt idx="6">
                  <c:v>48</c:v>
                </c:pt>
                <c:pt idx="7">
                  <c:v>55</c:v>
                </c:pt>
              </c:numCache>
            </c:numRef>
          </c:cat>
          <c:val>
            <c:numRef>
              <c:f>Sheet1!$F$5:$M$5</c:f>
              <c:numCache>
                <c:formatCode>General</c:formatCode>
                <c:ptCount val="8"/>
                <c:pt idx="0">
                  <c:v>2853</c:v>
                </c:pt>
                <c:pt idx="1">
                  <c:v>930</c:v>
                </c:pt>
                <c:pt idx="2">
                  <c:v>921</c:v>
                </c:pt>
                <c:pt idx="3">
                  <c:v>860</c:v>
                </c:pt>
                <c:pt idx="4">
                  <c:v>663</c:v>
                </c:pt>
              </c:numCache>
            </c:numRef>
          </c:val>
          <c:extLst>
            <c:ext xmlns:c16="http://schemas.microsoft.com/office/drawing/2014/chart" uri="{C3380CC4-5D6E-409C-BE32-E72D297353CC}">
              <c16:uniqueId val="{00000000-085C-45B6-A35C-05B8DEBCC0F2}"/>
            </c:ext>
          </c:extLst>
        </c:ser>
        <c:ser>
          <c:idx val="1"/>
          <c:order val="1"/>
          <c:tx>
            <c:strRef>
              <c:f>Sheet1!$E$6</c:f>
              <c:strCache>
                <c:ptCount val="1"/>
                <c:pt idx="0">
                  <c:v>11</c:v>
                </c:pt>
              </c:strCache>
            </c:strRef>
          </c:tx>
          <c:spPr>
            <a:solidFill>
              <a:schemeClr val="accent2"/>
            </a:solidFill>
            <a:ln>
              <a:noFill/>
            </a:ln>
            <a:effectLst/>
            <a:sp3d/>
          </c:spPr>
          <c:invertIfNegative val="0"/>
          <c:cat>
            <c:numRef>
              <c:f>Sheet1!$F$4:$M$4</c:f>
              <c:numCache>
                <c:formatCode>General</c:formatCode>
                <c:ptCount val="8"/>
                <c:pt idx="0">
                  <c:v>7</c:v>
                </c:pt>
                <c:pt idx="1">
                  <c:v>10459</c:v>
                </c:pt>
                <c:pt idx="2">
                  <c:v>18</c:v>
                </c:pt>
                <c:pt idx="3">
                  <c:v>19</c:v>
                </c:pt>
                <c:pt idx="4">
                  <c:v>37</c:v>
                </c:pt>
                <c:pt idx="5">
                  <c:v>58</c:v>
                </c:pt>
                <c:pt idx="6">
                  <c:v>48</c:v>
                </c:pt>
                <c:pt idx="7">
                  <c:v>55</c:v>
                </c:pt>
              </c:numCache>
            </c:numRef>
          </c:cat>
          <c:val>
            <c:numRef>
              <c:f>Sheet1!$F$6:$M$6</c:f>
              <c:numCache>
                <c:formatCode>General</c:formatCode>
                <c:ptCount val="8"/>
                <c:pt idx="0">
                  <c:v>2804</c:v>
                </c:pt>
                <c:pt idx="1">
                  <c:v>943</c:v>
                </c:pt>
                <c:pt idx="2">
                  <c:v>928</c:v>
                </c:pt>
                <c:pt idx="3">
                  <c:v>811</c:v>
                </c:pt>
                <c:pt idx="4">
                  <c:v>699</c:v>
                </c:pt>
              </c:numCache>
            </c:numRef>
          </c:val>
          <c:extLst>
            <c:ext xmlns:c16="http://schemas.microsoft.com/office/drawing/2014/chart" uri="{C3380CC4-5D6E-409C-BE32-E72D297353CC}">
              <c16:uniqueId val="{00000001-085C-45B6-A35C-05B8DEBCC0F2}"/>
            </c:ext>
          </c:extLst>
        </c:ser>
        <c:ser>
          <c:idx val="2"/>
          <c:order val="2"/>
          <c:tx>
            <c:strRef>
              <c:f>Sheet1!$E$7</c:f>
              <c:strCache>
                <c:ptCount val="1"/>
                <c:pt idx="0">
                  <c:v>12</c:v>
                </c:pt>
              </c:strCache>
            </c:strRef>
          </c:tx>
          <c:spPr>
            <a:solidFill>
              <a:schemeClr val="accent3"/>
            </a:solidFill>
            <a:ln>
              <a:noFill/>
            </a:ln>
            <a:effectLst/>
            <a:sp3d/>
          </c:spPr>
          <c:invertIfNegative val="0"/>
          <c:cat>
            <c:numRef>
              <c:f>Sheet1!$F$4:$M$4</c:f>
              <c:numCache>
                <c:formatCode>General</c:formatCode>
                <c:ptCount val="8"/>
                <c:pt idx="0">
                  <c:v>7</c:v>
                </c:pt>
                <c:pt idx="1">
                  <c:v>10459</c:v>
                </c:pt>
                <c:pt idx="2">
                  <c:v>18</c:v>
                </c:pt>
                <c:pt idx="3">
                  <c:v>19</c:v>
                </c:pt>
                <c:pt idx="4">
                  <c:v>37</c:v>
                </c:pt>
                <c:pt idx="5">
                  <c:v>58</c:v>
                </c:pt>
                <c:pt idx="6">
                  <c:v>48</c:v>
                </c:pt>
                <c:pt idx="7">
                  <c:v>55</c:v>
                </c:pt>
              </c:numCache>
            </c:numRef>
          </c:cat>
          <c:val>
            <c:numRef>
              <c:f>Sheet1!$F$7:$M$7</c:f>
              <c:numCache>
                <c:formatCode>General</c:formatCode>
                <c:ptCount val="8"/>
                <c:pt idx="0">
                  <c:v>3491</c:v>
                </c:pt>
                <c:pt idx="1">
                  <c:v>1152</c:v>
                </c:pt>
                <c:pt idx="2">
                  <c:v>975</c:v>
                </c:pt>
                <c:pt idx="3">
                  <c:v>856</c:v>
                </c:pt>
                <c:pt idx="4">
                  <c:v>760</c:v>
                </c:pt>
              </c:numCache>
            </c:numRef>
          </c:val>
          <c:extLst>
            <c:ext xmlns:c16="http://schemas.microsoft.com/office/drawing/2014/chart" uri="{C3380CC4-5D6E-409C-BE32-E72D297353CC}">
              <c16:uniqueId val="{00000002-085C-45B6-A35C-05B8DEBCC0F2}"/>
            </c:ext>
          </c:extLst>
        </c:ser>
        <c:ser>
          <c:idx val="3"/>
          <c:order val="3"/>
          <c:tx>
            <c:strRef>
              <c:f>Sheet1!$E$8</c:f>
              <c:strCache>
                <c:ptCount val="1"/>
                <c:pt idx="0">
                  <c:v>13</c:v>
                </c:pt>
              </c:strCache>
            </c:strRef>
          </c:tx>
          <c:spPr>
            <a:solidFill>
              <a:schemeClr val="accent4"/>
            </a:solidFill>
            <a:ln>
              <a:noFill/>
            </a:ln>
            <a:effectLst/>
            <a:sp3d/>
          </c:spPr>
          <c:invertIfNegative val="0"/>
          <c:cat>
            <c:numRef>
              <c:f>Sheet1!$F$4:$M$4</c:f>
              <c:numCache>
                <c:formatCode>General</c:formatCode>
                <c:ptCount val="8"/>
                <c:pt idx="0">
                  <c:v>7</c:v>
                </c:pt>
                <c:pt idx="1">
                  <c:v>10459</c:v>
                </c:pt>
                <c:pt idx="2">
                  <c:v>18</c:v>
                </c:pt>
                <c:pt idx="3">
                  <c:v>19</c:v>
                </c:pt>
                <c:pt idx="4">
                  <c:v>37</c:v>
                </c:pt>
                <c:pt idx="5">
                  <c:v>58</c:v>
                </c:pt>
                <c:pt idx="6">
                  <c:v>48</c:v>
                </c:pt>
                <c:pt idx="7">
                  <c:v>55</c:v>
                </c:pt>
              </c:numCache>
            </c:numRef>
          </c:cat>
          <c:val>
            <c:numRef>
              <c:f>Sheet1!$F$8:$M$8</c:f>
              <c:numCache>
                <c:formatCode>General</c:formatCode>
                <c:ptCount val="8"/>
                <c:pt idx="0">
                  <c:v>4361</c:v>
                </c:pt>
                <c:pt idx="1">
                  <c:v>1436</c:v>
                </c:pt>
                <c:pt idx="2">
                  <c:v>1394</c:v>
                </c:pt>
                <c:pt idx="3">
                  <c:v>1288</c:v>
                </c:pt>
                <c:pt idx="5">
                  <c:v>859</c:v>
                </c:pt>
              </c:numCache>
            </c:numRef>
          </c:val>
          <c:extLst>
            <c:ext xmlns:c16="http://schemas.microsoft.com/office/drawing/2014/chart" uri="{C3380CC4-5D6E-409C-BE32-E72D297353CC}">
              <c16:uniqueId val="{00000003-085C-45B6-A35C-05B8DEBCC0F2}"/>
            </c:ext>
          </c:extLst>
        </c:ser>
        <c:ser>
          <c:idx val="4"/>
          <c:order val="4"/>
          <c:tx>
            <c:strRef>
              <c:f>Sheet1!$E$9</c:f>
              <c:strCache>
                <c:ptCount val="1"/>
                <c:pt idx="0">
                  <c:v>14</c:v>
                </c:pt>
              </c:strCache>
            </c:strRef>
          </c:tx>
          <c:spPr>
            <a:solidFill>
              <a:schemeClr val="accent5"/>
            </a:solidFill>
            <a:ln>
              <a:noFill/>
            </a:ln>
            <a:effectLst/>
            <a:sp3d/>
          </c:spPr>
          <c:invertIfNegative val="0"/>
          <c:cat>
            <c:numRef>
              <c:f>Sheet1!$F$4:$M$4</c:f>
              <c:numCache>
                <c:formatCode>General</c:formatCode>
                <c:ptCount val="8"/>
                <c:pt idx="0">
                  <c:v>7</c:v>
                </c:pt>
                <c:pt idx="1">
                  <c:v>10459</c:v>
                </c:pt>
                <c:pt idx="2">
                  <c:v>18</c:v>
                </c:pt>
                <c:pt idx="3">
                  <c:v>19</c:v>
                </c:pt>
                <c:pt idx="4">
                  <c:v>37</c:v>
                </c:pt>
                <c:pt idx="5">
                  <c:v>58</c:v>
                </c:pt>
                <c:pt idx="6">
                  <c:v>48</c:v>
                </c:pt>
                <c:pt idx="7">
                  <c:v>55</c:v>
                </c:pt>
              </c:numCache>
            </c:numRef>
          </c:cat>
          <c:val>
            <c:numRef>
              <c:f>Sheet1!$F$9:$M$9</c:f>
              <c:numCache>
                <c:formatCode>General</c:formatCode>
                <c:ptCount val="8"/>
                <c:pt idx="0">
                  <c:v>2250</c:v>
                </c:pt>
                <c:pt idx="1">
                  <c:v>892</c:v>
                </c:pt>
                <c:pt idx="2">
                  <c:v>869</c:v>
                </c:pt>
                <c:pt idx="4">
                  <c:v>670</c:v>
                </c:pt>
                <c:pt idx="6">
                  <c:v>621</c:v>
                </c:pt>
              </c:numCache>
            </c:numRef>
          </c:val>
          <c:extLst>
            <c:ext xmlns:c16="http://schemas.microsoft.com/office/drawing/2014/chart" uri="{C3380CC4-5D6E-409C-BE32-E72D297353CC}">
              <c16:uniqueId val="{00000004-085C-45B6-A35C-05B8DEBCC0F2}"/>
            </c:ext>
          </c:extLst>
        </c:ser>
        <c:ser>
          <c:idx val="5"/>
          <c:order val="5"/>
          <c:tx>
            <c:strRef>
              <c:f>Sheet1!$E$10</c:f>
              <c:strCache>
                <c:ptCount val="1"/>
                <c:pt idx="0">
                  <c:v>15</c:v>
                </c:pt>
              </c:strCache>
            </c:strRef>
          </c:tx>
          <c:spPr>
            <a:solidFill>
              <a:schemeClr val="accent6"/>
            </a:solidFill>
            <a:ln>
              <a:noFill/>
            </a:ln>
            <a:effectLst/>
            <a:sp3d/>
          </c:spPr>
          <c:invertIfNegative val="0"/>
          <c:cat>
            <c:numRef>
              <c:f>Sheet1!$F$4:$M$4</c:f>
              <c:numCache>
                <c:formatCode>General</c:formatCode>
                <c:ptCount val="8"/>
                <c:pt idx="0">
                  <c:v>7</c:v>
                </c:pt>
                <c:pt idx="1">
                  <c:v>10459</c:v>
                </c:pt>
                <c:pt idx="2">
                  <c:v>18</c:v>
                </c:pt>
                <c:pt idx="3">
                  <c:v>19</c:v>
                </c:pt>
                <c:pt idx="4">
                  <c:v>37</c:v>
                </c:pt>
                <c:pt idx="5">
                  <c:v>58</c:v>
                </c:pt>
                <c:pt idx="6">
                  <c:v>48</c:v>
                </c:pt>
                <c:pt idx="7">
                  <c:v>55</c:v>
                </c:pt>
              </c:numCache>
            </c:numRef>
          </c:cat>
          <c:val>
            <c:numRef>
              <c:f>Sheet1!$F$10:$M$10</c:f>
              <c:numCache>
                <c:formatCode>General</c:formatCode>
                <c:ptCount val="8"/>
                <c:pt idx="0">
                  <c:v>2426</c:v>
                </c:pt>
                <c:pt idx="1">
                  <c:v>924</c:v>
                </c:pt>
                <c:pt idx="2">
                  <c:v>907</c:v>
                </c:pt>
                <c:pt idx="3">
                  <c:v>715</c:v>
                </c:pt>
                <c:pt idx="4">
                  <c:v>693</c:v>
                </c:pt>
              </c:numCache>
            </c:numRef>
          </c:val>
          <c:extLst>
            <c:ext xmlns:c16="http://schemas.microsoft.com/office/drawing/2014/chart" uri="{C3380CC4-5D6E-409C-BE32-E72D297353CC}">
              <c16:uniqueId val="{00000005-085C-45B6-A35C-05B8DEBCC0F2}"/>
            </c:ext>
          </c:extLst>
        </c:ser>
        <c:ser>
          <c:idx val="6"/>
          <c:order val="6"/>
          <c:tx>
            <c:strRef>
              <c:f>Sheet1!$E$11</c:f>
              <c:strCache>
                <c:ptCount val="1"/>
                <c:pt idx="0">
                  <c:v>16</c:v>
                </c:pt>
              </c:strCache>
            </c:strRef>
          </c:tx>
          <c:spPr>
            <a:solidFill>
              <a:schemeClr val="accent1">
                <a:lumMod val="60000"/>
              </a:schemeClr>
            </a:solidFill>
            <a:ln>
              <a:noFill/>
            </a:ln>
            <a:effectLst/>
            <a:sp3d/>
          </c:spPr>
          <c:invertIfNegative val="0"/>
          <c:cat>
            <c:numRef>
              <c:f>Sheet1!$F$4:$M$4</c:f>
              <c:numCache>
                <c:formatCode>General</c:formatCode>
                <c:ptCount val="8"/>
                <c:pt idx="0">
                  <c:v>7</c:v>
                </c:pt>
                <c:pt idx="1">
                  <c:v>10459</c:v>
                </c:pt>
                <c:pt idx="2">
                  <c:v>18</c:v>
                </c:pt>
                <c:pt idx="3">
                  <c:v>19</c:v>
                </c:pt>
                <c:pt idx="4">
                  <c:v>37</c:v>
                </c:pt>
                <c:pt idx="5">
                  <c:v>58</c:v>
                </c:pt>
                <c:pt idx="6">
                  <c:v>48</c:v>
                </c:pt>
                <c:pt idx="7">
                  <c:v>55</c:v>
                </c:pt>
              </c:numCache>
            </c:numRef>
          </c:cat>
          <c:val>
            <c:numRef>
              <c:f>Sheet1!$F$11:$M$11</c:f>
              <c:numCache>
                <c:formatCode>General</c:formatCode>
                <c:ptCount val="8"/>
                <c:pt idx="0">
                  <c:v>2458</c:v>
                </c:pt>
                <c:pt idx="1">
                  <c:v>1150</c:v>
                </c:pt>
                <c:pt idx="2">
                  <c:v>1002</c:v>
                </c:pt>
                <c:pt idx="6">
                  <c:v>756</c:v>
                </c:pt>
                <c:pt idx="7">
                  <c:v>689</c:v>
                </c:pt>
              </c:numCache>
            </c:numRef>
          </c:val>
          <c:extLst>
            <c:ext xmlns:c16="http://schemas.microsoft.com/office/drawing/2014/chart" uri="{C3380CC4-5D6E-409C-BE32-E72D297353CC}">
              <c16:uniqueId val="{00000006-085C-45B6-A35C-05B8DEBCC0F2}"/>
            </c:ext>
          </c:extLst>
        </c:ser>
        <c:ser>
          <c:idx val="7"/>
          <c:order val="7"/>
          <c:tx>
            <c:strRef>
              <c:f>Sheet1!$E$12</c:f>
              <c:strCache>
                <c:ptCount val="1"/>
                <c:pt idx="0">
                  <c:v>17</c:v>
                </c:pt>
              </c:strCache>
            </c:strRef>
          </c:tx>
          <c:spPr>
            <a:solidFill>
              <a:schemeClr val="accent2">
                <a:lumMod val="60000"/>
              </a:schemeClr>
            </a:solidFill>
            <a:ln>
              <a:noFill/>
            </a:ln>
            <a:effectLst/>
            <a:sp3d/>
          </c:spPr>
          <c:invertIfNegative val="0"/>
          <c:cat>
            <c:numRef>
              <c:f>Sheet1!$F$4:$M$4</c:f>
              <c:numCache>
                <c:formatCode>General</c:formatCode>
                <c:ptCount val="8"/>
                <c:pt idx="0">
                  <c:v>7</c:v>
                </c:pt>
                <c:pt idx="1">
                  <c:v>10459</c:v>
                </c:pt>
                <c:pt idx="2">
                  <c:v>18</c:v>
                </c:pt>
                <c:pt idx="3">
                  <c:v>19</c:v>
                </c:pt>
                <c:pt idx="4">
                  <c:v>37</c:v>
                </c:pt>
                <c:pt idx="5">
                  <c:v>58</c:v>
                </c:pt>
                <c:pt idx="6">
                  <c:v>48</c:v>
                </c:pt>
                <c:pt idx="7">
                  <c:v>55</c:v>
                </c:pt>
              </c:numCache>
            </c:numRef>
          </c:cat>
          <c:val>
            <c:numRef>
              <c:f>Sheet1!$F$12:$M$12</c:f>
              <c:numCache>
                <c:formatCode>General</c:formatCode>
                <c:ptCount val="8"/>
                <c:pt idx="0">
                  <c:v>3110</c:v>
                </c:pt>
                <c:pt idx="1">
                  <c:v>1444</c:v>
                </c:pt>
                <c:pt idx="2">
                  <c:v>1621</c:v>
                </c:pt>
                <c:pt idx="3">
                  <c:v>839</c:v>
                </c:pt>
                <c:pt idx="6">
                  <c:v>895</c:v>
                </c:pt>
              </c:numCache>
            </c:numRef>
          </c:val>
          <c:extLst>
            <c:ext xmlns:c16="http://schemas.microsoft.com/office/drawing/2014/chart" uri="{C3380CC4-5D6E-409C-BE32-E72D297353CC}">
              <c16:uniqueId val="{00000007-085C-45B6-A35C-05B8DEBCC0F2}"/>
            </c:ext>
          </c:extLst>
        </c:ser>
        <c:dLbls>
          <c:showLegendKey val="0"/>
          <c:showVal val="0"/>
          <c:showCatName val="0"/>
          <c:showSerName val="0"/>
          <c:showPercent val="0"/>
          <c:showBubbleSize val="0"/>
        </c:dLbls>
        <c:gapWidth val="150"/>
        <c:shape val="box"/>
        <c:axId val="53847936"/>
        <c:axId val="53866496"/>
        <c:axId val="0"/>
      </c:bar3DChart>
      <c:catAx>
        <c:axId val="538479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city</a:t>
                </a:r>
                <a:r>
                  <a:rPr lang="en-IN" baseline="0"/>
                  <a:t> codes</a:t>
                </a:r>
                <a:endParaRPr lang="en-IN"/>
              </a:p>
            </c:rich>
          </c:tx>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866496"/>
        <c:crosses val="autoZero"/>
        <c:auto val="1"/>
        <c:lblAlgn val="ctr"/>
        <c:lblOffset val="100"/>
        <c:noMultiLvlLbl val="0"/>
      </c:catAx>
      <c:valAx>
        <c:axId val="538664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No</a:t>
                </a:r>
                <a:r>
                  <a:rPr lang="en-IN" baseline="0"/>
                  <a:t> of orders</a:t>
                </a:r>
                <a:endParaRPr lang="en-IN"/>
              </a:p>
            </c:rich>
          </c:tx>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847936"/>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lineChart>
        <c:grouping val="standard"/>
        <c:varyColors val="0"/>
        <c:ser>
          <c:idx val="0"/>
          <c:order val="0"/>
          <c:tx>
            <c:strRef>
              <c:f>Sheet1!$C$2</c:f>
              <c:strCache>
                <c:ptCount val="1"/>
                <c:pt idx="0">
                  <c:v>TR</c:v>
                </c:pt>
              </c:strCache>
            </c:strRef>
          </c:tx>
          <c:spPr>
            <a:ln w="34925" cap="rnd">
              <a:solidFill>
                <a:schemeClr val="lt1"/>
              </a:solidFill>
              <a:round/>
            </a:ln>
            <a:effectLst>
              <a:outerShdw dist="25400" dir="2700000" algn="tl" rotWithShape="0">
                <a:schemeClr val="accent1"/>
              </a:outerShdw>
            </a:effectLst>
          </c:spPr>
          <c:marker>
            <c:symbol val="none"/>
          </c:marker>
          <c:trendline>
            <c:spPr>
              <a:ln w="28575" cap="rnd">
                <a:solidFill>
                  <a:schemeClr val="lt1">
                    <a:alpha val="50000"/>
                  </a:schemeClr>
                </a:solidFill>
                <a:round/>
              </a:ln>
              <a:effectLst/>
            </c:spPr>
            <c:trendlineType val="linear"/>
            <c:dispRSqr val="0"/>
            <c:dispEq val="0"/>
          </c:trendline>
          <c:cat>
            <c:numRef>
              <c:f>Sheet1!$B$3:$B$10</c:f>
              <c:numCache>
                <c:formatCode>m/d/yyyy</c:formatCode>
                <c:ptCount val="8"/>
                <c:pt idx="0">
                  <c:v>43748</c:v>
                </c:pt>
                <c:pt idx="1">
                  <c:v>43749</c:v>
                </c:pt>
                <c:pt idx="2">
                  <c:v>43750</c:v>
                </c:pt>
                <c:pt idx="3">
                  <c:v>43751</c:v>
                </c:pt>
                <c:pt idx="4">
                  <c:v>43752</c:v>
                </c:pt>
                <c:pt idx="5">
                  <c:v>43753</c:v>
                </c:pt>
                <c:pt idx="6">
                  <c:v>43754</c:v>
                </c:pt>
                <c:pt idx="7">
                  <c:v>43755</c:v>
                </c:pt>
              </c:numCache>
            </c:numRef>
          </c:cat>
          <c:val>
            <c:numRef>
              <c:f>Sheet1!$C$3:$C$10</c:f>
              <c:numCache>
                <c:formatCode>General</c:formatCode>
                <c:ptCount val="8"/>
                <c:pt idx="0">
                  <c:v>3470403</c:v>
                </c:pt>
                <c:pt idx="1">
                  <c:v>3353371</c:v>
                </c:pt>
                <c:pt idx="2">
                  <c:v>3997501</c:v>
                </c:pt>
                <c:pt idx="3">
                  <c:v>4743841</c:v>
                </c:pt>
                <c:pt idx="4">
                  <c:v>3035868</c:v>
                </c:pt>
                <c:pt idx="5">
                  <c:v>3433182</c:v>
                </c:pt>
                <c:pt idx="6">
                  <c:v>3795521</c:v>
                </c:pt>
                <c:pt idx="7">
                  <c:v>5102966</c:v>
                </c:pt>
              </c:numCache>
            </c:numRef>
          </c:val>
          <c:smooth val="0"/>
          <c:extLst>
            <c:ext xmlns:c16="http://schemas.microsoft.com/office/drawing/2014/chart" uri="{C3380CC4-5D6E-409C-BE32-E72D297353CC}">
              <c16:uniqueId val="{00000001-4A97-497A-BB2B-BB8033AE84DD}"/>
            </c:ext>
          </c:extLst>
        </c:ser>
        <c:dLbls>
          <c:showLegendKey val="0"/>
          <c:showVal val="0"/>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585623967"/>
        <c:axId val="1083240767"/>
      </c:lineChart>
      <c:dateAx>
        <c:axId val="585623967"/>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US" dirty="0"/>
                  <a:t>Dates</a:t>
                </a:r>
                <a:endParaRPr lang="en-IN" dirty="0"/>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m/d/yyyy" sourceLinked="1"/>
        <c:majorTickMark val="out"/>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1197" b="0" i="0" u="none" strike="noStrike" kern="1200" spc="100" baseline="0">
                <a:solidFill>
                  <a:schemeClr val="lt1"/>
                </a:solidFill>
                <a:latin typeface="+mn-lt"/>
                <a:ea typeface="+mn-ea"/>
                <a:cs typeface="+mn-cs"/>
              </a:defRPr>
            </a:pPr>
            <a:endParaRPr lang="en-US"/>
          </a:p>
        </c:txPr>
        <c:crossAx val="1083240767"/>
        <c:crosses val="autoZero"/>
        <c:auto val="1"/>
        <c:lblOffset val="100"/>
        <c:baseTimeUnit val="days"/>
      </c:dateAx>
      <c:valAx>
        <c:axId val="1083240767"/>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US" dirty="0"/>
                  <a:t>Total</a:t>
                </a:r>
                <a:r>
                  <a:rPr lang="en-US" baseline="0" dirty="0"/>
                  <a:t> revenue</a:t>
                </a:r>
                <a:endParaRPr lang="en-IN" dirty="0"/>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5856239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dirty="0"/>
              <a:t>Date</a:t>
            </a:r>
            <a:r>
              <a:rPr lang="en-IN" baseline="0" dirty="0"/>
              <a:t> wise analysis </a:t>
            </a:r>
            <a:endParaRPr lang="en-IN" dirty="0"/>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Sheet1!$E$5:$E$12</c:f>
              <c:strCache>
                <c:ptCount val="8"/>
                <c:pt idx="0">
                  <c:v>18th</c:v>
                </c:pt>
                <c:pt idx="1">
                  <c:v>19th</c:v>
                </c:pt>
                <c:pt idx="2">
                  <c:v>20th</c:v>
                </c:pt>
                <c:pt idx="3">
                  <c:v>21th</c:v>
                </c:pt>
                <c:pt idx="4">
                  <c:v>22th</c:v>
                </c:pt>
                <c:pt idx="5">
                  <c:v>23th</c:v>
                </c:pt>
                <c:pt idx="6">
                  <c:v>24th</c:v>
                </c:pt>
                <c:pt idx="7">
                  <c:v>25th</c:v>
                </c:pt>
              </c:strCache>
            </c:strRef>
          </c:cat>
          <c:val>
            <c:numRef>
              <c:f>Sheet1!$F$5:$F$12</c:f>
              <c:numCache>
                <c:formatCode>General</c:formatCode>
                <c:ptCount val="8"/>
                <c:pt idx="0">
                  <c:v>17451</c:v>
                </c:pt>
                <c:pt idx="1">
                  <c:v>20350</c:v>
                </c:pt>
                <c:pt idx="2">
                  <c:v>23558</c:v>
                </c:pt>
                <c:pt idx="3">
                  <c:v>18290</c:v>
                </c:pt>
                <c:pt idx="4">
                  <c:v>18942</c:v>
                </c:pt>
                <c:pt idx="5">
                  <c:v>18361</c:v>
                </c:pt>
                <c:pt idx="6">
                  <c:v>20210</c:v>
                </c:pt>
                <c:pt idx="7">
                  <c:v>20394</c:v>
                </c:pt>
              </c:numCache>
            </c:numRef>
          </c:val>
          <c:extLst>
            <c:ext xmlns:c16="http://schemas.microsoft.com/office/drawing/2014/chart" uri="{C3380CC4-5D6E-409C-BE32-E72D297353CC}">
              <c16:uniqueId val="{00000000-B4FD-4346-B105-9505AFF2E52B}"/>
            </c:ext>
          </c:extLst>
        </c:ser>
        <c:dLbls>
          <c:showLegendKey val="0"/>
          <c:showVal val="1"/>
          <c:showCatName val="0"/>
          <c:showSerName val="0"/>
          <c:showPercent val="0"/>
          <c:showBubbleSize val="0"/>
        </c:dLbls>
        <c:gapWidth val="65"/>
        <c:shape val="box"/>
        <c:axId val="55366016"/>
        <c:axId val="55367936"/>
        <c:axId val="0"/>
      </c:bar3DChart>
      <c:catAx>
        <c:axId val="55366016"/>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Dates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55367936"/>
        <c:crosses val="autoZero"/>
        <c:auto val="1"/>
        <c:lblAlgn val="ctr"/>
        <c:lblOffset val="100"/>
        <c:noMultiLvlLbl val="0"/>
      </c:catAx>
      <c:valAx>
        <c:axId val="55367936"/>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total no of categories sold</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55366016"/>
        <c:crosses val="autoZero"/>
        <c:crossBetween val="between"/>
      </c:valAx>
      <c:dTable>
        <c:showHorzBorder val="1"/>
        <c:showVertBorder val="1"/>
        <c:showOutline val="1"/>
        <c:showKeys val="1"/>
        <c:spPr>
          <a:noFill/>
          <a:ln w="9525">
            <a:solidFill>
              <a:schemeClr val="dk1">
                <a:lumMod val="35000"/>
                <a:lumOff val="65000"/>
              </a:schemeClr>
            </a:solidFill>
          </a:ln>
          <a:effectLst/>
        </c:spPr>
        <c:txPr>
          <a:bodyPr rot="0" spcFirstLastPara="1" vertOverflow="ellipsis" vert="horz" wrap="square" anchor="ctr" anchorCtr="1"/>
          <a:lstStyle/>
          <a:p>
            <a:pPr rtl="0">
              <a:defRPr sz="1197" b="0" i="0" u="none" strike="noStrike" kern="1200" baseline="0">
                <a:solidFill>
                  <a:schemeClr val="dk1">
                    <a:lumMod val="75000"/>
                    <a:lumOff val="2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No</a:t>
            </a:r>
            <a:r>
              <a:rPr lang="en-IN" baseline="0" dirty="0"/>
              <a:t> or orders City wise</a:t>
            </a:r>
            <a:endParaRPr lang="en-IN" dirty="0"/>
          </a:p>
        </c:rich>
      </c:tx>
      <c:overlay val="0"/>
      <c:spPr>
        <a:noFill/>
        <a:ln>
          <a:noFill/>
        </a:ln>
        <a:effectLst/>
      </c:sp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Sheet1!$A$2</c:f>
              <c:strCache>
                <c:ptCount val="1"/>
                <c:pt idx="0">
                  <c:v>7</c:v>
                </c:pt>
              </c:strCache>
            </c:strRef>
          </c:tx>
          <c:spPr>
            <a:solidFill>
              <a:schemeClr val="accent1"/>
            </a:solidFill>
            <a:ln>
              <a:noFill/>
            </a:ln>
            <a:effectLst/>
            <a:sp3d/>
          </c:spPr>
          <c:invertIfNegative val="0"/>
          <c:cat>
            <c:strRef>
              <c:f>Sheet1!$B$1:$I$1</c:f>
              <c:strCache>
                <c:ptCount val="8"/>
                <c:pt idx="0">
                  <c:v>18th</c:v>
                </c:pt>
                <c:pt idx="1">
                  <c:v>19th</c:v>
                </c:pt>
                <c:pt idx="2">
                  <c:v>20th</c:v>
                </c:pt>
                <c:pt idx="3">
                  <c:v>21st</c:v>
                </c:pt>
                <c:pt idx="4">
                  <c:v>22nd</c:v>
                </c:pt>
                <c:pt idx="5">
                  <c:v>23rd</c:v>
                </c:pt>
                <c:pt idx="6">
                  <c:v>24th</c:v>
                </c:pt>
                <c:pt idx="7">
                  <c:v>25th</c:v>
                </c:pt>
              </c:strCache>
            </c:strRef>
          </c:cat>
          <c:val>
            <c:numRef>
              <c:f>Sheet1!$B$2:$I$2</c:f>
              <c:numCache>
                <c:formatCode>General</c:formatCode>
                <c:ptCount val="8"/>
                <c:pt idx="0">
                  <c:v>2007</c:v>
                </c:pt>
                <c:pt idx="1">
                  <c:v>2538</c:v>
                </c:pt>
                <c:pt idx="2">
                  <c:v>2994</c:v>
                </c:pt>
                <c:pt idx="3">
                  <c:v>2040</c:v>
                </c:pt>
                <c:pt idx="4">
                  <c:v>2324</c:v>
                </c:pt>
                <c:pt idx="5">
                  <c:v>2157</c:v>
                </c:pt>
                <c:pt idx="6">
                  <c:v>2614</c:v>
                </c:pt>
                <c:pt idx="7">
                  <c:v>2614</c:v>
                </c:pt>
              </c:numCache>
            </c:numRef>
          </c:val>
          <c:extLst>
            <c:ext xmlns:c16="http://schemas.microsoft.com/office/drawing/2014/chart" uri="{C3380CC4-5D6E-409C-BE32-E72D297353CC}">
              <c16:uniqueId val="{00000000-7E4B-41AE-A35B-469BDEF06164}"/>
            </c:ext>
          </c:extLst>
        </c:ser>
        <c:ser>
          <c:idx val="1"/>
          <c:order val="1"/>
          <c:tx>
            <c:strRef>
              <c:f>Sheet1!$A$3</c:f>
              <c:strCache>
                <c:ptCount val="1"/>
                <c:pt idx="0">
                  <c:v>10459</c:v>
                </c:pt>
              </c:strCache>
            </c:strRef>
          </c:tx>
          <c:spPr>
            <a:solidFill>
              <a:schemeClr val="accent2"/>
            </a:solidFill>
            <a:ln>
              <a:noFill/>
            </a:ln>
            <a:effectLst/>
            <a:sp3d/>
          </c:spPr>
          <c:invertIfNegative val="0"/>
          <c:cat>
            <c:strRef>
              <c:f>Sheet1!$B$1:$I$1</c:f>
              <c:strCache>
                <c:ptCount val="8"/>
                <c:pt idx="0">
                  <c:v>18th</c:v>
                </c:pt>
                <c:pt idx="1">
                  <c:v>19th</c:v>
                </c:pt>
                <c:pt idx="2">
                  <c:v>20th</c:v>
                </c:pt>
                <c:pt idx="3">
                  <c:v>21st</c:v>
                </c:pt>
                <c:pt idx="4">
                  <c:v>22nd</c:v>
                </c:pt>
                <c:pt idx="5">
                  <c:v>23rd</c:v>
                </c:pt>
                <c:pt idx="6">
                  <c:v>24th</c:v>
                </c:pt>
                <c:pt idx="7">
                  <c:v>25th</c:v>
                </c:pt>
              </c:strCache>
            </c:strRef>
          </c:cat>
          <c:val>
            <c:numRef>
              <c:f>Sheet1!$B$3:$I$3</c:f>
              <c:numCache>
                <c:formatCode>General</c:formatCode>
                <c:ptCount val="8"/>
                <c:pt idx="0">
                  <c:v>796</c:v>
                </c:pt>
                <c:pt idx="1">
                  <c:v>965</c:v>
                </c:pt>
                <c:pt idx="2">
                  <c:v>1011</c:v>
                </c:pt>
                <c:pt idx="3">
                  <c:v>902</c:v>
                </c:pt>
                <c:pt idx="4">
                  <c:v>857</c:v>
                </c:pt>
                <c:pt idx="5">
                  <c:v>865</c:v>
                </c:pt>
                <c:pt idx="6">
                  <c:v>1035</c:v>
                </c:pt>
                <c:pt idx="7">
                  <c:v>956</c:v>
                </c:pt>
              </c:numCache>
            </c:numRef>
          </c:val>
          <c:extLst>
            <c:ext xmlns:c16="http://schemas.microsoft.com/office/drawing/2014/chart" uri="{C3380CC4-5D6E-409C-BE32-E72D297353CC}">
              <c16:uniqueId val="{00000001-7E4B-41AE-A35B-469BDEF06164}"/>
            </c:ext>
          </c:extLst>
        </c:ser>
        <c:ser>
          <c:idx val="2"/>
          <c:order val="2"/>
          <c:tx>
            <c:strRef>
              <c:f>Sheet1!$A$4</c:f>
              <c:strCache>
                <c:ptCount val="1"/>
                <c:pt idx="0">
                  <c:v>19</c:v>
                </c:pt>
              </c:strCache>
            </c:strRef>
          </c:tx>
          <c:spPr>
            <a:solidFill>
              <a:schemeClr val="accent3"/>
            </a:solidFill>
            <a:ln>
              <a:noFill/>
            </a:ln>
            <a:effectLst/>
            <a:sp3d/>
          </c:spPr>
          <c:invertIfNegative val="0"/>
          <c:cat>
            <c:strRef>
              <c:f>Sheet1!$B$1:$I$1</c:f>
              <c:strCache>
                <c:ptCount val="8"/>
                <c:pt idx="0">
                  <c:v>18th</c:v>
                </c:pt>
                <c:pt idx="1">
                  <c:v>19th</c:v>
                </c:pt>
                <c:pt idx="2">
                  <c:v>20th</c:v>
                </c:pt>
                <c:pt idx="3">
                  <c:v>21st</c:v>
                </c:pt>
                <c:pt idx="4">
                  <c:v>22nd</c:v>
                </c:pt>
                <c:pt idx="5">
                  <c:v>23rd</c:v>
                </c:pt>
                <c:pt idx="6">
                  <c:v>24th</c:v>
                </c:pt>
                <c:pt idx="7">
                  <c:v>25th</c:v>
                </c:pt>
              </c:strCache>
            </c:strRef>
          </c:cat>
          <c:val>
            <c:numRef>
              <c:f>Sheet1!$B$4:$I$4</c:f>
              <c:numCache>
                <c:formatCode>General</c:formatCode>
                <c:ptCount val="8"/>
                <c:pt idx="0">
                  <c:v>784</c:v>
                </c:pt>
                <c:pt idx="1">
                  <c:v>885</c:v>
                </c:pt>
                <c:pt idx="2">
                  <c:v>834</c:v>
                </c:pt>
                <c:pt idx="3">
                  <c:v>640</c:v>
                </c:pt>
              </c:numCache>
            </c:numRef>
          </c:val>
          <c:extLst>
            <c:ext xmlns:c16="http://schemas.microsoft.com/office/drawing/2014/chart" uri="{C3380CC4-5D6E-409C-BE32-E72D297353CC}">
              <c16:uniqueId val="{00000002-7E4B-41AE-A35B-469BDEF06164}"/>
            </c:ext>
          </c:extLst>
        </c:ser>
        <c:ser>
          <c:idx val="3"/>
          <c:order val="3"/>
          <c:tx>
            <c:strRef>
              <c:f>Sheet1!$A$5</c:f>
              <c:strCache>
                <c:ptCount val="1"/>
                <c:pt idx="0">
                  <c:v>18</c:v>
                </c:pt>
              </c:strCache>
            </c:strRef>
          </c:tx>
          <c:spPr>
            <a:solidFill>
              <a:schemeClr val="accent4"/>
            </a:solidFill>
            <a:ln>
              <a:noFill/>
            </a:ln>
            <a:effectLst/>
            <a:sp3d/>
          </c:spPr>
          <c:invertIfNegative val="0"/>
          <c:cat>
            <c:strRef>
              <c:f>Sheet1!$B$1:$I$1</c:f>
              <c:strCache>
                <c:ptCount val="8"/>
                <c:pt idx="0">
                  <c:v>18th</c:v>
                </c:pt>
                <c:pt idx="1">
                  <c:v>19th</c:v>
                </c:pt>
                <c:pt idx="2">
                  <c:v>20th</c:v>
                </c:pt>
                <c:pt idx="3">
                  <c:v>21st</c:v>
                </c:pt>
                <c:pt idx="4">
                  <c:v>22nd</c:v>
                </c:pt>
                <c:pt idx="5">
                  <c:v>23rd</c:v>
                </c:pt>
                <c:pt idx="6">
                  <c:v>24th</c:v>
                </c:pt>
                <c:pt idx="7">
                  <c:v>25th</c:v>
                </c:pt>
              </c:strCache>
            </c:strRef>
          </c:cat>
          <c:val>
            <c:numRef>
              <c:f>Sheet1!$B$5:$I$5</c:f>
              <c:numCache>
                <c:formatCode>General</c:formatCode>
                <c:ptCount val="8"/>
                <c:pt idx="0">
                  <c:v>733</c:v>
                </c:pt>
                <c:pt idx="1">
                  <c:v>692</c:v>
                </c:pt>
                <c:pt idx="2">
                  <c:v>1094</c:v>
                </c:pt>
                <c:pt idx="3">
                  <c:v>853</c:v>
                </c:pt>
                <c:pt idx="4">
                  <c:v>941</c:v>
                </c:pt>
                <c:pt idx="5">
                  <c:v>946</c:v>
                </c:pt>
                <c:pt idx="6">
                  <c:v>997</c:v>
                </c:pt>
                <c:pt idx="7">
                  <c:v>1290</c:v>
                </c:pt>
              </c:numCache>
            </c:numRef>
          </c:val>
          <c:extLst>
            <c:ext xmlns:c16="http://schemas.microsoft.com/office/drawing/2014/chart" uri="{C3380CC4-5D6E-409C-BE32-E72D297353CC}">
              <c16:uniqueId val="{00000003-7E4B-41AE-A35B-469BDEF06164}"/>
            </c:ext>
          </c:extLst>
        </c:ser>
        <c:ser>
          <c:idx val="4"/>
          <c:order val="4"/>
          <c:tx>
            <c:strRef>
              <c:f>Sheet1!$A$6</c:f>
              <c:strCache>
                <c:ptCount val="1"/>
                <c:pt idx="0">
                  <c:v>37</c:v>
                </c:pt>
              </c:strCache>
            </c:strRef>
          </c:tx>
          <c:spPr>
            <a:solidFill>
              <a:schemeClr val="accent5"/>
            </a:solidFill>
            <a:ln>
              <a:noFill/>
            </a:ln>
            <a:effectLst/>
            <a:sp3d/>
          </c:spPr>
          <c:invertIfNegative val="0"/>
          <c:cat>
            <c:strRef>
              <c:f>Sheet1!$B$1:$I$1</c:f>
              <c:strCache>
                <c:ptCount val="8"/>
                <c:pt idx="0">
                  <c:v>18th</c:v>
                </c:pt>
                <c:pt idx="1">
                  <c:v>19th</c:v>
                </c:pt>
                <c:pt idx="2">
                  <c:v>20th</c:v>
                </c:pt>
                <c:pt idx="3">
                  <c:v>21st</c:v>
                </c:pt>
                <c:pt idx="4">
                  <c:v>22nd</c:v>
                </c:pt>
                <c:pt idx="5">
                  <c:v>23rd</c:v>
                </c:pt>
                <c:pt idx="6">
                  <c:v>24th</c:v>
                </c:pt>
                <c:pt idx="7">
                  <c:v>25th</c:v>
                </c:pt>
              </c:strCache>
            </c:strRef>
          </c:cat>
          <c:val>
            <c:numRef>
              <c:f>Sheet1!$B$6:$I$6</c:f>
              <c:numCache>
                <c:formatCode>General</c:formatCode>
                <c:ptCount val="8"/>
                <c:pt idx="0">
                  <c:v>561</c:v>
                </c:pt>
                <c:pt idx="1">
                  <c:v>636</c:v>
                </c:pt>
                <c:pt idx="2">
                  <c:v>766</c:v>
                </c:pt>
                <c:pt idx="4">
                  <c:v>648</c:v>
                </c:pt>
                <c:pt idx="5">
                  <c:v>622</c:v>
                </c:pt>
                <c:pt idx="6">
                  <c:v>751</c:v>
                </c:pt>
                <c:pt idx="7">
                  <c:v>858</c:v>
                </c:pt>
              </c:numCache>
            </c:numRef>
          </c:val>
          <c:extLst>
            <c:ext xmlns:c16="http://schemas.microsoft.com/office/drawing/2014/chart" uri="{C3380CC4-5D6E-409C-BE32-E72D297353CC}">
              <c16:uniqueId val="{00000004-7E4B-41AE-A35B-469BDEF06164}"/>
            </c:ext>
          </c:extLst>
        </c:ser>
        <c:ser>
          <c:idx val="5"/>
          <c:order val="5"/>
          <c:tx>
            <c:strRef>
              <c:f>Sheet1!$A$7</c:f>
              <c:strCache>
                <c:ptCount val="1"/>
                <c:pt idx="0">
                  <c:v>48</c:v>
                </c:pt>
              </c:strCache>
            </c:strRef>
          </c:tx>
          <c:spPr>
            <a:solidFill>
              <a:schemeClr val="accent6"/>
            </a:solidFill>
            <a:ln>
              <a:noFill/>
            </a:ln>
            <a:effectLst/>
            <a:sp3d/>
          </c:spPr>
          <c:invertIfNegative val="0"/>
          <c:cat>
            <c:strRef>
              <c:f>Sheet1!$B$1:$I$1</c:f>
              <c:strCache>
                <c:ptCount val="8"/>
                <c:pt idx="0">
                  <c:v>18th</c:v>
                </c:pt>
                <c:pt idx="1">
                  <c:v>19th</c:v>
                </c:pt>
                <c:pt idx="2">
                  <c:v>20th</c:v>
                </c:pt>
                <c:pt idx="3">
                  <c:v>21st</c:v>
                </c:pt>
                <c:pt idx="4">
                  <c:v>22nd</c:v>
                </c:pt>
                <c:pt idx="5">
                  <c:v>23rd</c:v>
                </c:pt>
                <c:pt idx="6">
                  <c:v>24th</c:v>
                </c:pt>
                <c:pt idx="7">
                  <c:v>25th</c:v>
                </c:pt>
              </c:strCache>
            </c:strRef>
          </c:cat>
          <c:val>
            <c:numRef>
              <c:f>Sheet1!$B$7:$I$7</c:f>
              <c:numCache>
                <c:formatCode>General</c:formatCode>
                <c:ptCount val="8"/>
                <c:pt idx="3">
                  <c:v>595</c:v>
                </c:pt>
                <c:pt idx="4">
                  <c:v>687</c:v>
                </c:pt>
                <c:pt idx="5">
                  <c:v>667</c:v>
                </c:pt>
                <c:pt idx="6">
                  <c:v>733</c:v>
                </c:pt>
              </c:numCache>
            </c:numRef>
          </c:val>
          <c:extLst>
            <c:ext xmlns:c16="http://schemas.microsoft.com/office/drawing/2014/chart" uri="{C3380CC4-5D6E-409C-BE32-E72D297353CC}">
              <c16:uniqueId val="{00000005-7E4B-41AE-A35B-469BDEF06164}"/>
            </c:ext>
          </c:extLst>
        </c:ser>
        <c:ser>
          <c:idx val="6"/>
          <c:order val="6"/>
          <c:tx>
            <c:strRef>
              <c:f>Sheet1!$A$8</c:f>
              <c:strCache>
                <c:ptCount val="1"/>
                <c:pt idx="0">
                  <c:v>112</c:v>
                </c:pt>
              </c:strCache>
            </c:strRef>
          </c:tx>
          <c:spPr>
            <a:solidFill>
              <a:schemeClr val="accent1">
                <a:lumMod val="60000"/>
              </a:schemeClr>
            </a:solidFill>
            <a:ln>
              <a:noFill/>
            </a:ln>
            <a:effectLst/>
            <a:sp3d/>
          </c:spPr>
          <c:invertIfNegative val="0"/>
          <c:cat>
            <c:strRef>
              <c:f>Sheet1!$B$1:$I$1</c:f>
              <c:strCache>
                <c:ptCount val="8"/>
                <c:pt idx="0">
                  <c:v>18th</c:v>
                </c:pt>
                <c:pt idx="1">
                  <c:v>19th</c:v>
                </c:pt>
                <c:pt idx="2">
                  <c:v>20th</c:v>
                </c:pt>
                <c:pt idx="3">
                  <c:v>21st</c:v>
                </c:pt>
                <c:pt idx="4">
                  <c:v>22nd</c:v>
                </c:pt>
                <c:pt idx="5">
                  <c:v>23rd</c:v>
                </c:pt>
                <c:pt idx="6">
                  <c:v>24th</c:v>
                </c:pt>
                <c:pt idx="7">
                  <c:v>25th</c:v>
                </c:pt>
              </c:strCache>
            </c:strRef>
          </c:cat>
          <c:val>
            <c:numRef>
              <c:f>Sheet1!$B$8:$I$8</c:f>
              <c:numCache>
                <c:formatCode>General</c:formatCode>
                <c:ptCount val="8"/>
                <c:pt idx="7">
                  <c:v>598</c:v>
                </c:pt>
              </c:numCache>
            </c:numRef>
          </c:val>
          <c:extLst>
            <c:ext xmlns:c16="http://schemas.microsoft.com/office/drawing/2014/chart" uri="{C3380CC4-5D6E-409C-BE32-E72D297353CC}">
              <c16:uniqueId val="{00000006-7E4B-41AE-A35B-469BDEF06164}"/>
            </c:ext>
          </c:extLst>
        </c:ser>
        <c:dLbls>
          <c:showLegendKey val="0"/>
          <c:showVal val="0"/>
          <c:showCatName val="0"/>
          <c:showSerName val="0"/>
          <c:showPercent val="0"/>
          <c:showBubbleSize val="0"/>
        </c:dLbls>
        <c:gapWidth val="150"/>
        <c:shape val="box"/>
        <c:axId val="55485184"/>
        <c:axId val="55487104"/>
        <c:axId val="0"/>
      </c:bar3DChart>
      <c:catAx>
        <c:axId val="554851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Dates</a:t>
                </a:r>
              </a:p>
            </c:rich>
          </c:tx>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487104"/>
        <c:crosses val="autoZero"/>
        <c:auto val="1"/>
        <c:lblAlgn val="ctr"/>
        <c:lblOffset val="100"/>
        <c:noMultiLvlLbl val="0"/>
      </c:catAx>
      <c:valAx>
        <c:axId val="55487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No</a:t>
                </a:r>
                <a:r>
                  <a:rPr lang="en-IN" baseline="0" dirty="0"/>
                  <a:t> of orders</a:t>
                </a:r>
                <a:endParaRPr lang="en-IN" dirty="0"/>
              </a:p>
            </c:rich>
          </c:tx>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4851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manualLayout>
          <c:layoutTarget val="inner"/>
          <c:xMode val="edge"/>
          <c:yMode val="edge"/>
          <c:x val="0.19155096237970254"/>
          <c:y val="0.14428258967629043"/>
          <c:w val="0.77233792650918631"/>
          <c:h val="0.48711541265675123"/>
        </c:manualLayout>
      </c:layout>
      <c:lineChart>
        <c:grouping val="standard"/>
        <c:varyColors val="0"/>
        <c:ser>
          <c:idx val="0"/>
          <c:order val="0"/>
          <c:tx>
            <c:strRef>
              <c:f>[Book1]Sheet1!$C$2</c:f>
              <c:strCache>
                <c:ptCount val="1"/>
                <c:pt idx="0">
                  <c:v>TR</c:v>
                </c:pt>
              </c:strCache>
            </c:strRef>
          </c:tx>
          <c:spPr>
            <a:ln w="34925" cap="rnd">
              <a:solidFill>
                <a:schemeClr val="lt1"/>
              </a:solidFill>
              <a:round/>
            </a:ln>
            <a:effectLst>
              <a:outerShdw dist="25400" dir="2700000" algn="tl" rotWithShape="0">
                <a:schemeClr val="accent1"/>
              </a:outerShdw>
            </a:effectLst>
          </c:spPr>
          <c:marker>
            <c:symbol val="none"/>
          </c:marker>
          <c:trendline>
            <c:spPr>
              <a:ln w="28575" cap="rnd">
                <a:solidFill>
                  <a:schemeClr val="lt1">
                    <a:alpha val="50000"/>
                  </a:schemeClr>
                </a:solidFill>
                <a:round/>
              </a:ln>
              <a:effectLst/>
            </c:spPr>
            <c:trendlineType val="linear"/>
            <c:dispRSqr val="0"/>
            <c:dispEq val="0"/>
          </c:trendline>
          <c:cat>
            <c:numRef>
              <c:f>[Book1]Sheet1!$B$3:$B$10</c:f>
              <c:numCache>
                <c:formatCode>m/d/yyyy</c:formatCode>
                <c:ptCount val="8"/>
                <c:pt idx="0">
                  <c:v>43756</c:v>
                </c:pt>
                <c:pt idx="1">
                  <c:v>43757</c:v>
                </c:pt>
                <c:pt idx="2">
                  <c:v>43758</c:v>
                </c:pt>
                <c:pt idx="3">
                  <c:v>43759</c:v>
                </c:pt>
                <c:pt idx="4">
                  <c:v>43760</c:v>
                </c:pt>
                <c:pt idx="5">
                  <c:v>43761</c:v>
                </c:pt>
                <c:pt idx="6">
                  <c:v>43762</c:v>
                </c:pt>
                <c:pt idx="7">
                  <c:v>43763</c:v>
                </c:pt>
              </c:numCache>
            </c:numRef>
          </c:cat>
          <c:val>
            <c:numRef>
              <c:f>[Book1]Sheet1!$C$3:$C$10</c:f>
              <c:numCache>
                <c:formatCode>General</c:formatCode>
                <c:ptCount val="8"/>
                <c:pt idx="0">
                  <c:v>2845417</c:v>
                </c:pt>
                <c:pt idx="1">
                  <c:v>3340740</c:v>
                </c:pt>
                <c:pt idx="2">
                  <c:v>4054840</c:v>
                </c:pt>
                <c:pt idx="3">
                  <c:v>3071264</c:v>
                </c:pt>
                <c:pt idx="4">
                  <c:v>3352763</c:v>
                </c:pt>
                <c:pt idx="5">
                  <c:v>3568862</c:v>
                </c:pt>
                <c:pt idx="6">
                  <c:v>4460162</c:v>
                </c:pt>
                <c:pt idx="7">
                  <c:v>5529898</c:v>
                </c:pt>
              </c:numCache>
            </c:numRef>
          </c:val>
          <c:smooth val="0"/>
          <c:extLst>
            <c:ext xmlns:c16="http://schemas.microsoft.com/office/drawing/2014/chart" uri="{C3380CC4-5D6E-409C-BE32-E72D297353CC}">
              <c16:uniqueId val="{00000001-AF13-44F4-A21D-5F5A5F821C5C}"/>
            </c:ext>
          </c:extLst>
        </c:ser>
        <c:dLbls>
          <c:showLegendKey val="0"/>
          <c:showVal val="0"/>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539858143"/>
        <c:axId val="310322623"/>
      </c:lineChart>
      <c:dateAx>
        <c:axId val="539858143"/>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IN"/>
                  <a:t>dates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m/d/yyyy" sourceLinked="1"/>
        <c:majorTickMark val="out"/>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1197" b="0" i="0" u="none" strike="noStrike" kern="1200" spc="100" baseline="0">
                <a:solidFill>
                  <a:schemeClr val="lt1"/>
                </a:solidFill>
                <a:latin typeface="+mn-lt"/>
                <a:ea typeface="+mn-ea"/>
                <a:cs typeface="+mn-cs"/>
              </a:defRPr>
            </a:pPr>
            <a:endParaRPr lang="en-US"/>
          </a:p>
        </c:txPr>
        <c:crossAx val="310322623"/>
        <c:crosses val="autoZero"/>
        <c:auto val="1"/>
        <c:lblOffset val="100"/>
        <c:baseTimeUnit val="days"/>
      </c:dateAx>
      <c:valAx>
        <c:axId val="310322623"/>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IN"/>
                  <a:t>total revenue</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5398581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9">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solidFill>
        <a:round/>
      </a:ln>
    </cs:spPr>
    <cs:defRPr sz="1197"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9">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solidFill>
        <a:round/>
      </a:ln>
    </cs:spPr>
    <cs:defRPr sz="1197"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F577DB-E3B2-4B04-A522-34304949BCBD}" type="datetimeFigureOut">
              <a:rPr lang="en-IN" smtClean="0"/>
              <a:pPr/>
              <a:t>26-04-2020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5074011-287F-4D6C-9773-F9EC037BF773}" type="slidenum">
              <a:rPr lang="en-IN" smtClean="0"/>
              <a:pPr/>
              <a:t>‹#›</a:t>
            </a:fld>
            <a:endParaRPr lang="en-IN"/>
          </a:p>
        </p:txBody>
      </p:sp>
    </p:spTree>
    <p:extLst>
      <p:ext uri="{BB962C8B-B14F-4D97-AF65-F5344CB8AC3E}">
        <p14:creationId xmlns:p14="http://schemas.microsoft.com/office/powerpoint/2010/main" val="3024423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F577DB-E3B2-4B04-A522-34304949BCBD}" type="datetimeFigureOut">
              <a:rPr lang="en-IN" smtClean="0"/>
              <a:pPr/>
              <a:t>26-04-2020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074011-287F-4D6C-9773-F9EC037BF773}" type="slidenum">
              <a:rPr lang="en-IN" smtClean="0"/>
              <a:pPr/>
              <a:t>‹#›</a:t>
            </a:fld>
            <a:endParaRPr lang="en-IN"/>
          </a:p>
        </p:txBody>
      </p:sp>
    </p:spTree>
    <p:extLst>
      <p:ext uri="{BB962C8B-B14F-4D97-AF65-F5344CB8AC3E}">
        <p14:creationId xmlns:p14="http://schemas.microsoft.com/office/powerpoint/2010/main" val="4102359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F577DB-E3B2-4B04-A522-34304949BCBD}" type="datetimeFigureOut">
              <a:rPr lang="en-IN" smtClean="0"/>
              <a:pPr/>
              <a:t>26-04-2020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074011-287F-4D6C-9773-F9EC037BF773}"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29475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4F577DB-E3B2-4B04-A522-34304949BCBD}" type="datetimeFigureOut">
              <a:rPr lang="en-IN" smtClean="0"/>
              <a:pPr/>
              <a:t>26-04-2020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074011-287F-4D6C-9773-F9EC037BF773}" type="slidenum">
              <a:rPr lang="en-IN" smtClean="0"/>
              <a:pPr/>
              <a:t>‹#›</a:t>
            </a:fld>
            <a:endParaRPr lang="en-IN"/>
          </a:p>
        </p:txBody>
      </p:sp>
    </p:spTree>
    <p:extLst>
      <p:ext uri="{BB962C8B-B14F-4D97-AF65-F5344CB8AC3E}">
        <p14:creationId xmlns:p14="http://schemas.microsoft.com/office/powerpoint/2010/main" val="35571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4F577DB-E3B2-4B04-A522-34304949BCBD}" type="datetimeFigureOut">
              <a:rPr lang="en-IN" smtClean="0"/>
              <a:pPr/>
              <a:t>26-04-2020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074011-287F-4D6C-9773-F9EC037BF773}"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90625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4F577DB-E3B2-4B04-A522-34304949BCBD}" type="datetimeFigureOut">
              <a:rPr lang="en-IN" smtClean="0"/>
              <a:pPr/>
              <a:t>26-04-2020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074011-287F-4D6C-9773-F9EC037BF773}" type="slidenum">
              <a:rPr lang="en-IN" smtClean="0"/>
              <a:pPr/>
              <a:t>‹#›</a:t>
            </a:fld>
            <a:endParaRPr lang="en-IN"/>
          </a:p>
        </p:txBody>
      </p:sp>
    </p:spTree>
    <p:extLst>
      <p:ext uri="{BB962C8B-B14F-4D97-AF65-F5344CB8AC3E}">
        <p14:creationId xmlns:p14="http://schemas.microsoft.com/office/powerpoint/2010/main" val="189222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577DB-E3B2-4B04-A522-34304949BCBD}" type="datetimeFigureOut">
              <a:rPr lang="en-IN" smtClean="0"/>
              <a:pPr/>
              <a:t>26-04-2020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074011-287F-4D6C-9773-F9EC037BF773}" type="slidenum">
              <a:rPr lang="en-IN" smtClean="0"/>
              <a:pPr/>
              <a:t>‹#›</a:t>
            </a:fld>
            <a:endParaRPr lang="en-IN"/>
          </a:p>
        </p:txBody>
      </p:sp>
    </p:spTree>
    <p:extLst>
      <p:ext uri="{BB962C8B-B14F-4D97-AF65-F5344CB8AC3E}">
        <p14:creationId xmlns:p14="http://schemas.microsoft.com/office/powerpoint/2010/main" val="4119929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577DB-E3B2-4B04-A522-34304949BCBD}" type="datetimeFigureOut">
              <a:rPr lang="en-IN" smtClean="0"/>
              <a:pPr/>
              <a:t>26-04-2020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074011-287F-4D6C-9773-F9EC037BF773}" type="slidenum">
              <a:rPr lang="en-IN" smtClean="0"/>
              <a:pPr/>
              <a:t>‹#›</a:t>
            </a:fld>
            <a:endParaRPr lang="en-IN"/>
          </a:p>
        </p:txBody>
      </p:sp>
    </p:spTree>
    <p:extLst>
      <p:ext uri="{BB962C8B-B14F-4D97-AF65-F5344CB8AC3E}">
        <p14:creationId xmlns:p14="http://schemas.microsoft.com/office/powerpoint/2010/main" val="3845838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577DB-E3B2-4B04-A522-34304949BCBD}" type="datetimeFigureOut">
              <a:rPr lang="en-IN" smtClean="0"/>
              <a:pPr/>
              <a:t>26-04-2020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074011-287F-4D6C-9773-F9EC037BF773}" type="slidenum">
              <a:rPr lang="en-IN" smtClean="0"/>
              <a:pPr/>
              <a:t>‹#›</a:t>
            </a:fld>
            <a:endParaRPr lang="en-IN"/>
          </a:p>
        </p:txBody>
      </p:sp>
    </p:spTree>
    <p:extLst>
      <p:ext uri="{BB962C8B-B14F-4D97-AF65-F5344CB8AC3E}">
        <p14:creationId xmlns:p14="http://schemas.microsoft.com/office/powerpoint/2010/main" val="2249649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F577DB-E3B2-4B04-A522-34304949BCBD}" type="datetimeFigureOut">
              <a:rPr lang="en-IN" smtClean="0"/>
              <a:pPr/>
              <a:t>26-04-2020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074011-287F-4D6C-9773-F9EC037BF773}" type="slidenum">
              <a:rPr lang="en-IN" smtClean="0"/>
              <a:pPr/>
              <a:t>‹#›</a:t>
            </a:fld>
            <a:endParaRPr lang="en-IN"/>
          </a:p>
        </p:txBody>
      </p:sp>
    </p:spTree>
    <p:extLst>
      <p:ext uri="{BB962C8B-B14F-4D97-AF65-F5344CB8AC3E}">
        <p14:creationId xmlns:p14="http://schemas.microsoft.com/office/powerpoint/2010/main" val="1363218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F577DB-E3B2-4B04-A522-34304949BCBD}" type="datetimeFigureOut">
              <a:rPr lang="en-IN" smtClean="0"/>
              <a:pPr/>
              <a:t>26-04-2020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5074011-287F-4D6C-9773-F9EC037BF773}" type="slidenum">
              <a:rPr lang="en-IN" smtClean="0"/>
              <a:pPr/>
              <a:t>‹#›</a:t>
            </a:fld>
            <a:endParaRPr lang="en-IN"/>
          </a:p>
        </p:txBody>
      </p:sp>
    </p:spTree>
    <p:extLst>
      <p:ext uri="{BB962C8B-B14F-4D97-AF65-F5344CB8AC3E}">
        <p14:creationId xmlns:p14="http://schemas.microsoft.com/office/powerpoint/2010/main" val="989875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F577DB-E3B2-4B04-A522-34304949BCBD}" type="datetimeFigureOut">
              <a:rPr lang="en-IN" smtClean="0"/>
              <a:pPr/>
              <a:t>26-04-2020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5074011-287F-4D6C-9773-F9EC037BF773}" type="slidenum">
              <a:rPr lang="en-IN" smtClean="0"/>
              <a:pPr/>
              <a:t>‹#›</a:t>
            </a:fld>
            <a:endParaRPr lang="en-IN"/>
          </a:p>
        </p:txBody>
      </p:sp>
    </p:spTree>
    <p:extLst>
      <p:ext uri="{BB962C8B-B14F-4D97-AF65-F5344CB8AC3E}">
        <p14:creationId xmlns:p14="http://schemas.microsoft.com/office/powerpoint/2010/main" val="3749628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F577DB-E3B2-4B04-A522-34304949BCBD}" type="datetimeFigureOut">
              <a:rPr lang="en-IN" smtClean="0"/>
              <a:pPr/>
              <a:t>26-04-2020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5074011-287F-4D6C-9773-F9EC037BF773}" type="slidenum">
              <a:rPr lang="en-IN" smtClean="0"/>
              <a:pPr/>
              <a:t>‹#›</a:t>
            </a:fld>
            <a:endParaRPr lang="en-IN"/>
          </a:p>
        </p:txBody>
      </p:sp>
    </p:spTree>
    <p:extLst>
      <p:ext uri="{BB962C8B-B14F-4D97-AF65-F5344CB8AC3E}">
        <p14:creationId xmlns:p14="http://schemas.microsoft.com/office/powerpoint/2010/main" val="1536808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F577DB-E3B2-4B04-A522-34304949BCBD}" type="datetimeFigureOut">
              <a:rPr lang="en-IN" smtClean="0"/>
              <a:pPr/>
              <a:t>26-04-2020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5074011-287F-4D6C-9773-F9EC037BF773}" type="slidenum">
              <a:rPr lang="en-IN" smtClean="0"/>
              <a:pPr/>
              <a:t>‹#›</a:t>
            </a:fld>
            <a:endParaRPr lang="en-IN"/>
          </a:p>
        </p:txBody>
      </p:sp>
    </p:spTree>
    <p:extLst>
      <p:ext uri="{BB962C8B-B14F-4D97-AF65-F5344CB8AC3E}">
        <p14:creationId xmlns:p14="http://schemas.microsoft.com/office/powerpoint/2010/main" val="4055973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F577DB-E3B2-4B04-A522-34304949BCBD}" type="datetimeFigureOut">
              <a:rPr lang="en-IN" smtClean="0"/>
              <a:pPr/>
              <a:t>26-04-2020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5074011-287F-4D6C-9773-F9EC037BF773}" type="slidenum">
              <a:rPr lang="en-IN" smtClean="0"/>
              <a:pPr/>
              <a:t>‹#›</a:t>
            </a:fld>
            <a:endParaRPr lang="en-IN"/>
          </a:p>
        </p:txBody>
      </p:sp>
    </p:spTree>
    <p:extLst>
      <p:ext uri="{BB962C8B-B14F-4D97-AF65-F5344CB8AC3E}">
        <p14:creationId xmlns:p14="http://schemas.microsoft.com/office/powerpoint/2010/main" val="2348409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F577DB-E3B2-4B04-A522-34304949BCBD}" type="datetimeFigureOut">
              <a:rPr lang="en-IN" smtClean="0"/>
              <a:pPr/>
              <a:t>26-04-2020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074011-287F-4D6C-9773-F9EC037BF773}" type="slidenum">
              <a:rPr lang="en-IN" smtClean="0"/>
              <a:pPr/>
              <a:t>‹#›</a:t>
            </a:fld>
            <a:endParaRPr lang="en-IN"/>
          </a:p>
        </p:txBody>
      </p:sp>
    </p:spTree>
    <p:extLst>
      <p:ext uri="{BB962C8B-B14F-4D97-AF65-F5344CB8AC3E}">
        <p14:creationId xmlns:p14="http://schemas.microsoft.com/office/powerpoint/2010/main" val="2444341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4F577DB-E3B2-4B04-A522-34304949BCBD}" type="datetimeFigureOut">
              <a:rPr lang="en-IN" smtClean="0"/>
              <a:pPr/>
              <a:t>26-04-2020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5074011-287F-4D6C-9773-F9EC037BF773}" type="slidenum">
              <a:rPr lang="en-IN" smtClean="0"/>
              <a:pPr/>
              <a:t>‹#›</a:t>
            </a:fld>
            <a:endParaRPr lang="en-IN"/>
          </a:p>
        </p:txBody>
      </p:sp>
    </p:spTree>
    <p:extLst>
      <p:ext uri="{BB962C8B-B14F-4D97-AF65-F5344CB8AC3E}">
        <p14:creationId xmlns:p14="http://schemas.microsoft.com/office/powerpoint/2010/main" val="31178928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2000" t="-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60AF4-841A-40D6-A379-B7ABA7FBFA6F}"/>
              </a:ext>
            </a:extLst>
          </p:cNvPr>
          <p:cNvSpPr>
            <a:spLocks noGrp="1"/>
          </p:cNvSpPr>
          <p:nvPr>
            <p:ph type="ctrTitle"/>
          </p:nvPr>
        </p:nvSpPr>
        <p:spPr>
          <a:xfrm>
            <a:off x="2589213" y="2514600"/>
            <a:ext cx="8915399" cy="2429933"/>
          </a:xfrm>
        </p:spPr>
        <p:txBody>
          <a:bodyPr>
            <a:normAutofit/>
          </a:bodyPr>
          <a:lstStyle/>
          <a:p>
            <a:r>
              <a:rPr lang="en-US" sz="2800" dirty="0"/>
              <a:t>                   </a:t>
            </a:r>
            <a:r>
              <a:rPr lang="en-US" sz="2800" b="1" dirty="0" err="1">
                <a:solidFill>
                  <a:schemeClr val="bg1"/>
                </a:solidFill>
                <a:latin typeface="Bradley Hand ITC" panose="03070402050302030203" pitchFamily="66" charset="0"/>
              </a:rPr>
              <a:t>Thoda</a:t>
            </a:r>
            <a:r>
              <a:rPr lang="en-US" sz="2800" b="1" dirty="0">
                <a:solidFill>
                  <a:schemeClr val="bg1"/>
                </a:solidFill>
                <a:latin typeface="Bradley Hand ITC" panose="03070402050302030203" pitchFamily="66" charset="0"/>
              </a:rPr>
              <a:t> </a:t>
            </a:r>
            <a:r>
              <a:rPr lang="en-US" sz="2800" b="1" dirty="0" err="1">
                <a:solidFill>
                  <a:schemeClr val="bg1"/>
                </a:solidFill>
                <a:latin typeface="Bradley Hand ITC" panose="03070402050302030203" pitchFamily="66" charset="0"/>
              </a:rPr>
              <a:t>Muh</a:t>
            </a:r>
            <a:r>
              <a:rPr lang="en-US" sz="2800" b="1" dirty="0">
                <a:solidFill>
                  <a:schemeClr val="bg1"/>
                </a:solidFill>
                <a:latin typeface="Bradley Hand ITC" panose="03070402050302030203" pitchFamily="66" charset="0"/>
              </a:rPr>
              <a:t> </a:t>
            </a:r>
            <a:r>
              <a:rPr lang="en-US" sz="2800" b="1" dirty="0" err="1">
                <a:solidFill>
                  <a:schemeClr val="bg1"/>
                </a:solidFill>
                <a:latin typeface="Bradley Hand ITC" panose="03070402050302030203" pitchFamily="66" charset="0"/>
              </a:rPr>
              <a:t>Meetha</a:t>
            </a:r>
            <a:r>
              <a:rPr lang="en-US" sz="2800" b="1" dirty="0">
                <a:solidFill>
                  <a:schemeClr val="bg1"/>
                </a:solidFill>
                <a:latin typeface="Bradley Hand ITC" panose="03070402050302030203" pitchFamily="66" charset="0"/>
              </a:rPr>
              <a:t> Ho Jae </a:t>
            </a:r>
            <a:endParaRPr lang="en-IN" sz="2800" b="1" dirty="0">
              <a:solidFill>
                <a:schemeClr val="bg1"/>
              </a:solidFill>
              <a:latin typeface="Bradley Hand ITC" panose="03070402050302030203" pitchFamily="66" charset="0"/>
            </a:endParaRPr>
          </a:p>
        </p:txBody>
      </p:sp>
      <p:sp>
        <p:nvSpPr>
          <p:cNvPr id="3" name="Subtitle 2">
            <a:extLst>
              <a:ext uri="{FF2B5EF4-FFF2-40B4-BE49-F238E27FC236}">
                <a16:creationId xmlns:a16="http://schemas.microsoft.com/office/drawing/2014/main" id="{1FEE971E-AA11-4C3A-B688-2BCCC9377101}"/>
              </a:ext>
            </a:extLst>
          </p:cNvPr>
          <p:cNvSpPr>
            <a:spLocks noGrp="1"/>
          </p:cNvSpPr>
          <p:nvPr>
            <p:ph type="subTitle" idx="1"/>
          </p:nvPr>
        </p:nvSpPr>
        <p:spPr>
          <a:xfrm>
            <a:off x="2589213" y="6249880"/>
            <a:ext cx="8915399" cy="488270"/>
          </a:xfrm>
        </p:spPr>
        <p:txBody>
          <a:bodyPr>
            <a:normAutofit/>
          </a:bodyPr>
          <a:lstStyle/>
          <a:p>
            <a:r>
              <a:rPr lang="en-US" dirty="0"/>
              <a:t>                                       </a:t>
            </a:r>
            <a:r>
              <a:rPr lang="en-US" b="1" dirty="0" err="1">
                <a:solidFill>
                  <a:schemeClr val="bg1"/>
                </a:solidFill>
                <a:latin typeface="Bradley Hand ITC" panose="03070402050302030203" pitchFamily="66" charset="0"/>
              </a:rPr>
              <a:t>Iss</a:t>
            </a:r>
            <a:r>
              <a:rPr lang="en-US" b="1" dirty="0">
                <a:solidFill>
                  <a:schemeClr val="bg1"/>
                </a:solidFill>
                <a:latin typeface="Bradley Hand ITC" panose="03070402050302030203" pitchFamily="66" charset="0"/>
              </a:rPr>
              <a:t> Diwali </a:t>
            </a:r>
            <a:r>
              <a:rPr lang="en-US" b="1" dirty="0" err="1">
                <a:solidFill>
                  <a:schemeClr val="bg1"/>
                </a:solidFill>
                <a:latin typeface="Bradley Hand ITC" panose="03070402050302030203" pitchFamily="66" charset="0"/>
              </a:rPr>
              <a:t>khusiyoon</a:t>
            </a:r>
            <a:r>
              <a:rPr lang="en-US" b="1" dirty="0">
                <a:solidFill>
                  <a:schemeClr val="bg1"/>
                </a:solidFill>
                <a:latin typeface="Bradley Hand ITC" panose="03070402050302030203" pitchFamily="66" charset="0"/>
              </a:rPr>
              <a:t> </a:t>
            </a:r>
            <a:r>
              <a:rPr lang="en-US" b="1" dirty="0" err="1">
                <a:solidFill>
                  <a:schemeClr val="bg1"/>
                </a:solidFill>
                <a:latin typeface="Bradley Hand ITC" panose="03070402050302030203" pitchFamily="66" charset="0"/>
              </a:rPr>
              <a:t>bhari</a:t>
            </a:r>
            <a:endParaRPr lang="en-IN" b="1" dirty="0">
              <a:solidFill>
                <a:schemeClr val="bg1"/>
              </a:solidFill>
              <a:latin typeface="Bradley Hand ITC" panose="03070402050302030203" pitchFamily="66" charset="0"/>
            </a:endParaRPr>
          </a:p>
        </p:txBody>
      </p:sp>
    </p:spTree>
    <p:extLst>
      <p:ext uri="{BB962C8B-B14F-4D97-AF65-F5344CB8AC3E}">
        <p14:creationId xmlns:p14="http://schemas.microsoft.com/office/powerpoint/2010/main" val="1490851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5D593-632F-43CA-89E0-DACF0395545D}"/>
              </a:ext>
            </a:extLst>
          </p:cNvPr>
          <p:cNvSpPr>
            <a:spLocks noGrp="1"/>
          </p:cNvSpPr>
          <p:nvPr>
            <p:ph type="title"/>
          </p:nvPr>
        </p:nvSpPr>
        <p:spPr>
          <a:xfrm>
            <a:off x="2592925" y="624110"/>
            <a:ext cx="8911687" cy="547742"/>
          </a:xfrm>
        </p:spPr>
        <p:txBody>
          <a:bodyPr>
            <a:normAutofit/>
          </a:bodyPr>
          <a:lstStyle/>
          <a:p>
            <a:r>
              <a:rPr lang="en-IN" sz="2800" dirty="0">
                <a:solidFill>
                  <a:srgbClr val="002060"/>
                </a:solidFill>
              </a:rPr>
              <a:t>SQL query:</a:t>
            </a:r>
          </a:p>
        </p:txBody>
      </p:sp>
      <p:sp>
        <p:nvSpPr>
          <p:cNvPr id="3" name="Content Placeholder 2">
            <a:extLst>
              <a:ext uri="{FF2B5EF4-FFF2-40B4-BE49-F238E27FC236}">
                <a16:creationId xmlns:a16="http://schemas.microsoft.com/office/drawing/2014/main" id="{49E97E13-3271-41C5-B29A-F287BD8CB449}"/>
              </a:ext>
            </a:extLst>
          </p:cNvPr>
          <p:cNvSpPr>
            <a:spLocks noGrp="1"/>
          </p:cNvSpPr>
          <p:nvPr>
            <p:ph idx="1"/>
          </p:nvPr>
        </p:nvSpPr>
        <p:spPr>
          <a:xfrm>
            <a:off x="2589212" y="1171851"/>
            <a:ext cx="8915400" cy="5415379"/>
          </a:xfrm>
        </p:spPr>
        <p:txBody>
          <a:bodyPr/>
          <a:lstStyle/>
          <a:p>
            <a:r>
              <a:rPr lang="en-US" dirty="0"/>
              <a:t>select city, count(orders) as </a:t>
            </a:r>
            <a:r>
              <a:rPr lang="en-US" dirty="0" err="1"/>
              <a:t>nooforders</a:t>
            </a:r>
            <a:r>
              <a:rPr lang="en-US" dirty="0"/>
              <a:t> </a:t>
            </a:r>
          </a:p>
          <a:p>
            <a:r>
              <a:rPr lang="en-US" dirty="0"/>
              <a:t>from </a:t>
            </a:r>
            <a:r>
              <a:rPr lang="en-US" dirty="0" err="1"/>
              <a:t>pre_diwali_sales</a:t>
            </a:r>
            <a:endParaRPr lang="en-US" dirty="0"/>
          </a:p>
          <a:p>
            <a:r>
              <a:rPr lang="en-US" dirty="0"/>
              <a:t>where dt = “2019-10-10”</a:t>
            </a:r>
          </a:p>
          <a:p>
            <a:r>
              <a:rPr lang="en-US" dirty="0"/>
              <a:t>group by city</a:t>
            </a:r>
          </a:p>
          <a:p>
            <a:r>
              <a:rPr lang="en-US" dirty="0"/>
              <a:t>order by 2 desc</a:t>
            </a:r>
          </a:p>
          <a:p>
            <a:r>
              <a:rPr lang="en-US" dirty="0"/>
              <a:t>limit 5;</a:t>
            </a:r>
          </a:p>
          <a:p>
            <a:endParaRPr lang="en-US" dirty="0"/>
          </a:p>
          <a:p>
            <a:pPr marL="0" indent="0">
              <a:buNone/>
            </a:pPr>
            <a:r>
              <a:rPr lang="en-US" dirty="0"/>
              <a:t>Here in the third line with the where clause date will change from 10</a:t>
            </a:r>
            <a:r>
              <a:rPr lang="en-US" baseline="30000" dirty="0"/>
              <a:t>th</a:t>
            </a:r>
            <a:r>
              <a:rPr lang="en-US" dirty="0"/>
              <a:t> to 11</a:t>
            </a:r>
            <a:r>
              <a:rPr lang="en-US" baseline="30000" dirty="0"/>
              <a:t>th</a:t>
            </a:r>
            <a:r>
              <a:rPr lang="en-US" dirty="0"/>
              <a:t>,12</a:t>
            </a:r>
            <a:r>
              <a:rPr lang="en-US" baseline="30000" dirty="0"/>
              <a:t>th</a:t>
            </a:r>
            <a:r>
              <a:rPr lang="en-US" dirty="0"/>
              <a:t>,13</a:t>
            </a:r>
            <a:r>
              <a:rPr lang="en-US" baseline="30000" dirty="0"/>
              <a:t>th</a:t>
            </a:r>
            <a:r>
              <a:rPr lang="en-US" dirty="0"/>
              <a:t>,14</a:t>
            </a:r>
            <a:r>
              <a:rPr lang="en-US" baseline="30000" dirty="0"/>
              <a:t>th</a:t>
            </a:r>
            <a:r>
              <a:rPr lang="en-US" dirty="0"/>
              <a:t>,15</a:t>
            </a:r>
            <a:r>
              <a:rPr lang="en-US" baseline="30000" dirty="0"/>
              <a:t>th</a:t>
            </a:r>
            <a:r>
              <a:rPr lang="en-US" dirty="0"/>
              <a:t>,16</a:t>
            </a:r>
            <a:r>
              <a:rPr lang="en-US" baseline="30000" dirty="0"/>
              <a:t>th</a:t>
            </a:r>
            <a:r>
              <a:rPr lang="en-US" dirty="0"/>
              <a:t>,17</a:t>
            </a:r>
            <a:r>
              <a:rPr lang="en-US" baseline="30000" dirty="0"/>
              <a:t>th</a:t>
            </a:r>
            <a:r>
              <a:rPr lang="en-US" dirty="0"/>
              <a:t> with the same query. Only in the where condition date will change.</a:t>
            </a:r>
            <a:endParaRPr lang="en-IN" dirty="0"/>
          </a:p>
        </p:txBody>
      </p:sp>
    </p:spTree>
    <p:extLst>
      <p:ext uri="{BB962C8B-B14F-4D97-AF65-F5344CB8AC3E}">
        <p14:creationId xmlns:p14="http://schemas.microsoft.com/office/powerpoint/2010/main" val="1439515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31E9-0C69-4C58-8505-A5F1AA96C28A}"/>
              </a:ext>
            </a:extLst>
          </p:cNvPr>
          <p:cNvSpPr>
            <a:spLocks noGrp="1"/>
          </p:cNvSpPr>
          <p:nvPr>
            <p:ph type="title"/>
          </p:nvPr>
        </p:nvSpPr>
        <p:spPr>
          <a:xfrm>
            <a:off x="2592925" y="133165"/>
            <a:ext cx="8911687" cy="577049"/>
          </a:xfrm>
        </p:spPr>
        <p:txBody>
          <a:bodyPr>
            <a:noAutofit/>
          </a:bodyPr>
          <a:lstStyle/>
          <a:p>
            <a:r>
              <a:rPr lang="en-US" sz="2800" b="1" dirty="0">
                <a:solidFill>
                  <a:srgbClr val="002060"/>
                </a:solidFill>
              </a:rPr>
              <a:t>Now let us consider the total revenue of different item for our respective Dates:</a:t>
            </a:r>
            <a:endParaRPr lang="en-IN" sz="2800" b="1" dirty="0">
              <a:solidFill>
                <a:srgbClr val="002060"/>
              </a:solidFill>
            </a:endParaRPr>
          </a:p>
        </p:txBody>
      </p:sp>
      <p:sp>
        <p:nvSpPr>
          <p:cNvPr id="3" name="Content Placeholder 2">
            <a:extLst>
              <a:ext uri="{FF2B5EF4-FFF2-40B4-BE49-F238E27FC236}">
                <a16:creationId xmlns:a16="http://schemas.microsoft.com/office/drawing/2014/main" id="{7CD24E22-48F8-4C60-B1FD-4E08AD434A94}"/>
              </a:ext>
            </a:extLst>
          </p:cNvPr>
          <p:cNvSpPr>
            <a:spLocks noGrp="1"/>
          </p:cNvSpPr>
          <p:nvPr>
            <p:ph idx="1"/>
          </p:nvPr>
        </p:nvSpPr>
        <p:spPr>
          <a:xfrm>
            <a:off x="2589212" y="1198485"/>
            <a:ext cx="8915400" cy="5317725"/>
          </a:xfrm>
        </p:spPr>
        <p:txBody>
          <a:bodyPr/>
          <a:lstStyle/>
          <a:p>
            <a:pPr marL="0" indent="0">
              <a:buNone/>
            </a:pPr>
            <a:r>
              <a:rPr lang="en-US" dirty="0">
                <a:solidFill>
                  <a:srgbClr val="002060"/>
                </a:solidFill>
              </a:rPr>
              <a:t>Here we are showing the daily sales revenue of different items from 10</a:t>
            </a:r>
            <a:r>
              <a:rPr lang="en-US" baseline="30000" dirty="0">
                <a:solidFill>
                  <a:srgbClr val="002060"/>
                </a:solidFill>
              </a:rPr>
              <a:t>th</a:t>
            </a:r>
            <a:r>
              <a:rPr lang="en-US" dirty="0">
                <a:solidFill>
                  <a:srgbClr val="002060"/>
                </a:solidFill>
              </a:rPr>
              <a:t> October to 17</a:t>
            </a:r>
            <a:r>
              <a:rPr lang="en-US" baseline="30000" dirty="0">
                <a:solidFill>
                  <a:srgbClr val="002060"/>
                </a:solidFill>
              </a:rPr>
              <a:t>th</a:t>
            </a:r>
            <a:r>
              <a:rPr lang="en-US" dirty="0">
                <a:solidFill>
                  <a:srgbClr val="002060"/>
                </a:solidFill>
              </a:rPr>
              <a:t> October 2019-</a:t>
            </a:r>
          </a:p>
          <a:p>
            <a:pPr marL="0" indent="0">
              <a:buNone/>
            </a:pPr>
            <a:r>
              <a:rPr lang="en-US" dirty="0">
                <a:solidFill>
                  <a:srgbClr val="002060"/>
                </a:solidFill>
              </a:rPr>
              <a:t> </a:t>
            </a:r>
          </a:p>
          <a:p>
            <a:pPr marL="0" indent="0">
              <a:buNone/>
            </a:pPr>
            <a:endParaRPr lang="en-US" dirty="0">
              <a:solidFill>
                <a:srgbClr val="002060"/>
              </a:solidFill>
            </a:endParaRPr>
          </a:p>
          <a:p>
            <a:pPr marL="0" indent="0">
              <a:buNone/>
            </a:pPr>
            <a:endParaRPr lang="en-US" dirty="0">
              <a:solidFill>
                <a:srgbClr val="002060"/>
              </a:solidFill>
            </a:endParaRPr>
          </a:p>
          <a:p>
            <a:pPr marL="0" indent="0">
              <a:buNone/>
            </a:pPr>
            <a:endParaRPr lang="en-US" dirty="0">
              <a:solidFill>
                <a:srgbClr val="002060"/>
              </a:solidFill>
            </a:endParaRPr>
          </a:p>
          <a:p>
            <a:pPr marL="0" indent="0">
              <a:buNone/>
            </a:pPr>
            <a:endParaRPr lang="en-US" dirty="0">
              <a:solidFill>
                <a:srgbClr val="002060"/>
              </a:solidFill>
            </a:endParaRPr>
          </a:p>
          <a:p>
            <a:pPr marL="0" indent="0">
              <a:buNone/>
            </a:pPr>
            <a:endParaRPr lang="en-US" dirty="0">
              <a:solidFill>
                <a:srgbClr val="002060"/>
              </a:solidFill>
            </a:endParaRPr>
          </a:p>
          <a:p>
            <a:pPr marL="0" indent="0">
              <a:buNone/>
            </a:pPr>
            <a:endParaRPr lang="en-US" dirty="0">
              <a:solidFill>
                <a:srgbClr val="002060"/>
              </a:solidFill>
            </a:endParaRPr>
          </a:p>
          <a:p>
            <a:pPr marL="0" indent="0">
              <a:buNone/>
            </a:pPr>
            <a:endParaRPr lang="en-US" dirty="0">
              <a:solidFill>
                <a:srgbClr val="002060"/>
              </a:solidFill>
            </a:endParaRPr>
          </a:p>
          <a:p>
            <a:pPr marL="0" indent="0">
              <a:buNone/>
            </a:pPr>
            <a:endParaRPr lang="en-US" dirty="0">
              <a:solidFill>
                <a:srgbClr val="002060"/>
              </a:solidFill>
            </a:endParaRPr>
          </a:p>
          <a:p>
            <a:pPr marL="0" indent="0">
              <a:buNone/>
            </a:pPr>
            <a:r>
              <a:rPr lang="en-US" dirty="0">
                <a:solidFill>
                  <a:srgbClr val="002060"/>
                </a:solidFill>
              </a:rPr>
              <a:t>The graphical representation shows us the ups and downs of the </a:t>
            </a:r>
            <a:r>
              <a:rPr lang="en-US" dirty="0" err="1">
                <a:solidFill>
                  <a:srgbClr val="002060"/>
                </a:solidFill>
              </a:rPr>
              <a:t>totat</a:t>
            </a:r>
            <a:r>
              <a:rPr lang="en-US" dirty="0">
                <a:solidFill>
                  <a:srgbClr val="002060"/>
                </a:solidFill>
              </a:rPr>
              <a:t> revenue.</a:t>
            </a:r>
            <a:endParaRPr lang="en-IN" dirty="0">
              <a:solidFill>
                <a:srgbClr val="002060"/>
              </a:solidFill>
            </a:endParaRPr>
          </a:p>
        </p:txBody>
      </p:sp>
      <p:graphicFrame>
        <p:nvGraphicFramePr>
          <p:cNvPr id="4" name="Table 3">
            <a:extLst>
              <a:ext uri="{FF2B5EF4-FFF2-40B4-BE49-F238E27FC236}">
                <a16:creationId xmlns:a16="http://schemas.microsoft.com/office/drawing/2014/main" id="{6ED09365-6ED4-4C6A-B86F-FB224FD63477}"/>
              </a:ext>
            </a:extLst>
          </p:cNvPr>
          <p:cNvGraphicFramePr>
            <a:graphicFrameLocks noGrp="1"/>
          </p:cNvGraphicFramePr>
          <p:nvPr>
            <p:extLst>
              <p:ext uri="{D42A27DB-BD31-4B8C-83A1-F6EECF244321}">
                <p14:modId xmlns:p14="http://schemas.microsoft.com/office/powerpoint/2010/main" val="4122933137"/>
              </p:ext>
            </p:extLst>
          </p:nvPr>
        </p:nvGraphicFramePr>
        <p:xfrm>
          <a:off x="2974019" y="2219417"/>
          <a:ext cx="2432482" cy="2166156"/>
        </p:xfrm>
        <a:graphic>
          <a:graphicData uri="http://schemas.openxmlformats.org/drawingml/2006/table">
            <a:tbl>
              <a:tblPr>
                <a:tableStyleId>{616DA210-FB5B-4158-B5E0-FEB733F419BA}</a:tableStyleId>
              </a:tblPr>
              <a:tblGrid>
                <a:gridCol w="1309799">
                  <a:extLst>
                    <a:ext uri="{9D8B030D-6E8A-4147-A177-3AD203B41FA5}">
                      <a16:colId xmlns:a16="http://schemas.microsoft.com/office/drawing/2014/main" val="2988876301"/>
                    </a:ext>
                  </a:extLst>
                </a:gridCol>
                <a:gridCol w="1122683">
                  <a:extLst>
                    <a:ext uri="{9D8B030D-6E8A-4147-A177-3AD203B41FA5}">
                      <a16:colId xmlns:a16="http://schemas.microsoft.com/office/drawing/2014/main" val="2705048693"/>
                    </a:ext>
                  </a:extLst>
                </a:gridCol>
              </a:tblGrid>
              <a:tr h="240684">
                <a:tc>
                  <a:txBody>
                    <a:bodyPr/>
                    <a:lstStyle/>
                    <a:p>
                      <a:pPr algn="ctr" fontAlgn="b"/>
                      <a:r>
                        <a:rPr lang="en-IN" sz="1100" u="none" strike="noStrike">
                          <a:effectLst/>
                        </a:rPr>
                        <a:t>Date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TR</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69864817"/>
                  </a:ext>
                </a:extLst>
              </a:tr>
              <a:tr h="240684">
                <a:tc>
                  <a:txBody>
                    <a:bodyPr/>
                    <a:lstStyle/>
                    <a:p>
                      <a:pPr algn="ctr" fontAlgn="ctr"/>
                      <a:r>
                        <a:rPr lang="en-IN" sz="1100" u="none" strike="noStrike">
                          <a:effectLst/>
                        </a:rPr>
                        <a:t>10-10-2019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3470403</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574297049"/>
                  </a:ext>
                </a:extLst>
              </a:tr>
              <a:tr h="240684">
                <a:tc>
                  <a:txBody>
                    <a:bodyPr/>
                    <a:lstStyle/>
                    <a:p>
                      <a:pPr algn="ctr" fontAlgn="ctr"/>
                      <a:r>
                        <a:rPr lang="en-IN" sz="1100" u="none" strike="noStrike">
                          <a:effectLst/>
                        </a:rPr>
                        <a:t>11-10-2019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3353371</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15118928"/>
                  </a:ext>
                </a:extLst>
              </a:tr>
              <a:tr h="240684">
                <a:tc>
                  <a:txBody>
                    <a:bodyPr/>
                    <a:lstStyle/>
                    <a:p>
                      <a:pPr algn="ctr" fontAlgn="ctr"/>
                      <a:r>
                        <a:rPr lang="en-IN" sz="1100" u="none" strike="noStrike">
                          <a:effectLst/>
                        </a:rPr>
                        <a:t>12-10-2019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3997501</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24209242"/>
                  </a:ext>
                </a:extLst>
              </a:tr>
              <a:tr h="240684">
                <a:tc>
                  <a:txBody>
                    <a:bodyPr/>
                    <a:lstStyle/>
                    <a:p>
                      <a:pPr algn="ctr" fontAlgn="ctr"/>
                      <a:r>
                        <a:rPr lang="en-IN" sz="1100" u="none" strike="noStrike">
                          <a:effectLst/>
                        </a:rPr>
                        <a:t>13-10-2019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4743841</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31559994"/>
                  </a:ext>
                </a:extLst>
              </a:tr>
              <a:tr h="240684">
                <a:tc>
                  <a:txBody>
                    <a:bodyPr/>
                    <a:lstStyle/>
                    <a:p>
                      <a:pPr algn="ctr" fontAlgn="ctr"/>
                      <a:r>
                        <a:rPr lang="en-IN" sz="1100" u="none" strike="noStrike">
                          <a:effectLst/>
                        </a:rPr>
                        <a:t>14-10-2019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3035868</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17545501"/>
                  </a:ext>
                </a:extLst>
              </a:tr>
              <a:tr h="240684">
                <a:tc>
                  <a:txBody>
                    <a:bodyPr/>
                    <a:lstStyle/>
                    <a:p>
                      <a:pPr algn="ctr" fontAlgn="ctr"/>
                      <a:r>
                        <a:rPr lang="en-IN" sz="1100" u="none" strike="noStrike" dirty="0">
                          <a:effectLst/>
                        </a:rPr>
                        <a:t>15-10-2019</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3433182</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593350"/>
                  </a:ext>
                </a:extLst>
              </a:tr>
              <a:tr h="240684">
                <a:tc>
                  <a:txBody>
                    <a:bodyPr/>
                    <a:lstStyle/>
                    <a:p>
                      <a:pPr algn="ctr" fontAlgn="ctr"/>
                      <a:r>
                        <a:rPr lang="en-IN" sz="1100" u="none" strike="noStrike">
                          <a:effectLst/>
                        </a:rPr>
                        <a:t>16-10-2019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3795521</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08624889"/>
                  </a:ext>
                </a:extLst>
              </a:tr>
              <a:tr h="240684">
                <a:tc>
                  <a:txBody>
                    <a:bodyPr/>
                    <a:lstStyle/>
                    <a:p>
                      <a:pPr algn="ctr" fontAlgn="ctr"/>
                      <a:r>
                        <a:rPr lang="en-IN" sz="1100" u="none" strike="noStrike">
                          <a:effectLst/>
                        </a:rPr>
                        <a:t>17-10-2019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5102966</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12028219"/>
                  </a:ext>
                </a:extLst>
              </a:tr>
            </a:tbl>
          </a:graphicData>
        </a:graphic>
      </p:graphicFrame>
      <p:graphicFrame>
        <p:nvGraphicFramePr>
          <p:cNvPr id="6" name="Chart 5">
            <a:extLst>
              <a:ext uri="{FF2B5EF4-FFF2-40B4-BE49-F238E27FC236}">
                <a16:creationId xmlns:a16="http://schemas.microsoft.com/office/drawing/2014/main" id="{8ACF4EE9-B36E-4A54-8292-8BFBD7405FAF}"/>
              </a:ext>
            </a:extLst>
          </p:cNvPr>
          <p:cNvGraphicFramePr>
            <a:graphicFrameLocks/>
          </p:cNvGraphicFramePr>
          <p:nvPr>
            <p:extLst>
              <p:ext uri="{D42A27DB-BD31-4B8C-83A1-F6EECF244321}">
                <p14:modId xmlns:p14="http://schemas.microsoft.com/office/powerpoint/2010/main" val="2751939312"/>
              </p:ext>
            </p:extLst>
          </p:nvPr>
        </p:nvGraphicFramePr>
        <p:xfrm>
          <a:off x="6169556" y="2155055"/>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31026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F5B04-2B4E-4A88-A6F7-945DC35E9E12}"/>
              </a:ext>
            </a:extLst>
          </p:cNvPr>
          <p:cNvSpPr>
            <a:spLocks noGrp="1"/>
          </p:cNvSpPr>
          <p:nvPr>
            <p:ph type="title"/>
          </p:nvPr>
        </p:nvSpPr>
        <p:spPr>
          <a:xfrm>
            <a:off x="2592925" y="275209"/>
            <a:ext cx="8911687" cy="781234"/>
          </a:xfrm>
        </p:spPr>
        <p:txBody>
          <a:bodyPr>
            <a:normAutofit/>
          </a:bodyPr>
          <a:lstStyle/>
          <a:p>
            <a:r>
              <a:rPr lang="en-US" sz="2800" dirty="0">
                <a:solidFill>
                  <a:srgbClr val="002060"/>
                </a:solidFill>
              </a:rPr>
              <a:t>Continuing from the above analysis...</a:t>
            </a:r>
            <a:endParaRPr lang="en-IN" sz="2800" dirty="0">
              <a:solidFill>
                <a:srgbClr val="002060"/>
              </a:solidFill>
            </a:endParaRPr>
          </a:p>
        </p:txBody>
      </p:sp>
      <p:sp>
        <p:nvSpPr>
          <p:cNvPr id="3" name="Content Placeholder 2">
            <a:extLst>
              <a:ext uri="{FF2B5EF4-FFF2-40B4-BE49-F238E27FC236}">
                <a16:creationId xmlns:a16="http://schemas.microsoft.com/office/drawing/2014/main" id="{33491114-5D0E-46E6-9C32-8934803552C5}"/>
              </a:ext>
            </a:extLst>
          </p:cNvPr>
          <p:cNvSpPr>
            <a:spLocks noGrp="1"/>
          </p:cNvSpPr>
          <p:nvPr>
            <p:ph idx="1"/>
          </p:nvPr>
        </p:nvSpPr>
        <p:spPr>
          <a:xfrm>
            <a:off x="2589212" y="1056443"/>
            <a:ext cx="8915400" cy="5273336"/>
          </a:xfrm>
        </p:spPr>
        <p:txBody>
          <a:bodyPr/>
          <a:lstStyle/>
          <a:p>
            <a:pPr marL="0" indent="0">
              <a:buNone/>
            </a:pPr>
            <a:r>
              <a:rPr lang="en-US" dirty="0"/>
              <a:t>The total revenue for the whole week is 30932653.00 where it shows the addition of the total revenue for all the dates we took into consideration.</a:t>
            </a:r>
          </a:p>
          <a:p>
            <a:pPr marL="0" indent="0">
              <a:buNone/>
            </a:pPr>
            <a:r>
              <a:rPr lang="en-US" dirty="0"/>
              <a:t>If we take into consideration the tread line then we can see there are certain ups and downs for some particular dates like on 13</a:t>
            </a:r>
            <a:r>
              <a:rPr lang="en-US" baseline="30000" dirty="0"/>
              <a:t>th</a:t>
            </a:r>
            <a:r>
              <a:rPr lang="en-US" dirty="0"/>
              <a:t>  and 17</a:t>
            </a:r>
            <a:r>
              <a:rPr lang="en-US" baseline="30000" dirty="0"/>
              <a:t>th</a:t>
            </a:r>
            <a:r>
              <a:rPr lang="en-US" dirty="0"/>
              <a:t> it lies above the trend line and on 14</a:t>
            </a:r>
            <a:r>
              <a:rPr lang="en-US" baseline="30000" dirty="0"/>
              <a:t>th</a:t>
            </a:r>
            <a:r>
              <a:rPr lang="en-US" dirty="0"/>
              <a:t> and 15</a:t>
            </a:r>
            <a:r>
              <a:rPr lang="en-US" baseline="30000" dirty="0"/>
              <a:t>th</a:t>
            </a:r>
            <a:r>
              <a:rPr lang="en-US" dirty="0"/>
              <a:t>  it lies below the trend line.</a:t>
            </a:r>
          </a:p>
          <a:p>
            <a:pPr marL="0" indent="0">
              <a:buNone/>
            </a:pPr>
            <a:endParaRPr lang="en-US" dirty="0"/>
          </a:p>
          <a:p>
            <a:pPr marL="0" indent="0">
              <a:buNone/>
            </a:pPr>
            <a:r>
              <a:rPr lang="en-US" dirty="0"/>
              <a:t>From which we may conclude that days which lies below the trend line is particularly when the orders are placed and the payment method was cash on delivery and we may assume that 13</a:t>
            </a:r>
            <a:r>
              <a:rPr lang="en-US" baseline="30000" dirty="0"/>
              <a:t>th</a:t>
            </a:r>
            <a:r>
              <a:rPr lang="en-US" dirty="0"/>
              <a:t> of October and 17</a:t>
            </a:r>
            <a:r>
              <a:rPr lang="en-US" baseline="30000" dirty="0"/>
              <a:t>th</a:t>
            </a:r>
            <a:r>
              <a:rPr lang="en-US" dirty="0"/>
              <a:t> of October were the delivery dates so the revenues are high.</a:t>
            </a:r>
          </a:p>
          <a:p>
            <a:pPr marL="0" indent="0">
              <a:buNone/>
            </a:pPr>
            <a:endParaRPr lang="en-IN" dirty="0"/>
          </a:p>
        </p:txBody>
      </p:sp>
    </p:spTree>
    <p:extLst>
      <p:ext uri="{BB962C8B-B14F-4D97-AF65-F5344CB8AC3E}">
        <p14:creationId xmlns:p14="http://schemas.microsoft.com/office/powerpoint/2010/main" val="4038275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80B18-BDFF-40F5-B0B4-8D48C7D1B066}"/>
              </a:ext>
            </a:extLst>
          </p:cNvPr>
          <p:cNvSpPr>
            <a:spLocks noGrp="1"/>
          </p:cNvSpPr>
          <p:nvPr>
            <p:ph type="title"/>
          </p:nvPr>
        </p:nvSpPr>
        <p:spPr>
          <a:xfrm>
            <a:off x="2592925" y="248576"/>
            <a:ext cx="8911687" cy="612558"/>
          </a:xfrm>
        </p:spPr>
        <p:txBody>
          <a:bodyPr>
            <a:normAutofit/>
          </a:bodyPr>
          <a:lstStyle/>
          <a:p>
            <a:r>
              <a:rPr lang="en-IN" sz="2800" dirty="0">
                <a:solidFill>
                  <a:srgbClr val="002060"/>
                </a:solidFill>
              </a:rPr>
              <a:t>SQL Query:</a:t>
            </a:r>
          </a:p>
        </p:txBody>
      </p:sp>
      <p:sp>
        <p:nvSpPr>
          <p:cNvPr id="3" name="Content Placeholder 2">
            <a:extLst>
              <a:ext uri="{FF2B5EF4-FFF2-40B4-BE49-F238E27FC236}">
                <a16:creationId xmlns:a16="http://schemas.microsoft.com/office/drawing/2014/main" id="{BB37C7A0-CA0A-42DE-9359-A10AACB9E0A8}"/>
              </a:ext>
            </a:extLst>
          </p:cNvPr>
          <p:cNvSpPr>
            <a:spLocks noGrp="1"/>
          </p:cNvSpPr>
          <p:nvPr>
            <p:ph idx="1"/>
          </p:nvPr>
        </p:nvSpPr>
        <p:spPr>
          <a:xfrm>
            <a:off x="2589212" y="861134"/>
            <a:ext cx="8915400" cy="5637320"/>
          </a:xfrm>
        </p:spPr>
        <p:txBody>
          <a:bodyPr/>
          <a:lstStyle/>
          <a:p>
            <a:r>
              <a:rPr lang="en-IN" dirty="0"/>
              <a:t> </a:t>
            </a:r>
            <a:r>
              <a:rPr lang="en-US" dirty="0"/>
              <a:t>select </a:t>
            </a:r>
            <a:r>
              <a:rPr lang="en-US" dirty="0" err="1"/>
              <a:t>item_name</a:t>
            </a:r>
            <a:r>
              <a:rPr lang="en-US" dirty="0"/>
              <a:t>, sum(</a:t>
            </a:r>
            <a:r>
              <a:rPr lang="en-US" dirty="0" err="1"/>
              <a:t>item_gmv</a:t>
            </a:r>
            <a:r>
              <a:rPr lang="en-US" dirty="0"/>
              <a:t>) </a:t>
            </a:r>
            <a:r>
              <a:rPr lang="en-US" dirty="0" err="1"/>
              <a:t>totalsales</a:t>
            </a:r>
            <a:endParaRPr lang="en-US" dirty="0"/>
          </a:p>
          <a:p>
            <a:r>
              <a:rPr lang="en-US" dirty="0"/>
              <a:t>from </a:t>
            </a:r>
            <a:r>
              <a:rPr lang="en-US" dirty="0" err="1"/>
              <a:t>pre_diwali_sales</a:t>
            </a:r>
            <a:endParaRPr lang="en-US" dirty="0"/>
          </a:p>
          <a:p>
            <a:r>
              <a:rPr lang="en-US" dirty="0"/>
              <a:t>where dt between “2019-10-10” and “2019-10-17”</a:t>
            </a:r>
          </a:p>
          <a:p>
            <a:r>
              <a:rPr lang="en-US" dirty="0"/>
              <a:t>group by dt</a:t>
            </a:r>
          </a:p>
          <a:p>
            <a:r>
              <a:rPr lang="en-US" dirty="0"/>
              <a:t>order by 2 desc</a:t>
            </a:r>
          </a:p>
          <a:p>
            <a:r>
              <a:rPr lang="en-US" dirty="0"/>
              <a:t>limit 10;</a:t>
            </a:r>
          </a:p>
          <a:p>
            <a:endParaRPr lang="en-US" dirty="0"/>
          </a:p>
          <a:p>
            <a:pPr marL="0" indent="0">
              <a:buNone/>
            </a:pPr>
            <a:r>
              <a:rPr lang="en-US" dirty="0">
                <a:solidFill>
                  <a:srgbClr val="002060"/>
                </a:solidFill>
              </a:rPr>
              <a:t>The total revenue for the week:</a:t>
            </a:r>
          </a:p>
          <a:p>
            <a:r>
              <a:rPr lang="en-US" dirty="0">
                <a:solidFill>
                  <a:srgbClr val="002060"/>
                </a:solidFill>
              </a:rPr>
              <a:t> select  round(sum(</a:t>
            </a:r>
            <a:r>
              <a:rPr lang="en-US" dirty="0" err="1">
                <a:solidFill>
                  <a:srgbClr val="002060"/>
                </a:solidFill>
              </a:rPr>
              <a:t>item_gmv</a:t>
            </a:r>
            <a:r>
              <a:rPr lang="en-US" dirty="0">
                <a:solidFill>
                  <a:srgbClr val="002060"/>
                </a:solidFill>
              </a:rPr>
              <a:t>),0) as </a:t>
            </a:r>
            <a:r>
              <a:rPr lang="en-US" dirty="0" err="1">
                <a:solidFill>
                  <a:srgbClr val="002060"/>
                </a:solidFill>
              </a:rPr>
              <a:t>totalrevenueforweek</a:t>
            </a:r>
            <a:endParaRPr lang="en-US" dirty="0">
              <a:solidFill>
                <a:srgbClr val="002060"/>
              </a:solidFill>
            </a:endParaRPr>
          </a:p>
          <a:p>
            <a:r>
              <a:rPr lang="en-US" dirty="0">
                <a:solidFill>
                  <a:srgbClr val="002060"/>
                </a:solidFill>
              </a:rPr>
              <a:t>From </a:t>
            </a:r>
            <a:r>
              <a:rPr lang="en-US" dirty="0" err="1">
                <a:solidFill>
                  <a:srgbClr val="002060"/>
                </a:solidFill>
              </a:rPr>
              <a:t>pre_diwali_sales</a:t>
            </a:r>
            <a:endParaRPr lang="en-US" dirty="0">
              <a:solidFill>
                <a:srgbClr val="002060"/>
              </a:solidFill>
            </a:endParaRPr>
          </a:p>
          <a:p>
            <a:r>
              <a:rPr lang="en-US" dirty="0">
                <a:solidFill>
                  <a:srgbClr val="002060"/>
                </a:solidFill>
              </a:rPr>
              <a:t>Where dt between “2019-10-10” and “2019-10-17”;</a:t>
            </a:r>
          </a:p>
          <a:p>
            <a:pPr marL="0" indent="0">
              <a:buNone/>
            </a:pPr>
            <a:endParaRPr lang="en-IN" dirty="0">
              <a:solidFill>
                <a:srgbClr val="002060"/>
              </a:solidFill>
            </a:endParaRPr>
          </a:p>
        </p:txBody>
      </p:sp>
    </p:spTree>
    <p:extLst>
      <p:ext uri="{BB962C8B-B14F-4D97-AF65-F5344CB8AC3E}">
        <p14:creationId xmlns:p14="http://schemas.microsoft.com/office/powerpoint/2010/main" val="2130152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BAA50-5218-4115-9105-BC978219BC77}"/>
              </a:ext>
            </a:extLst>
          </p:cNvPr>
          <p:cNvSpPr>
            <a:spLocks noGrp="1"/>
          </p:cNvSpPr>
          <p:nvPr>
            <p:ph type="title"/>
          </p:nvPr>
        </p:nvSpPr>
        <p:spPr>
          <a:xfrm>
            <a:off x="2592925" y="624110"/>
            <a:ext cx="8911687" cy="576040"/>
          </a:xfrm>
        </p:spPr>
        <p:txBody>
          <a:bodyPr>
            <a:normAutofit fontScale="90000"/>
          </a:bodyPr>
          <a:lstStyle/>
          <a:p>
            <a:r>
              <a:rPr lang="en-IN" sz="2400" dirty="0">
                <a:latin typeface="Arial Black" panose="020B0A04020102020204" pitchFamily="34" charset="0"/>
              </a:rPr>
              <a:t>Now let us consider the post-Diwali-sales period:</a:t>
            </a:r>
            <a:br>
              <a:rPr lang="en-IN" sz="2400" dirty="0">
                <a:latin typeface="Arial Black" panose="020B0A04020102020204" pitchFamily="34" charset="0"/>
              </a:rPr>
            </a:br>
            <a:endParaRPr lang="en-IN" sz="24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1CD8DA2-73BB-4940-B49A-6A1812DC6E6C}"/>
              </a:ext>
            </a:extLst>
          </p:cNvPr>
          <p:cNvSpPr>
            <a:spLocks noGrp="1"/>
          </p:cNvSpPr>
          <p:nvPr>
            <p:ph idx="1"/>
          </p:nvPr>
        </p:nvSpPr>
        <p:spPr>
          <a:xfrm>
            <a:off x="2589212" y="1200149"/>
            <a:ext cx="8915400" cy="5172075"/>
          </a:xfrm>
        </p:spPr>
        <p:txBody>
          <a:bodyPr>
            <a:normAutofit fontScale="85000" lnSpcReduction="10000"/>
          </a:bodyPr>
          <a:lstStyle/>
          <a:p>
            <a:r>
              <a:rPr lang="en-IN" dirty="0"/>
              <a:t>Here the total number of records are 221774.</a:t>
            </a:r>
          </a:p>
          <a:p>
            <a:r>
              <a:rPr lang="en-IN" dirty="0"/>
              <a:t>In post-Diwali-sales, the following data set provides us with the dates from 18</a:t>
            </a:r>
            <a:r>
              <a:rPr lang="en-IN" baseline="30000" dirty="0"/>
              <a:t>th</a:t>
            </a:r>
            <a:r>
              <a:rPr lang="en-IN" dirty="0"/>
              <a:t> October to 28</a:t>
            </a:r>
            <a:r>
              <a:rPr lang="en-IN" baseline="30000" dirty="0"/>
              <a:t>th</a:t>
            </a:r>
            <a:r>
              <a:rPr lang="en-IN" dirty="0"/>
              <a:t> October , 2019. But we take into consideration the first 8 dates from the post-Diwali-sales i.e. from 18</a:t>
            </a:r>
            <a:r>
              <a:rPr lang="en-IN" baseline="30000" dirty="0"/>
              <a:t>th</a:t>
            </a:r>
            <a:r>
              <a:rPr lang="en-IN" dirty="0"/>
              <a:t> October to 24</a:t>
            </a:r>
            <a:r>
              <a:rPr lang="en-IN" baseline="30000" dirty="0"/>
              <a:t>th</a:t>
            </a:r>
            <a:r>
              <a:rPr lang="en-IN" dirty="0"/>
              <a:t> October for better visualization.</a:t>
            </a:r>
          </a:p>
          <a:p>
            <a:r>
              <a:rPr lang="en-IN" dirty="0"/>
              <a:t>From the data set we conclude that-  Table c.</a:t>
            </a:r>
          </a:p>
          <a:p>
            <a:pPr marL="0" indent="0">
              <a:buNone/>
            </a:pPr>
            <a:r>
              <a:rPr lang="en-IN" dirty="0"/>
              <a:t>                                       Dates        Total no. of categories</a:t>
            </a:r>
          </a:p>
          <a:p>
            <a:pPr marL="0" indent="0">
              <a:buNone/>
            </a:pPr>
            <a:r>
              <a:rPr lang="en-IN" dirty="0"/>
              <a:t>                                       18</a:t>
            </a:r>
            <a:r>
              <a:rPr lang="en-IN" baseline="30000" dirty="0"/>
              <a:t>th</a:t>
            </a:r>
            <a:r>
              <a:rPr lang="en-IN" dirty="0"/>
              <a:t>                17451</a:t>
            </a:r>
          </a:p>
          <a:p>
            <a:pPr marL="0" indent="0">
              <a:buNone/>
            </a:pPr>
            <a:r>
              <a:rPr lang="en-IN" dirty="0"/>
              <a:t>                                       19</a:t>
            </a:r>
            <a:r>
              <a:rPr lang="en-IN" baseline="30000" dirty="0"/>
              <a:t>th</a:t>
            </a:r>
            <a:r>
              <a:rPr lang="en-IN" dirty="0"/>
              <a:t>                20350</a:t>
            </a:r>
          </a:p>
          <a:p>
            <a:pPr marL="0" indent="0">
              <a:buNone/>
            </a:pPr>
            <a:r>
              <a:rPr lang="en-IN" dirty="0"/>
              <a:t>                                       20</a:t>
            </a:r>
            <a:r>
              <a:rPr lang="en-IN" baseline="30000" dirty="0"/>
              <a:t>th</a:t>
            </a:r>
            <a:r>
              <a:rPr lang="en-IN" dirty="0"/>
              <a:t>                23558</a:t>
            </a:r>
          </a:p>
          <a:p>
            <a:pPr marL="0" indent="0">
              <a:buNone/>
            </a:pPr>
            <a:r>
              <a:rPr lang="en-IN" dirty="0"/>
              <a:t>                                       21</a:t>
            </a:r>
            <a:r>
              <a:rPr lang="en-IN" baseline="30000" dirty="0"/>
              <a:t>st</a:t>
            </a:r>
            <a:r>
              <a:rPr lang="en-IN" dirty="0"/>
              <a:t>                18290</a:t>
            </a:r>
          </a:p>
          <a:p>
            <a:pPr marL="0" indent="0">
              <a:buNone/>
            </a:pPr>
            <a:r>
              <a:rPr lang="en-IN" dirty="0"/>
              <a:t>                                       22</a:t>
            </a:r>
            <a:r>
              <a:rPr lang="en-IN" baseline="30000" dirty="0"/>
              <a:t>nd</a:t>
            </a:r>
            <a:r>
              <a:rPr lang="en-IN" dirty="0"/>
              <a:t>               18942</a:t>
            </a:r>
          </a:p>
          <a:p>
            <a:pPr marL="0" indent="0">
              <a:buNone/>
            </a:pPr>
            <a:r>
              <a:rPr lang="en-IN" dirty="0"/>
              <a:t>                                       23</a:t>
            </a:r>
            <a:r>
              <a:rPr lang="en-IN" baseline="30000" dirty="0"/>
              <a:t>rd</a:t>
            </a:r>
            <a:r>
              <a:rPr lang="en-IN" dirty="0"/>
              <a:t>                18361</a:t>
            </a:r>
          </a:p>
          <a:p>
            <a:pPr marL="0" indent="0">
              <a:buNone/>
            </a:pPr>
            <a:r>
              <a:rPr lang="en-IN" dirty="0"/>
              <a:t>                                       24</a:t>
            </a:r>
            <a:r>
              <a:rPr lang="en-IN" baseline="30000" dirty="0"/>
              <a:t>th</a:t>
            </a:r>
            <a:r>
              <a:rPr lang="en-IN" dirty="0"/>
              <a:t>                20210</a:t>
            </a:r>
          </a:p>
          <a:p>
            <a:pPr marL="0" indent="0">
              <a:buNone/>
            </a:pPr>
            <a:r>
              <a:rPr lang="en-IN" dirty="0"/>
              <a:t>                                       25</a:t>
            </a:r>
            <a:r>
              <a:rPr lang="en-IN" baseline="30000" dirty="0"/>
              <a:t>th</a:t>
            </a:r>
            <a:r>
              <a:rPr lang="en-IN" dirty="0"/>
              <a:t>                20394</a:t>
            </a:r>
          </a:p>
          <a:p>
            <a:pPr marL="0" indent="0">
              <a:buNone/>
            </a:pPr>
            <a:endParaRPr lang="en-IN" dirty="0"/>
          </a:p>
          <a:p>
            <a:pPr marL="0" indent="0">
              <a:buNone/>
            </a:pPr>
            <a:r>
              <a:rPr lang="en-IN" dirty="0"/>
              <a:t>                                             </a:t>
            </a:r>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2753709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A69A4-15AF-4EDF-B771-F31A085A8753}"/>
              </a:ext>
            </a:extLst>
          </p:cNvPr>
          <p:cNvSpPr>
            <a:spLocks noGrp="1"/>
          </p:cNvSpPr>
          <p:nvPr>
            <p:ph type="title"/>
          </p:nvPr>
        </p:nvSpPr>
        <p:spPr>
          <a:xfrm>
            <a:off x="2592925" y="624110"/>
            <a:ext cx="8911687" cy="471265"/>
          </a:xfrm>
        </p:spPr>
        <p:txBody>
          <a:bodyPr>
            <a:normAutofit fontScale="90000"/>
          </a:bodyPr>
          <a:lstStyle/>
          <a:p>
            <a:r>
              <a:rPr lang="en-IN" sz="2400" dirty="0">
                <a:solidFill>
                  <a:srgbClr val="002060"/>
                </a:solidFill>
              </a:rPr>
              <a:t>Graph c.</a:t>
            </a:r>
            <a:br>
              <a:rPr lang="en-IN" sz="2400" dirty="0">
                <a:solidFill>
                  <a:srgbClr val="002060"/>
                </a:solidFill>
              </a:rPr>
            </a:br>
            <a:r>
              <a:rPr lang="en-IN" sz="1800" dirty="0">
                <a:solidFill>
                  <a:srgbClr val="002060"/>
                </a:solidFill>
              </a:rPr>
              <a:t>Here it shows the date wise analysis fro the total no of categories where dates are measured on the horizontal axis and the total no of categories on the vertical axis.</a:t>
            </a:r>
            <a:endParaRPr lang="en-IN" sz="2400" dirty="0">
              <a:solidFill>
                <a:srgbClr val="002060"/>
              </a:solidFill>
            </a:endParaRPr>
          </a:p>
        </p:txBody>
      </p:sp>
      <p:graphicFrame>
        <p:nvGraphicFramePr>
          <p:cNvPr id="4" name="Content Placeholder 3">
            <a:extLst>
              <a:ext uri="{FF2B5EF4-FFF2-40B4-BE49-F238E27FC236}">
                <a16:creationId xmlns:a16="http://schemas.microsoft.com/office/drawing/2014/main" id="{4B561927-6BB9-43D0-936D-4BB852F0DEB2}"/>
              </a:ext>
            </a:extLst>
          </p:cNvPr>
          <p:cNvGraphicFramePr>
            <a:graphicFrameLocks noGrp="1"/>
          </p:cNvGraphicFramePr>
          <p:nvPr>
            <p:ph idx="1"/>
            <p:extLst>
              <p:ext uri="{D42A27DB-BD31-4B8C-83A1-F6EECF244321}">
                <p14:modId xmlns:p14="http://schemas.microsoft.com/office/powerpoint/2010/main" val="960354884"/>
              </p:ext>
            </p:extLst>
          </p:nvPr>
        </p:nvGraphicFramePr>
        <p:xfrm>
          <a:off x="2589213" y="2133600"/>
          <a:ext cx="8915400"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31475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038B-8B70-41DE-90E0-3CB280171BEC}"/>
              </a:ext>
            </a:extLst>
          </p:cNvPr>
          <p:cNvSpPr>
            <a:spLocks noGrp="1"/>
          </p:cNvSpPr>
          <p:nvPr>
            <p:ph type="title"/>
          </p:nvPr>
        </p:nvSpPr>
        <p:spPr>
          <a:xfrm>
            <a:off x="2592925" y="150920"/>
            <a:ext cx="8911687" cy="585927"/>
          </a:xfrm>
        </p:spPr>
        <p:txBody>
          <a:bodyPr>
            <a:normAutofit/>
          </a:bodyPr>
          <a:lstStyle/>
          <a:p>
            <a:r>
              <a:rPr lang="en-IN" sz="2800" dirty="0">
                <a:solidFill>
                  <a:srgbClr val="002060"/>
                </a:solidFill>
              </a:rPr>
              <a:t>SQL query:</a:t>
            </a:r>
          </a:p>
        </p:txBody>
      </p:sp>
      <p:sp>
        <p:nvSpPr>
          <p:cNvPr id="3" name="Content Placeholder 2">
            <a:extLst>
              <a:ext uri="{FF2B5EF4-FFF2-40B4-BE49-F238E27FC236}">
                <a16:creationId xmlns:a16="http://schemas.microsoft.com/office/drawing/2014/main" id="{239BC532-7444-4DF5-B0F5-7A8C29AADB51}"/>
              </a:ext>
            </a:extLst>
          </p:cNvPr>
          <p:cNvSpPr>
            <a:spLocks noGrp="1"/>
          </p:cNvSpPr>
          <p:nvPr>
            <p:ph idx="1"/>
          </p:nvPr>
        </p:nvSpPr>
        <p:spPr>
          <a:xfrm>
            <a:off x="2589212" y="1136342"/>
            <a:ext cx="8915400" cy="5486400"/>
          </a:xfrm>
        </p:spPr>
        <p:txBody>
          <a:bodyPr>
            <a:normAutofit fontScale="77500" lnSpcReduction="20000"/>
          </a:bodyPr>
          <a:lstStyle/>
          <a:p>
            <a:r>
              <a:rPr lang="en-US" dirty="0"/>
              <a:t>select dt</a:t>
            </a:r>
          </a:p>
          <a:p>
            <a:r>
              <a:rPr lang="en-US" dirty="0"/>
              <a:t>from </a:t>
            </a:r>
            <a:r>
              <a:rPr lang="en-US" dirty="0" err="1"/>
              <a:t>post_diwali_sales</a:t>
            </a:r>
            <a:r>
              <a:rPr lang="en-US" dirty="0"/>
              <a:t>;</a:t>
            </a:r>
          </a:p>
          <a:p>
            <a:endParaRPr lang="en-US" dirty="0"/>
          </a:p>
          <a:p>
            <a:r>
              <a:rPr lang="en-US" dirty="0"/>
              <a:t>select left(dt,10),</a:t>
            </a:r>
            <a:r>
              <a:rPr lang="en-US" dirty="0" err="1"/>
              <a:t>str_to_date</a:t>
            </a:r>
            <a:r>
              <a:rPr lang="en-US" dirty="0"/>
              <a:t>(left(dt,10),'%d-%M-%y') as </a:t>
            </a:r>
            <a:r>
              <a:rPr lang="en-US" dirty="0" err="1"/>
              <a:t>tempdt</a:t>
            </a:r>
            <a:endParaRPr lang="en-US" dirty="0"/>
          </a:p>
          <a:p>
            <a:r>
              <a:rPr lang="en-US" dirty="0"/>
              <a:t>from </a:t>
            </a:r>
            <a:r>
              <a:rPr lang="en-US" dirty="0" err="1"/>
              <a:t>post_diwali_sales</a:t>
            </a:r>
            <a:r>
              <a:rPr lang="en-US" dirty="0"/>
              <a:t>;</a:t>
            </a:r>
          </a:p>
          <a:p>
            <a:endParaRPr lang="en-US" dirty="0"/>
          </a:p>
          <a:p>
            <a:r>
              <a:rPr lang="en-US" dirty="0"/>
              <a:t>update </a:t>
            </a:r>
            <a:r>
              <a:rPr lang="en-US" dirty="0" err="1"/>
              <a:t>post_diwali_sales</a:t>
            </a:r>
            <a:endParaRPr lang="en-US" dirty="0"/>
          </a:p>
          <a:p>
            <a:r>
              <a:rPr lang="en-US" dirty="0"/>
              <a:t>set dt = </a:t>
            </a:r>
            <a:r>
              <a:rPr lang="en-US" dirty="0" err="1"/>
              <a:t>str_to_date</a:t>
            </a:r>
            <a:r>
              <a:rPr lang="en-US" dirty="0"/>
              <a:t>(left(dt,10),'%d-%M-%y');</a:t>
            </a:r>
          </a:p>
          <a:p>
            <a:endParaRPr lang="en-US" dirty="0"/>
          </a:p>
          <a:p>
            <a:r>
              <a:rPr lang="en-US" dirty="0"/>
              <a:t>select distinct dt</a:t>
            </a:r>
          </a:p>
          <a:p>
            <a:r>
              <a:rPr lang="en-US" dirty="0"/>
              <a:t>from </a:t>
            </a:r>
            <a:r>
              <a:rPr lang="en-US" dirty="0" err="1"/>
              <a:t>post_diwali_sales</a:t>
            </a:r>
            <a:endParaRPr lang="en-US" dirty="0"/>
          </a:p>
          <a:p>
            <a:r>
              <a:rPr lang="en-US" dirty="0"/>
              <a:t>order by 1;</a:t>
            </a:r>
          </a:p>
          <a:p>
            <a:endParaRPr lang="en-US" dirty="0"/>
          </a:p>
          <a:p>
            <a:r>
              <a:rPr lang="en-US" dirty="0"/>
              <a:t>select dt, category, count(category) as </a:t>
            </a:r>
            <a:r>
              <a:rPr lang="en-US" dirty="0" err="1"/>
              <a:t>noofcategory</a:t>
            </a:r>
            <a:endParaRPr lang="en-US" dirty="0"/>
          </a:p>
          <a:p>
            <a:r>
              <a:rPr lang="en-US" dirty="0"/>
              <a:t>from </a:t>
            </a:r>
            <a:r>
              <a:rPr lang="en-US" dirty="0" err="1"/>
              <a:t>post_diwali_sales</a:t>
            </a:r>
            <a:endParaRPr lang="en-US" dirty="0"/>
          </a:p>
          <a:p>
            <a:r>
              <a:rPr lang="en-US" dirty="0"/>
              <a:t>where dt between “2019-10-18” and “2019-10-25”</a:t>
            </a:r>
          </a:p>
          <a:p>
            <a:r>
              <a:rPr lang="en-US" dirty="0"/>
              <a:t>group by category</a:t>
            </a:r>
          </a:p>
          <a:p>
            <a:r>
              <a:rPr lang="en-US" dirty="0"/>
              <a:t>order by 1 </a:t>
            </a:r>
            <a:r>
              <a:rPr lang="en-US" dirty="0" err="1"/>
              <a:t>asc</a:t>
            </a:r>
            <a:r>
              <a:rPr lang="en-US" dirty="0"/>
              <a:t>;</a:t>
            </a:r>
            <a:endParaRPr lang="en-IN" dirty="0"/>
          </a:p>
        </p:txBody>
      </p:sp>
    </p:spTree>
    <p:extLst>
      <p:ext uri="{BB962C8B-B14F-4D97-AF65-F5344CB8AC3E}">
        <p14:creationId xmlns:p14="http://schemas.microsoft.com/office/powerpoint/2010/main" val="232141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51795-9C9F-4EAD-8E64-B7DB7C63672D}"/>
              </a:ext>
            </a:extLst>
          </p:cNvPr>
          <p:cNvSpPr>
            <a:spLocks noGrp="1"/>
          </p:cNvSpPr>
          <p:nvPr>
            <p:ph type="title"/>
          </p:nvPr>
        </p:nvSpPr>
        <p:spPr/>
        <p:txBody>
          <a:bodyPr>
            <a:normAutofit/>
          </a:bodyPr>
          <a:lstStyle/>
          <a:p>
            <a:r>
              <a:rPr lang="en-IN" sz="2000" dirty="0">
                <a:solidFill>
                  <a:srgbClr val="002060"/>
                </a:solidFill>
                <a:latin typeface="Arial Black" panose="020B0A04020102020204" pitchFamily="34" charset="0"/>
              </a:rPr>
              <a:t>The top ten categories are:</a:t>
            </a:r>
            <a:br>
              <a:rPr lang="en-IN" sz="2000" dirty="0">
                <a:latin typeface="Arial Black" panose="020B0A04020102020204" pitchFamily="34" charset="0"/>
              </a:rPr>
            </a:br>
            <a:endParaRPr lang="en-IN" sz="2000" dirty="0">
              <a:latin typeface="Arial Black" panose="020B0A04020102020204" pitchFamily="34" charset="0"/>
            </a:endParaRPr>
          </a:p>
        </p:txBody>
      </p:sp>
      <p:graphicFrame>
        <p:nvGraphicFramePr>
          <p:cNvPr id="4" name="Content Placeholder 3">
            <a:extLst>
              <a:ext uri="{FF2B5EF4-FFF2-40B4-BE49-F238E27FC236}">
                <a16:creationId xmlns:a16="http://schemas.microsoft.com/office/drawing/2014/main" id="{F836D226-852E-4169-BD39-A6F64A6898F1}"/>
              </a:ext>
            </a:extLst>
          </p:cNvPr>
          <p:cNvGraphicFramePr>
            <a:graphicFrameLocks noGrp="1"/>
          </p:cNvGraphicFramePr>
          <p:nvPr>
            <p:ph idx="1"/>
            <p:extLst>
              <p:ext uri="{D42A27DB-BD31-4B8C-83A1-F6EECF244321}">
                <p14:modId xmlns:p14="http://schemas.microsoft.com/office/powerpoint/2010/main" val="1900427876"/>
              </p:ext>
            </p:extLst>
          </p:nvPr>
        </p:nvGraphicFramePr>
        <p:xfrm>
          <a:off x="2589213" y="1331650"/>
          <a:ext cx="8915400" cy="4938651"/>
        </p:xfrm>
        <a:graphic>
          <a:graphicData uri="http://schemas.openxmlformats.org/drawingml/2006/table">
            <a:tbl>
              <a:tblPr/>
              <a:tblGrid>
                <a:gridCol w="8915400">
                  <a:extLst>
                    <a:ext uri="{9D8B030D-6E8A-4147-A177-3AD203B41FA5}">
                      <a16:colId xmlns:a16="http://schemas.microsoft.com/office/drawing/2014/main" val="1769318708"/>
                    </a:ext>
                  </a:extLst>
                </a:gridCol>
              </a:tblGrid>
              <a:tr h="386179">
                <a:tc>
                  <a:txBody>
                    <a:bodyPr/>
                    <a:lstStyle/>
                    <a:p>
                      <a:r>
                        <a:rPr lang="en-IN">
                          <a:solidFill>
                            <a:srgbClr val="002060"/>
                          </a:solidFill>
                        </a:rPr>
                        <a:t>Sweets</a:t>
                      </a:r>
                    </a:p>
                  </a:txBody>
                  <a:tcPr anchor="ctr">
                    <a:lnL>
                      <a:noFill/>
                    </a:lnL>
                    <a:lnR>
                      <a:noFill/>
                    </a:lnR>
                    <a:lnT>
                      <a:noFill/>
                    </a:lnT>
                    <a:lnB>
                      <a:noFill/>
                    </a:lnB>
                  </a:tcPr>
                </a:tc>
                <a:extLst>
                  <a:ext uri="{0D108BD9-81ED-4DB2-BD59-A6C34878D82A}">
                    <a16:rowId xmlns:a16="http://schemas.microsoft.com/office/drawing/2014/main" val="405163771"/>
                  </a:ext>
                </a:extLst>
              </a:tr>
              <a:tr h="386179">
                <a:tc>
                  <a:txBody>
                    <a:bodyPr/>
                    <a:lstStyle/>
                    <a:p>
                      <a:r>
                        <a:rPr lang="en-IN">
                          <a:solidFill>
                            <a:srgbClr val="002060"/>
                          </a:solidFill>
                        </a:rPr>
                        <a:t>Snacks</a:t>
                      </a:r>
                    </a:p>
                  </a:txBody>
                  <a:tcPr anchor="ctr">
                    <a:lnL>
                      <a:noFill/>
                    </a:lnL>
                    <a:lnR>
                      <a:noFill/>
                    </a:lnR>
                    <a:lnT>
                      <a:noFill/>
                    </a:lnT>
                    <a:lnB>
                      <a:noFill/>
                    </a:lnB>
                  </a:tcPr>
                </a:tc>
                <a:extLst>
                  <a:ext uri="{0D108BD9-81ED-4DB2-BD59-A6C34878D82A}">
                    <a16:rowId xmlns:a16="http://schemas.microsoft.com/office/drawing/2014/main" val="3404885975"/>
                  </a:ext>
                </a:extLst>
              </a:tr>
              <a:tr h="386179">
                <a:tc>
                  <a:txBody>
                    <a:bodyPr/>
                    <a:lstStyle/>
                    <a:p>
                      <a:r>
                        <a:rPr lang="en-IN" dirty="0">
                          <a:solidFill>
                            <a:srgbClr val="002060"/>
                          </a:solidFill>
                        </a:rPr>
                        <a:t>South Indian</a:t>
                      </a:r>
                    </a:p>
                  </a:txBody>
                  <a:tcPr anchor="ctr">
                    <a:lnL>
                      <a:noFill/>
                    </a:lnL>
                    <a:lnR>
                      <a:noFill/>
                    </a:lnR>
                    <a:lnT>
                      <a:noFill/>
                    </a:lnT>
                    <a:lnB>
                      <a:noFill/>
                    </a:lnB>
                  </a:tcPr>
                </a:tc>
                <a:extLst>
                  <a:ext uri="{0D108BD9-81ED-4DB2-BD59-A6C34878D82A}">
                    <a16:rowId xmlns:a16="http://schemas.microsoft.com/office/drawing/2014/main" val="3377292820"/>
                  </a:ext>
                </a:extLst>
              </a:tr>
              <a:tr h="386179">
                <a:tc>
                  <a:txBody>
                    <a:bodyPr/>
                    <a:lstStyle/>
                    <a:p>
                      <a:r>
                        <a:rPr lang="en-IN">
                          <a:solidFill>
                            <a:srgbClr val="002060"/>
                          </a:solidFill>
                        </a:rPr>
                        <a:t>Quick Bites</a:t>
                      </a:r>
                    </a:p>
                  </a:txBody>
                  <a:tcPr anchor="ctr">
                    <a:lnL>
                      <a:noFill/>
                    </a:lnL>
                    <a:lnR>
                      <a:noFill/>
                    </a:lnR>
                    <a:lnT>
                      <a:noFill/>
                    </a:lnT>
                    <a:lnB>
                      <a:noFill/>
                    </a:lnB>
                  </a:tcPr>
                </a:tc>
                <a:extLst>
                  <a:ext uri="{0D108BD9-81ED-4DB2-BD59-A6C34878D82A}">
                    <a16:rowId xmlns:a16="http://schemas.microsoft.com/office/drawing/2014/main" val="871847958"/>
                  </a:ext>
                </a:extLst>
              </a:tr>
              <a:tr h="386179">
                <a:tc>
                  <a:txBody>
                    <a:bodyPr/>
                    <a:lstStyle/>
                    <a:p>
                      <a:r>
                        <a:rPr lang="en-IN">
                          <a:solidFill>
                            <a:srgbClr val="002060"/>
                          </a:solidFill>
                        </a:rPr>
                        <a:t>Namkeen</a:t>
                      </a:r>
                    </a:p>
                  </a:txBody>
                  <a:tcPr anchor="ctr">
                    <a:lnL>
                      <a:noFill/>
                    </a:lnL>
                    <a:lnR>
                      <a:noFill/>
                    </a:lnR>
                    <a:lnT>
                      <a:noFill/>
                    </a:lnT>
                    <a:lnB>
                      <a:noFill/>
                    </a:lnB>
                  </a:tcPr>
                </a:tc>
                <a:extLst>
                  <a:ext uri="{0D108BD9-81ED-4DB2-BD59-A6C34878D82A}">
                    <a16:rowId xmlns:a16="http://schemas.microsoft.com/office/drawing/2014/main" val="2671982976"/>
                  </a:ext>
                </a:extLst>
              </a:tr>
              <a:tr h="386179">
                <a:tc>
                  <a:txBody>
                    <a:bodyPr/>
                    <a:lstStyle/>
                    <a:p>
                      <a:r>
                        <a:rPr lang="en-IN">
                          <a:solidFill>
                            <a:srgbClr val="002060"/>
                          </a:solidFill>
                        </a:rPr>
                        <a:t>Desserts</a:t>
                      </a:r>
                    </a:p>
                  </a:txBody>
                  <a:tcPr anchor="ctr">
                    <a:lnL>
                      <a:noFill/>
                    </a:lnL>
                    <a:lnR>
                      <a:noFill/>
                    </a:lnR>
                    <a:lnT>
                      <a:noFill/>
                    </a:lnT>
                    <a:lnB>
                      <a:noFill/>
                    </a:lnB>
                  </a:tcPr>
                </a:tc>
                <a:extLst>
                  <a:ext uri="{0D108BD9-81ED-4DB2-BD59-A6C34878D82A}">
                    <a16:rowId xmlns:a16="http://schemas.microsoft.com/office/drawing/2014/main" val="1816278186"/>
                  </a:ext>
                </a:extLst>
              </a:tr>
              <a:tr h="386179">
                <a:tc>
                  <a:txBody>
                    <a:bodyPr/>
                    <a:lstStyle/>
                    <a:p>
                      <a:r>
                        <a:rPr lang="en-IN">
                          <a:solidFill>
                            <a:srgbClr val="002060"/>
                          </a:solidFill>
                        </a:rPr>
                        <a:t>Diwali Sweets</a:t>
                      </a:r>
                    </a:p>
                  </a:txBody>
                  <a:tcPr anchor="ctr">
                    <a:lnL>
                      <a:noFill/>
                    </a:lnL>
                    <a:lnR>
                      <a:noFill/>
                    </a:lnR>
                    <a:lnT>
                      <a:noFill/>
                    </a:lnT>
                    <a:lnB>
                      <a:noFill/>
                    </a:lnB>
                  </a:tcPr>
                </a:tc>
                <a:extLst>
                  <a:ext uri="{0D108BD9-81ED-4DB2-BD59-A6C34878D82A}">
                    <a16:rowId xmlns:a16="http://schemas.microsoft.com/office/drawing/2014/main" val="1796555092"/>
                  </a:ext>
                </a:extLst>
              </a:tr>
              <a:tr h="386179">
                <a:tc>
                  <a:txBody>
                    <a:bodyPr/>
                    <a:lstStyle/>
                    <a:p>
                      <a:r>
                        <a:rPr lang="en-IN">
                          <a:solidFill>
                            <a:srgbClr val="002060"/>
                          </a:solidFill>
                        </a:rPr>
                        <a:t>Chinese</a:t>
                      </a:r>
                    </a:p>
                  </a:txBody>
                  <a:tcPr anchor="ctr">
                    <a:lnL>
                      <a:noFill/>
                    </a:lnL>
                    <a:lnR>
                      <a:noFill/>
                    </a:lnR>
                    <a:lnT>
                      <a:noFill/>
                    </a:lnT>
                    <a:lnB>
                      <a:noFill/>
                    </a:lnB>
                  </a:tcPr>
                </a:tc>
                <a:extLst>
                  <a:ext uri="{0D108BD9-81ED-4DB2-BD59-A6C34878D82A}">
                    <a16:rowId xmlns:a16="http://schemas.microsoft.com/office/drawing/2014/main" val="1469483284"/>
                  </a:ext>
                </a:extLst>
              </a:tr>
              <a:tr h="386179">
                <a:tc>
                  <a:txBody>
                    <a:bodyPr/>
                    <a:lstStyle/>
                    <a:p>
                      <a:r>
                        <a:rPr lang="en-IN">
                          <a:solidFill>
                            <a:srgbClr val="002060"/>
                          </a:solidFill>
                        </a:rPr>
                        <a:t>Main Course</a:t>
                      </a:r>
                    </a:p>
                  </a:txBody>
                  <a:tcPr anchor="ctr">
                    <a:lnL>
                      <a:noFill/>
                    </a:lnL>
                    <a:lnR>
                      <a:noFill/>
                    </a:lnR>
                    <a:lnT>
                      <a:noFill/>
                    </a:lnT>
                    <a:lnB>
                      <a:noFill/>
                    </a:lnB>
                  </a:tcPr>
                </a:tc>
                <a:extLst>
                  <a:ext uri="{0D108BD9-81ED-4DB2-BD59-A6C34878D82A}">
                    <a16:rowId xmlns:a16="http://schemas.microsoft.com/office/drawing/2014/main" val="3266672713"/>
                  </a:ext>
                </a:extLst>
              </a:tr>
              <a:tr h="386179">
                <a:tc>
                  <a:txBody>
                    <a:bodyPr/>
                    <a:lstStyle/>
                    <a:p>
                      <a:r>
                        <a:rPr lang="en-IN" dirty="0" err="1">
                          <a:solidFill>
                            <a:srgbClr val="002060"/>
                          </a:solidFill>
                        </a:rPr>
                        <a:t>Chaats</a:t>
                      </a:r>
                      <a:endParaRPr lang="en-IN" dirty="0">
                        <a:solidFill>
                          <a:srgbClr val="002060"/>
                        </a:solidFill>
                      </a:endParaRPr>
                    </a:p>
                    <a:p>
                      <a:endParaRPr lang="en-IN" dirty="0">
                        <a:solidFill>
                          <a:srgbClr val="002060"/>
                        </a:solidFill>
                      </a:endParaRPr>
                    </a:p>
                    <a:p>
                      <a:r>
                        <a:rPr lang="en-IN" dirty="0">
                          <a:solidFill>
                            <a:srgbClr val="002060"/>
                          </a:solidFill>
                        </a:rPr>
                        <a:t>Where there is an addition of some categories on 19</a:t>
                      </a:r>
                      <a:r>
                        <a:rPr lang="en-IN" baseline="30000" dirty="0">
                          <a:solidFill>
                            <a:srgbClr val="002060"/>
                          </a:solidFill>
                        </a:rPr>
                        <a:t>th</a:t>
                      </a:r>
                      <a:r>
                        <a:rPr lang="en-IN" dirty="0">
                          <a:solidFill>
                            <a:srgbClr val="002060"/>
                          </a:solidFill>
                        </a:rPr>
                        <a:t> like Indian snacks, on 20</a:t>
                      </a:r>
                      <a:r>
                        <a:rPr lang="en-IN" baseline="30000" dirty="0">
                          <a:solidFill>
                            <a:srgbClr val="002060"/>
                          </a:solidFill>
                        </a:rPr>
                        <a:t>th , </a:t>
                      </a:r>
                      <a:r>
                        <a:rPr lang="en-IN" dirty="0">
                          <a:solidFill>
                            <a:srgbClr val="002060"/>
                          </a:solidFill>
                        </a:rPr>
                        <a:t>21st,22</a:t>
                      </a:r>
                      <a:r>
                        <a:rPr lang="en-IN" baseline="30000" dirty="0">
                          <a:solidFill>
                            <a:srgbClr val="002060"/>
                          </a:solidFill>
                        </a:rPr>
                        <a:t>nd</a:t>
                      </a:r>
                      <a:r>
                        <a:rPr lang="en-IN" dirty="0">
                          <a:solidFill>
                            <a:srgbClr val="002060"/>
                          </a:solidFill>
                        </a:rPr>
                        <a:t>,23</a:t>
                      </a:r>
                      <a:r>
                        <a:rPr lang="en-IN" baseline="30000" dirty="0">
                          <a:solidFill>
                            <a:srgbClr val="002060"/>
                          </a:solidFill>
                        </a:rPr>
                        <a:t>rd</a:t>
                      </a:r>
                      <a:r>
                        <a:rPr lang="en-IN" dirty="0">
                          <a:solidFill>
                            <a:srgbClr val="002060"/>
                          </a:solidFill>
                        </a:rPr>
                        <a:t>,24</a:t>
                      </a:r>
                      <a:r>
                        <a:rPr lang="en-IN" baseline="30000" dirty="0">
                          <a:solidFill>
                            <a:srgbClr val="002060"/>
                          </a:solidFill>
                        </a:rPr>
                        <a:t>th</a:t>
                      </a:r>
                      <a:r>
                        <a:rPr lang="en-IN" dirty="0">
                          <a:solidFill>
                            <a:srgbClr val="002060"/>
                          </a:solidFill>
                        </a:rPr>
                        <a:t>,25</a:t>
                      </a:r>
                      <a:r>
                        <a:rPr lang="en-IN" baseline="30000" dirty="0">
                          <a:solidFill>
                            <a:srgbClr val="002060"/>
                          </a:solidFill>
                        </a:rPr>
                        <a:t>th</a:t>
                      </a:r>
                      <a:r>
                        <a:rPr lang="en-IN" dirty="0">
                          <a:solidFill>
                            <a:srgbClr val="002060"/>
                          </a:solidFill>
                        </a:rPr>
                        <a:t>  there was add on of Diwali special sweet instead of </a:t>
                      </a:r>
                      <a:r>
                        <a:rPr lang="en-IN" dirty="0" err="1">
                          <a:solidFill>
                            <a:srgbClr val="002060"/>
                          </a:solidFill>
                        </a:rPr>
                        <a:t>chaats</a:t>
                      </a:r>
                      <a:r>
                        <a:rPr lang="en-IN" dirty="0">
                          <a:solidFill>
                            <a:srgbClr val="002060"/>
                          </a:solidFill>
                        </a:rPr>
                        <a:t>.</a:t>
                      </a:r>
                    </a:p>
                  </a:txBody>
                  <a:tcPr anchor="ctr">
                    <a:lnL>
                      <a:noFill/>
                    </a:lnL>
                    <a:lnR>
                      <a:noFill/>
                    </a:lnR>
                    <a:lnT>
                      <a:noFill/>
                    </a:lnT>
                    <a:lnB>
                      <a:noFill/>
                    </a:lnB>
                  </a:tcPr>
                </a:tc>
                <a:extLst>
                  <a:ext uri="{0D108BD9-81ED-4DB2-BD59-A6C34878D82A}">
                    <a16:rowId xmlns:a16="http://schemas.microsoft.com/office/drawing/2014/main" val="4213223341"/>
                  </a:ext>
                </a:extLst>
              </a:tr>
            </a:tbl>
          </a:graphicData>
        </a:graphic>
      </p:graphicFrame>
    </p:spTree>
    <p:extLst>
      <p:ext uri="{BB962C8B-B14F-4D97-AF65-F5344CB8AC3E}">
        <p14:creationId xmlns:p14="http://schemas.microsoft.com/office/powerpoint/2010/main" val="3100630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8C87-BF9A-41DE-A35A-C2A3711460F9}"/>
              </a:ext>
            </a:extLst>
          </p:cNvPr>
          <p:cNvSpPr>
            <a:spLocks noGrp="1"/>
          </p:cNvSpPr>
          <p:nvPr>
            <p:ph type="title"/>
          </p:nvPr>
        </p:nvSpPr>
        <p:spPr>
          <a:xfrm>
            <a:off x="2592925" y="624110"/>
            <a:ext cx="8911687" cy="796317"/>
          </a:xfrm>
        </p:spPr>
        <p:txBody>
          <a:bodyPr>
            <a:normAutofit fontScale="90000"/>
          </a:bodyPr>
          <a:lstStyle/>
          <a:p>
            <a:r>
              <a:rPr lang="en-IN" sz="2400" b="1" dirty="0">
                <a:solidFill>
                  <a:srgbClr val="002060"/>
                </a:solidFill>
              </a:rPr>
              <a:t>Here we go with the highest number of orders places by the top 5 cities:</a:t>
            </a:r>
            <a:br>
              <a:rPr lang="en-IN" sz="2400" b="1" dirty="0">
                <a:solidFill>
                  <a:srgbClr val="002060"/>
                </a:solidFill>
              </a:rPr>
            </a:br>
            <a:br>
              <a:rPr lang="en-IN" sz="2400" b="1" dirty="0">
                <a:solidFill>
                  <a:srgbClr val="002060"/>
                </a:solidFill>
              </a:rPr>
            </a:br>
            <a:br>
              <a:rPr lang="en-IN" sz="2400" b="1" dirty="0">
                <a:solidFill>
                  <a:srgbClr val="002060"/>
                </a:solidFill>
              </a:rPr>
            </a:br>
            <a:br>
              <a:rPr lang="en-IN" sz="2400" b="1" dirty="0">
                <a:solidFill>
                  <a:srgbClr val="002060"/>
                </a:solidFill>
              </a:rPr>
            </a:br>
            <a:br>
              <a:rPr lang="en-IN" sz="2400" b="1" dirty="0">
                <a:solidFill>
                  <a:srgbClr val="002060"/>
                </a:solidFill>
              </a:rPr>
            </a:br>
            <a:br>
              <a:rPr lang="en-IN" sz="2400" b="1" dirty="0">
                <a:solidFill>
                  <a:srgbClr val="002060"/>
                </a:solidFill>
              </a:rPr>
            </a:br>
            <a:br>
              <a:rPr lang="en-IN" sz="2400" b="1" dirty="0">
                <a:solidFill>
                  <a:srgbClr val="002060"/>
                </a:solidFill>
              </a:rPr>
            </a:br>
            <a:br>
              <a:rPr lang="en-IN" sz="2400" b="1" dirty="0">
                <a:solidFill>
                  <a:srgbClr val="002060"/>
                </a:solidFill>
              </a:rPr>
            </a:br>
            <a:br>
              <a:rPr lang="en-IN" sz="2400" b="1" dirty="0">
                <a:solidFill>
                  <a:srgbClr val="002060"/>
                </a:solidFill>
              </a:rPr>
            </a:br>
            <a:br>
              <a:rPr lang="en-IN" sz="2400" b="1" dirty="0">
                <a:solidFill>
                  <a:srgbClr val="002060"/>
                </a:solidFill>
              </a:rPr>
            </a:br>
            <a:br>
              <a:rPr lang="en-IN" sz="2400" b="1" dirty="0">
                <a:solidFill>
                  <a:srgbClr val="002060"/>
                </a:solidFill>
              </a:rPr>
            </a:br>
            <a:r>
              <a:rPr lang="en-IN" sz="2400" b="1" dirty="0">
                <a:solidFill>
                  <a:srgbClr val="002060"/>
                </a:solidFill>
              </a:rPr>
              <a:t>The above table d gives us the top 5 cities with maximum no of orders placed on different dates.</a:t>
            </a:r>
            <a:br>
              <a:rPr lang="en-IN" sz="2400" b="1" dirty="0">
                <a:solidFill>
                  <a:srgbClr val="002060"/>
                </a:solidFill>
              </a:rPr>
            </a:br>
            <a:endParaRPr lang="en-IN" sz="2400" b="1" dirty="0">
              <a:solidFill>
                <a:srgbClr val="002060"/>
              </a:solidFill>
            </a:endParaRPr>
          </a:p>
        </p:txBody>
      </p:sp>
      <p:graphicFrame>
        <p:nvGraphicFramePr>
          <p:cNvPr id="7" name="Content Placeholder 6">
            <a:extLst>
              <a:ext uri="{FF2B5EF4-FFF2-40B4-BE49-F238E27FC236}">
                <a16:creationId xmlns:a16="http://schemas.microsoft.com/office/drawing/2014/main" id="{53EB010A-DA92-4828-898F-219A8C0D27D3}"/>
              </a:ext>
            </a:extLst>
          </p:cNvPr>
          <p:cNvGraphicFramePr>
            <a:graphicFrameLocks noGrp="1"/>
          </p:cNvGraphicFramePr>
          <p:nvPr>
            <p:ph idx="1"/>
            <p:extLst>
              <p:ext uri="{D42A27DB-BD31-4B8C-83A1-F6EECF244321}">
                <p14:modId xmlns:p14="http://schemas.microsoft.com/office/powerpoint/2010/main" val="691036533"/>
              </p:ext>
            </p:extLst>
          </p:nvPr>
        </p:nvGraphicFramePr>
        <p:xfrm>
          <a:off x="2629081" y="1624614"/>
          <a:ext cx="8318373" cy="2596852"/>
        </p:xfrm>
        <a:graphic>
          <a:graphicData uri="http://schemas.openxmlformats.org/drawingml/2006/table">
            <a:tbl>
              <a:tblPr>
                <a:tableStyleId>{D7AC3CCA-C797-4891-BE02-D94E43425B78}</a:tableStyleId>
              </a:tblPr>
              <a:tblGrid>
                <a:gridCol w="1418555">
                  <a:extLst>
                    <a:ext uri="{9D8B030D-6E8A-4147-A177-3AD203B41FA5}">
                      <a16:colId xmlns:a16="http://schemas.microsoft.com/office/drawing/2014/main" val="3255616156"/>
                    </a:ext>
                  </a:extLst>
                </a:gridCol>
                <a:gridCol w="1189624">
                  <a:extLst>
                    <a:ext uri="{9D8B030D-6E8A-4147-A177-3AD203B41FA5}">
                      <a16:colId xmlns:a16="http://schemas.microsoft.com/office/drawing/2014/main" val="1546329959"/>
                    </a:ext>
                  </a:extLst>
                </a:gridCol>
                <a:gridCol w="815742">
                  <a:extLst>
                    <a:ext uri="{9D8B030D-6E8A-4147-A177-3AD203B41FA5}">
                      <a16:colId xmlns:a16="http://schemas.microsoft.com/office/drawing/2014/main" val="966732109"/>
                    </a:ext>
                  </a:extLst>
                </a:gridCol>
                <a:gridCol w="815742">
                  <a:extLst>
                    <a:ext uri="{9D8B030D-6E8A-4147-A177-3AD203B41FA5}">
                      <a16:colId xmlns:a16="http://schemas.microsoft.com/office/drawing/2014/main" val="3345825734"/>
                    </a:ext>
                  </a:extLst>
                </a:gridCol>
                <a:gridCol w="815742">
                  <a:extLst>
                    <a:ext uri="{9D8B030D-6E8A-4147-A177-3AD203B41FA5}">
                      <a16:colId xmlns:a16="http://schemas.microsoft.com/office/drawing/2014/main" val="3530659087"/>
                    </a:ext>
                  </a:extLst>
                </a:gridCol>
                <a:gridCol w="815742">
                  <a:extLst>
                    <a:ext uri="{9D8B030D-6E8A-4147-A177-3AD203B41FA5}">
                      <a16:colId xmlns:a16="http://schemas.microsoft.com/office/drawing/2014/main" val="1749348337"/>
                    </a:ext>
                  </a:extLst>
                </a:gridCol>
                <a:gridCol w="815742">
                  <a:extLst>
                    <a:ext uri="{9D8B030D-6E8A-4147-A177-3AD203B41FA5}">
                      <a16:colId xmlns:a16="http://schemas.microsoft.com/office/drawing/2014/main" val="348250052"/>
                    </a:ext>
                  </a:extLst>
                </a:gridCol>
                <a:gridCol w="815742">
                  <a:extLst>
                    <a:ext uri="{9D8B030D-6E8A-4147-A177-3AD203B41FA5}">
                      <a16:colId xmlns:a16="http://schemas.microsoft.com/office/drawing/2014/main" val="331955732"/>
                    </a:ext>
                  </a:extLst>
                </a:gridCol>
                <a:gridCol w="815742">
                  <a:extLst>
                    <a:ext uri="{9D8B030D-6E8A-4147-A177-3AD203B41FA5}">
                      <a16:colId xmlns:a16="http://schemas.microsoft.com/office/drawing/2014/main" val="2495706361"/>
                    </a:ext>
                  </a:extLst>
                </a:gridCol>
              </a:tblGrid>
              <a:tr h="548631">
                <a:tc>
                  <a:txBody>
                    <a:bodyPr/>
                    <a:lstStyle/>
                    <a:p>
                      <a:pPr algn="ctr" fontAlgn="b"/>
                      <a:r>
                        <a:rPr lang="en-IN" sz="1100" u="none" strike="noStrike" dirty="0">
                          <a:effectLst/>
                        </a:rPr>
                        <a:t>Date, City Code</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18th</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19th</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20th</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21st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22nd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23rd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24th</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25th</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09322100"/>
                  </a:ext>
                </a:extLst>
              </a:tr>
              <a:tr h="292603">
                <a:tc>
                  <a:txBody>
                    <a:bodyPr/>
                    <a:lstStyle/>
                    <a:p>
                      <a:pPr algn="ctr" fontAlgn="ctr"/>
                      <a:r>
                        <a:rPr lang="en-IN" sz="1100" u="none" strike="noStrike" dirty="0">
                          <a:effectLst/>
                        </a:rPr>
                        <a:t>7</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0" i="0" u="none" strike="noStrike" dirty="0">
                          <a:solidFill>
                            <a:srgbClr val="000000"/>
                          </a:solidFill>
                          <a:effectLst/>
                          <a:latin typeface="Calibri" panose="020F0502020204030204" pitchFamily="34" charset="0"/>
                        </a:rPr>
                        <a:t>2007</a:t>
                      </a:r>
                    </a:p>
                  </a:txBody>
                  <a:tcPr marL="7620" marR="7620" marT="7620" marB="0" anchor="ctr"/>
                </a:tc>
                <a:tc>
                  <a:txBody>
                    <a:bodyPr/>
                    <a:lstStyle/>
                    <a:p>
                      <a:pPr algn="ctr" fontAlgn="b"/>
                      <a:r>
                        <a:rPr lang="en-IN" sz="1100" b="0" i="0" u="none" strike="noStrike" dirty="0">
                          <a:solidFill>
                            <a:srgbClr val="000000"/>
                          </a:solidFill>
                          <a:effectLst/>
                          <a:latin typeface="Calibri" panose="020F0502020204030204" pitchFamily="34" charset="0"/>
                        </a:rPr>
                        <a:t>2538</a:t>
                      </a:r>
                    </a:p>
                  </a:txBody>
                  <a:tcPr marL="7620" marR="7620" marT="7620" marB="0" anchor="b"/>
                </a:tc>
                <a:tc>
                  <a:txBody>
                    <a:bodyPr/>
                    <a:lstStyle/>
                    <a:p>
                      <a:pPr algn="ctr" fontAlgn="b"/>
                      <a:r>
                        <a:rPr lang="en-IN" sz="1100" u="none" strike="noStrike">
                          <a:effectLst/>
                        </a:rPr>
                        <a:t>2994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2040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2324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2157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2614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2614</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00874"/>
                  </a:ext>
                </a:extLst>
              </a:tr>
              <a:tr h="292603">
                <a:tc>
                  <a:txBody>
                    <a:bodyPr/>
                    <a:lstStyle/>
                    <a:p>
                      <a:pPr algn="ctr" fontAlgn="ctr"/>
                      <a:r>
                        <a:rPr lang="en-IN" sz="1100" u="none" strike="noStrike" dirty="0">
                          <a:effectLst/>
                        </a:rPr>
                        <a:t>10459</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796</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965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1011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902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857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865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1035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956</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0125091"/>
                  </a:ext>
                </a:extLst>
              </a:tr>
              <a:tr h="292603">
                <a:tc>
                  <a:txBody>
                    <a:bodyPr/>
                    <a:lstStyle/>
                    <a:p>
                      <a:pPr algn="ctr" fontAlgn="ctr"/>
                      <a:r>
                        <a:rPr lang="en-IN" sz="1100" u="none" strike="noStrike">
                          <a:effectLst/>
                        </a:rPr>
                        <a:t>19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784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885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834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640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99311168"/>
                  </a:ext>
                </a:extLst>
              </a:tr>
              <a:tr h="292603">
                <a:tc>
                  <a:txBody>
                    <a:bodyPr/>
                    <a:lstStyle/>
                    <a:p>
                      <a:pPr algn="ctr" fontAlgn="ctr"/>
                      <a:r>
                        <a:rPr lang="en-IN" sz="1100" u="none" strike="noStrike">
                          <a:effectLst/>
                        </a:rPr>
                        <a:t>18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733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692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1094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853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941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946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997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1290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3843262"/>
                  </a:ext>
                </a:extLst>
              </a:tr>
              <a:tr h="292603">
                <a:tc>
                  <a:txBody>
                    <a:bodyPr/>
                    <a:lstStyle/>
                    <a:p>
                      <a:pPr algn="ctr" fontAlgn="ctr"/>
                      <a:r>
                        <a:rPr lang="en-IN" sz="1100" u="none" strike="noStrike">
                          <a:effectLst/>
                        </a:rPr>
                        <a:t>37</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561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636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766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648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622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751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858</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67497567"/>
                  </a:ext>
                </a:extLst>
              </a:tr>
              <a:tr h="292603">
                <a:tc>
                  <a:txBody>
                    <a:bodyPr/>
                    <a:lstStyle/>
                    <a:p>
                      <a:pPr algn="ctr" fontAlgn="ctr"/>
                      <a:r>
                        <a:rPr lang="en-IN" sz="1100" u="none" strike="noStrike">
                          <a:effectLst/>
                        </a:rPr>
                        <a:t>48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595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687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667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733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0545298"/>
                  </a:ext>
                </a:extLst>
              </a:tr>
              <a:tr h="292603">
                <a:tc>
                  <a:txBody>
                    <a:bodyPr/>
                    <a:lstStyle/>
                    <a:p>
                      <a:pPr algn="ctr" fontAlgn="ctr"/>
                      <a:r>
                        <a:rPr lang="en-IN" sz="1100" u="none" strike="noStrike">
                          <a:effectLst/>
                        </a:rPr>
                        <a:t>112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598</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67469117"/>
                  </a:ext>
                </a:extLst>
              </a:tr>
            </a:tbl>
          </a:graphicData>
        </a:graphic>
      </p:graphicFrame>
    </p:spTree>
    <p:extLst>
      <p:ext uri="{BB962C8B-B14F-4D97-AF65-F5344CB8AC3E}">
        <p14:creationId xmlns:p14="http://schemas.microsoft.com/office/powerpoint/2010/main" val="3369720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AC3DC-09EE-49DA-9162-AB7A737ED42A}"/>
              </a:ext>
            </a:extLst>
          </p:cNvPr>
          <p:cNvSpPr>
            <a:spLocks noGrp="1"/>
          </p:cNvSpPr>
          <p:nvPr>
            <p:ph type="title"/>
          </p:nvPr>
        </p:nvSpPr>
        <p:spPr>
          <a:xfrm>
            <a:off x="2592925" y="624110"/>
            <a:ext cx="8911687" cy="538865"/>
          </a:xfrm>
        </p:spPr>
        <p:txBody>
          <a:bodyPr>
            <a:normAutofit fontScale="90000"/>
          </a:bodyPr>
          <a:lstStyle/>
          <a:p>
            <a:r>
              <a:rPr lang="en-IN" sz="2400" dirty="0">
                <a:solidFill>
                  <a:srgbClr val="002060"/>
                </a:solidFill>
                <a:latin typeface="Arial Black" panose="020B0A04020102020204" pitchFamily="34" charset="0"/>
              </a:rPr>
              <a:t>The graphical representation of the analysis :</a:t>
            </a:r>
            <a:br>
              <a:rPr lang="en-IN" sz="2400" dirty="0">
                <a:solidFill>
                  <a:srgbClr val="002060"/>
                </a:solidFill>
                <a:latin typeface="Arial Black" panose="020B0A04020102020204" pitchFamily="34" charset="0"/>
              </a:rPr>
            </a:br>
            <a:br>
              <a:rPr lang="en-IN" sz="1400" dirty="0">
                <a:solidFill>
                  <a:srgbClr val="002060"/>
                </a:solidFill>
                <a:latin typeface="Arial Black" panose="020B0A04020102020204" pitchFamily="34" charset="0"/>
              </a:rPr>
            </a:br>
            <a:r>
              <a:rPr lang="en-IN" sz="1400" dirty="0" err="1">
                <a:solidFill>
                  <a:srgbClr val="002060"/>
                </a:solidFill>
                <a:latin typeface="Arial Black" panose="020B0A04020102020204" pitchFamily="34" charset="0"/>
              </a:rPr>
              <a:t>Ghraph</a:t>
            </a:r>
            <a:r>
              <a:rPr lang="en-IN" sz="1400" dirty="0">
                <a:solidFill>
                  <a:srgbClr val="002060"/>
                </a:solidFill>
                <a:latin typeface="Arial Black" panose="020B0A04020102020204" pitchFamily="34" charset="0"/>
              </a:rPr>
              <a:t> d.</a:t>
            </a:r>
            <a:endParaRPr lang="en-IN" sz="2400" dirty="0">
              <a:solidFill>
                <a:srgbClr val="002060"/>
              </a:solidFill>
              <a:latin typeface="Arial Black" panose="020B0A04020102020204" pitchFamily="34" charset="0"/>
            </a:endParaRPr>
          </a:p>
        </p:txBody>
      </p:sp>
      <p:graphicFrame>
        <p:nvGraphicFramePr>
          <p:cNvPr id="4" name="Content Placeholder 3">
            <a:extLst>
              <a:ext uri="{FF2B5EF4-FFF2-40B4-BE49-F238E27FC236}">
                <a16:creationId xmlns:a16="http://schemas.microsoft.com/office/drawing/2014/main" id="{8604BFF0-743D-4EB3-8DCD-96904E03007D}"/>
              </a:ext>
            </a:extLst>
          </p:cNvPr>
          <p:cNvGraphicFramePr>
            <a:graphicFrameLocks noGrp="1"/>
          </p:cNvGraphicFramePr>
          <p:nvPr>
            <p:ph idx="1"/>
            <p:extLst>
              <p:ext uri="{D42A27DB-BD31-4B8C-83A1-F6EECF244321}">
                <p14:modId xmlns:p14="http://schemas.microsoft.com/office/powerpoint/2010/main" val="3941371875"/>
              </p:ext>
            </p:extLst>
          </p:nvPr>
        </p:nvGraphicFramePr>
        <p:xfrm>
          <a:off x="2589213" y="1163638"/>
          <a:ext cx="8915400" cy="54498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6770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462CC-5759-43CF-AC3D-A46DBBE90099}"/>
              </a:ext>
            </a:extLst>
          </p:cNvPr>
          <p:cNvSpPr>
            <a:spLocks noGrp="1"/>
          </p:cNvSpPr>
          <p:nvPr>
            <p:ph type="ctrTitle"/>
          </p:nvPr>
        </p:nvSpPr>
        <p:spPr>
          <a:xfrm>
            <a:off x="2589213" y="3428999"/>
            <a:ext cx="8915399" cy="2167467"/>
          </a:xfrm>
        </p:spPr>
        <p:txBody>
          <a:bodyPr>
            <a:normAutofit fontScale="90000"/>
          </a:bodyPr>
          <a:lstStyle/>
          <a:p>
            <a:br>
              <a:rPr lang="en-IN" b="1" dirty="0">
                <a:solidFill>
                  <a:srgbClr val="002060"/>
                </a:solidFill>
              </a:rPr>
            </a:br>
            <a:br>
              <a:rPr lang="en-IN" b="1" dirty="0">
                <a:solidFill>
                  <a:srgbClr val="002060"/>
                </a:solidFill>
              </a:rPr>
            </a:br>
            <a:br>
              <a:rPr lang="en-IN" b="1" dirty="0">
                <a:solidFill>
                  <a:srgbClr val="002060"/>
                </a:solidFill>
              </a:rPr>
            </a:br>
            <a:br>
              <a:rPr lang="en-IN" b="1" dirty="0">
                <a:solidFill>
                  <a:srgbClr val="002060"/>
                </a:solidFill>
              </a:rPr>
            </a:br>
            <a:r>
              <a:rPr lang="en-IN" b="1" dirty="0">
                <a:solidFill>
                  <a:schemeClr val="bg1"/>
                </a:solidFill>
                <a:latin typeface="Bradley Hand ITC" panose="03070402050302030203" pitchFamily="66" charset="0"/>
              </a:rPr>
              <a:t>Pre-Post Diwali sales of </a:t>
            </a:r>
            <a:r>
              <a:rPr lang="en-IN" b="1" dirty="0" err="1">
                <a:solidFill>
                  <a:schemeClr val="bg1"/>
                </a:solidFill>
                <a:latin typeface="Bradley Hand ITC" panose="03070402050302030203" pitchFamily="66" charset="0"/>
              </a:rPr>
              <a:t>Swiggy</a:t>
            </a:r>
            <a:r>
              <a:rPr lang="en-IN" b="1" dirty="0">
                <a:solidFill>
                  <a:schemeClr val="bg1"/>
                </a:solidFill>
                <a:latin typeface="Bradley Hand ITC" panose="03070402050302030203" pitchFamily="66" charset="0"/>
              </a:rPr>
              <a:t>-</a:t>
            </a:r>
          </a:p>
        </p:txBody>
      </p:sp>
      <p:sp>
        <p:nvSpPr>
          <p:cNvPr id="3" name="Subtitle 2">
            <a:extLst>
              <a:ext uri="{FF2B5EF4-FFF2-40B4-BE49-F238E27FC236}">
                <a16:creationId xmlns:a16="http://schemas.microsoft.com/office/drawing/2014/main" id="{670C5372-06CE-4827-85E5-A8C31A6F990C}"/>
              </a:ext>
            </a:extLst>
          </p:cNvPr>
          <p:cNvSpPr>
            <a:spLocks noGrp="1"/>
          </p:cNvSpPr>
          <p:nvPr>
            <p:ph type="subTitle" idx="1"/>
          </p:nvPr>
        </p:nvSpPr>
        <p:spPr>
          <a:xfrm>
            <a:off x="2589213" y="5596467"/>
            <a:ext cx="8915399" cy="643466"/>
          </a:xfrm>
        </p:spPr>
        <p:txBody>
          <a:bodyPr>
            <a:normAutofit/>
          </a:bodyPr>
          <a:lstStyle/>
          <a:p>
            <a:r>
              <a:rPr lang="en-IN" sz="2800" b="1" dirty="0">
                <a:solidFill>
                  <a:schemeClr val="bg1"/>
                </a:solidFill>
                <a:latin typeface="Bradley Hand ITC" panose="03070402050302030203" pitchFamily="66" charset="0"/>
              </a:rPr>
              <a:t>Sales analysis</a:t>
            </a:r>
            <a:r>
              <a:rPr lang="en-IN" sz="2800" dirty="0">
                <a:solidFill>
                  <a:schemeClr val="bg1"/>
                </a:solidFill>
                <a:latin typeface="Bradley Hand ITC" panose="03070402050302030203" pitchFamily="66" charset="0"/>
              </a:rPr>
              <a:t>:</a:t>
            </a:r>
          </a:p>
        </p:txBody>
      </p:sp>
    </p:spTree>
    <p:extLst>
      <p:ext uri="{BB962C8B-B14F-4D97-AF65-F5344CB8AC3E}">
        <p14:creationId xmlns:p14="http://schemas.microsoft.com/office/powerpoint/2010/main" val="2338018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7B92-0A97-4A60-B345-4E8C2B9266D7}"/>
              </a:ext>
            </a:extLst>
          </p:cNvPr>
          <p:cNvSpPr>
            <a:spLocks noGrp="1"/>
          </p:cNvSpPr>
          <p:nvPr>
            <p:ph type="title"/>
          </p:nvPr>
        </p:nvSpPr>
        <p:spPr>
          <a:xfrm>
            <a:off x="2592925" y="301842"/>
            <a:ext cx="8911687" cy="719090"/>
          </a:xfrm>
        </p:spPr>
        <p:txBody>
          <a:bodyPr>
            <a:normAutofit/>
          </a:bodyPr>
          <a:lstStyle/>
          <a:p>
            <a:r>
              <a:rPr lang="en-IN" sz="2800" dirty="0">
                <a:solidFill>
                  <a:srgbClr val="002060"/>
                </a:solidFill>
              </a:rPr>
              <a:t>SQL Query:</a:t>
            </a:r>
          </a:p>
        </p:txBody>
      </p:sp>
      <p:sp>
        <p:nvSpPr>
          <p:cNvPr id="3" name="Content Placeholder 2">
            <a:extLst>
              <a:ext uri="{FF2B5EF4-FFF2-40B4-BE49-F238E27FC236}">
                <a16:creationId xmlns:a16="http://schemas.microsoft.com/office/drawing/2014/main" id="{0EB72163-AF63-42FD-A299-27395CD4D64D}"/>
              </a:ext>
            </a:extLst>
          </p:cNvPr>
          <p:cNvSpPr>
            <a:spLocks noGrp="1"/>
          </p:cNvSpPr>
          <p:nvPr>
            <p:ph idx="1"/>
          </p:nvPr>
        </p:nvSpPr>
        <p:spPr>
          <a:xfrm>
            <a:off x="2589212" y="914400"/>
            <a:ext cx="8915400" cy="5548544"/>
          </a:xfrm>
        </p:spPr>
        <p:txBody>
          <a:bodyPr/>
          <a:lstStyle/>
          <a:p>
            <a:r>
              <a:rPr lang="en-US" dirty="0"/>
              <a:t>select city, count(orders) as </a:t>
            </a:r>
            <a:r>
              <a:rPr lang="en-US" dirty="0" err="1"/>
              <a:t>nooforders</a:t>
            </a:r>
            <a:r>
              <a:rPr lang="en-US" dirty="0"/>
              <a:t> </a:t>
            </a:r>
          </a:p>
          <a:p>
            <a:r>
              <a:rPr lang="en-US" dirty="0"/>
              <a:t>from </a:t>
            </a:r>
            <a:r>
              <a:rPr lang="en-US" dirty="0" err="1"/>
              <a:t>post_diwali_sales</a:t>
            </a:r>
            <a:endParaRPr lang="en-US" dirty="0"/>
          </a:p>
          <a:p>
            <a:r>
              <a:rPr lang="en-US" dirty="0"/>
              <a:t>where dt = “2019-10-18"</a:t>
            </a:r>
          </a:p>
          <a:p>
            <a:r>
              <a:rPr lang="en-US" dirty="0"/>
              <a:t>group by city</a:t>
            </a:r>
          </a:p>
          <a:p>
            <a:r>
              <a:rPr lang="en-US" dirty="0"/>
              <a:t>order by 2 desc</a:t>
            </a:r>
          </a:p>
          <a:p>
            <a:r>
              <a:rPr lang="en-US" dirty="0"/>
              <a:t>limit 5;</a:t>
            </a:r>
          </a:p>
          <a:p>
            <a:endParaRPr lang="en-US" dirty="0"/>
          </a:p>
          <a:p>
            <a:pPr marL="0" indent="0">
              <a:buNone/>
            </a:pPr>
            <a:r>
              <a:rPr lang="en-US" dirty="0"/>
              <a:t>Here in the place of date in the third line , we will change the dates from 18</a:t>
            </a:r>
            <a:r>
              <a:rPr lang="en-US" baseline="30000" dirty="0"/>
              <a:t>th</a:t>
            </a:r>
            <a:r>
              <a:rPr lang="en-US" dirty="0"/>
              <a:t> to 19</a:t>
            </a:r>
            <a:r>
              <a:rPr lang="en-US" baseline="30000" dirty="0"/>
              <a:t>th</a:t>
            </a:r>
            <a:r>
              <a:rPr lang="en-US" dirty="0"/>
              <a:t>,20</a:t>
            </a:r>
            <a:r>
              <a:rPr lang="en-US" baseline="30000" dirty="0"/>
              <a:t>th</a:t>
            </a:r>
            <a:r>
              <a:rPr lang="en-US" dirty="0"/>
              <a:t>,21</a:t>
            </a:r>
            <a:r>
              <a:rPr lang="en-US" baseline="30000" dirty="0"/>
              <a:t>st</a:t>
            </a:r>
            <a:r>
              <a:rPr lang="en-US" dirty="0"/>
              <a:t>,22</a:t>
            </a:r>
            <a:r>
              <a:rPr lang="en-US" baseline="30000" dirty="0"/>
              <a:t>nd</a:t>
            </a:r>
            <a:r>
              <a:rPr lang="en-US" dirty="0"/>
              <a:t>,23</a:t>
            </a:r>
            <a:r>
              <a:rPr lang="en-US" baseline="30000" dirty="0"/>
              <a:t>rd</a:t>
            </a:r>
            <a:r>
              <a:rPr lang="en-US" dirty="0"/>
              <a:t>,24</a:t>
            </a:r>
            <a:r>
              <a:rPr lang="en-US" baseline="30000" dirty="0"/>
              <a:t>th</a:t>
            </a:r>
            <a:r>
              <a:rPr lang="en-US" dirty="0"/>
              <a:t>,25</a:t>
            </a:r>
            <a:r>
              <a:rPr lang="en-US" baseline="30000" dirty="0"/>
              <a:t>th</a:t>
            </a:r>
            <a:r>
              <a:rPr lang="en-US" dirty="0"/>
              <a:t> October to get the maximum no of orders for different cities on different dates.</a:t>
            </a:r>
            <a:endParaRPr lang="en-IN" dirty="0"/>
          </a:p>
        </p:txBody>
      </p:sp>
    </p:spTree>
    <p:extLst>
      <p:ext uri="{BB962C8B-B14F-4D97-AF65-F5344CB8AC3E}">
        <p14:creationId xmlns:p14="http://schemas.microsoft.com/office/powerpoint/2010/main" val="3068622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22FB-E99B-44B1-9CDD-84E725190DD7}"/>
              </a:ext>
            </a:extLst>
          </p:cNvPr>
          <p:cNvSpPr>
            <a:spLocks noGrp="1"/>
          </p:cNvSpPr>
          <p:nvPr>
            <p:ph type="title"/>
          </p:nvPr>
        </p:nvSpPr>
        <p:spPr>
          <a:xfrm>
            <a:off x="2592925" y="221942"/>
            <a:ext cx="8911687" cy="559293"/>
          </a:xfrm>
        </p:spPr>
        <p:txBody>
          <a:bodyPr>
            <a:normAutofit/>
          </a:bodyPr>
          <a:lstStyle/>
          <a:p>
            <a:r>
              <a:rPr lang="en-US" sz="2400" dirty="0">
                <a:solidFill>
                  <a:srgbClr val="002060"/>
                </a:solidFill>
              </a:rPr>
              <a:t>Analysis of total revenue for the post Diwali sales.</a:t>
            </a:r>
            <a:endParaRPr lang="en-IN" sz="2400" dirty="0">
              <a:solidFill>
                <a:srgbClr val="002060"/>
              </a:solidFill>
            </a:endParaRPr>
          </a:p>
        </p:txBody>
      </p:sp>
      <p:sp>
        <p:nvSpPr>
          <p:cNvPr id="3" name="Content Placeholder 2">
            <a:extLst>
              <a:ext uri="{FF2B5EF4-FFF2-40B4-BE49-F238E27FC236}">
                <a16:creationId xmlns:a16="http://schemas.microsoft.com/office/drawing/2014/main" id="{5EB75597-0C68-4BB7-8D83-9B7884323E29}"/>
              </a:ext>
            </a:extLst>
          </p:cNvPr>
          <p:cNvSpPr>
            <a:spLocks noGrp="1"/>
          </p:cNvSpPr>
          <p:nvPr>
            <p:ph idx="1"/>
          </p:nvPr>
        </p:nvSpPr>
        <p:spPr>
          <a:xfrm>
            <a:off x="2589212" y="923277"/>
            <a:ext cx="8915400" cy="5397623"/>
          </a:xfrm>
        </p:spPr>
        <p:txBody>
          <a:bodyPr/>
          <a:lstStyle/>
          <a:p>
            <a:pPr marL="0" indent="0">
              <a:buNone/>
            </a:pPr>
            <a:r>
              <a:rPr lang="en-US" dirty="0">
                <a:solidFill>
                  <a:srgbClr val="002060"/>
                </a:solidFill>
              </a:rPr>
              <a:t>Here we are showing the daily sales revenue of different items from 18</a:t>
            </a:r>
            <a:r>
              <a:rPr lang="en-US" baseline="30000" dirty="0">
                <a:solidFill>
                  <a:srgbClr val="002060"/>
                </a:solidFill>
              </a:rPr>
              <a:t>th</a:t>
            </a:r>
            <a:r>
              <a:rPr lang="en-US" dirty="0">
                <a:solidFill>
                  <a:srgbClr val="002060"/>
                </a:solidFill>
              </a:rPr>
              <a:t> October to 25</a:t>
            </a:r>
            <a:r>
              <a:rPr lang="en-US" baseline="30000" dirty="0">
                <a:solidFill>
                  <a:srgbClr val="002060"/>
                </a:solidFill>
              </a:rPr>
              <a:t>th</a:t>
            </a:r>
            <a:r>
              <a:rPr lang="en-US" dirty="0">
                <a:solidFill>
                  <a:srgbClr val="002060"/>
                </a:solidFill>
              </a:rPr>
              <a:t> October 2019-</a:t>
            </a:r>
          </a:p>
          <a:p>
            <a:pPr marL="0" indent="0">
              <a:buNone/>
            </a:pPr>
            <a:endParaRPr lang="en-US" dirty="0">
              <a:solidFill>
                <a:srgbClr val="002060"/>
              </a:solidFill>
            </a:endParaRPr>
          </a:p>
          <a:p>
            <a:pPr marL="0" indent="0">
              <a:buNone/>
            </a:pPr>
            <a:endParaRPr lang="en-US" dirty="0">
              <a:solidFill>
                <a:srgbClr val="002060"/>
              </a:solidFill>
            </a:endParaRPr>
          </a:p>
          <a:p>
            <a:pPr marL="0" indent="0">
              <a:buNone/>
            </a:pPr>
            <a:endParaRPr lang="en-US" dirty="0">
              <a:solidFill>
                <a:srgbClr val="002060"/>
              </a:solidFill>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solidFill>
                  <a:srgbClr val="002060"/>
                </a:solidFill>
              </a:rPr>
              <a:t>The graphical representation of the post Diwali </a:t>
            </a:r>
            <a:r>
              <a:rPr lang="en-IN" dirty="0" err="1">
                <a:solidFill>
                  <a:srgbClr val="002060"/>
                </a:solidFill>
              </a:rPr>
              <a:t>swiggy</a:t>
            </a:r>
            <a:r>
              <a:rPr lang="en-IN" dirty="0">
                <a:solidFill>
                  <a:srgbClr val="002060"/>
                </a:solidFill>
              </a:rPr>
              <a:t> sales for different dates as we took into our analysis.</a:t>
            </a:r>
          </a:p>
          <a:p>
            <a:pPr marL="0" indent="0">
              <a:buNone/>
            </a:pPr>
            <a:endParaRPr lang="en-IN" dirty="0"/>
          </a:p>
        </p:txBody>
      </p:sp>
      <p:graphicFrame>
        <p:nvGraphicFramePr>
          <p:cNvPr id="4" name="Table 3">
            <a:extLst>
              <a:ext uri="{FF2B5EF4-FFF2-40B4-BE49-F238E27FC236}">
                <a16:creationId xmlns:a16="http://schemas.microsoft.com/office/drawing/2014/main" id="{5D41D08C-42E9-4640-8F99-F41777AD8F1B}"/>
              </a:ext>
            </a:extLst>
          </p:cNvPr>
          <p:cNvGraphicFramePr>
            <a:graphicFrameLocks noGrp="1"/>
          </p:cNvGraphicFramePr>
          <p:nvPr>
            <p:extLst>
              <p:ext uri="{D42A27DB-BD31-4B8C-83A1-F6EECF244321}">
                <p14:modId xmlns:p14="http://schemas.microsoft.com/office/powerpoint/2010/main" val="3954317133"/>
              </p:ext>
            </p:extLst>
          </p:nvPr>
        </p:nvGraphicFramePr>
        <p:xfrm>
          <a:off x="2654424" y="1766655"/>
          <a:ext cx="2476870" cy="2405853"/>
        </p:xfrm>
        <a:graphic>
          <a:graphicData uri="http://schemas.openxmlformats.org/drawingml/2006/table">
            <a:tbl>
              <a:tblPr>
                <a:tableStyleId>{616DA210-FB5B-4158-B5E0-FEB733F419BA}</a:tableStyleId>
              </a:tblPr>
              <a:tblGrid>
                <a:gridCol w="1333700">
                  <a:extLst>
                    <a:ext uri="{9D8B030D-6E8A-4147-A177-3AD203B41FA5}">
                      <a16:colId xmlns:a16="http://schemas.microsoft.com/office/drawing/2014/main" val="3486843475"/>
                    </a:ext>
                  </a:extLst>
                </a:gridCol>
                <a:gridCol w="1143170">
                  <a:extLst>
                    <a:ext uri="{9D8B030D-6E8A-4147-A177-3AD203B41FA5}">
                      <a16:colId xmlns:a16="http://schemas.microsoft.com/office/drawing/2014/main" val="4221673221"/>
                    </a:ext>
                  </a:extLst>
                </a:gridCol>
              </a:tblGrid>
              <a:tr h="267317">
                <a:tc>
                  <a:txBody>
                    <a:bodyPr/>
                    <a:lstStyle/>
                    <a:p>
                      <a:pPr algn="ctr" fontAlgn="b"/>
                      <a:r>
                        <a:rPr lang="en-IN" sz="1100" u="none" strike="noStrike">
                          <a:effectLst/>
                        </a:rPr>
                        <a:t>Dates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TR</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53494922"/>
                  </a:ext>
                </a:extLst>
              </a:tr>
              <a:tr h="267317">
                <a:tc>
                  <a:txBody>
                    <a:bodyPr/>
                    <a:lstStyle/>
                    <a:p>
                      <a:pPr algn="ctr" fontAlgn="ctr"/>
                      <a:r>
                        <a:rPr lang="en-IN" sz="1100" u="none" strike="noStrike">
                          <a:effectLst/>
                        </a:rPr>
                        <a:t>18-10-2019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2845417</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7831573"/>
                  </a:ext>
                </a:extLst>
              </a:tr>
              <a:tr h="267317">
                <a:tc>
                  <a:txBody>
                    <a:bodyPr/>
                    <a:lstStyle/>
                    <a:p>
                      <a:pPr algn="ctr" fontAlgn="ctr"/>
                      <a:r>
                        <a:rPr lang="en-IN" sz="1100" u="none" strike="noStrike">
                          <a:effectLst/>
                        </a:rPr>
                        <a:t>19-10-2019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3340740</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31728061"/>
                  </a:ext>
                </a:extLst>
              </a:tr>
              <a:tr h="267317">
                <a:tc>
                  <a:txBody>
                    <a:bodyPr/>
                    <a:lstStyle/>
                    <a:p>
                      <a:pPr algn="ctr" fontAlgn="ctr"/>
                      <a:r>
                        <a:rPr lang="en-IN" sz="1100" u="none" strike="noStrike">
                          <a:effectLst/>
                        </a:rPr>
                        <a:t>20-10-2019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4054840</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07497079"/>
                  </a:ext>
                </a:extLst>
              </a:tr>
              <a:tr h="267317">
                <a:tc>
                  <a:txBody>
                    <a:bodyPr/>
                    <a:lstStyle/>
                    <a:p>
                      <a:pPr algn="ctr" fontAlgn="ctr"/>
                      <a:r>
                        <a:rPr lang="en-IN" sz="1100" u="none" strike="noStrike">
                          <a:effectLst/>
                        </a:rPr>
                        <a:t>21-10-2019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3071264</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546717524"/>
                  </a:ext>
                </a:extLst>
              </a:tr>
              <a:tr h="267317">
                <a:tc>
                  <a:txBody>
                    <a:bodyPr/>
                    <a:lstStyle/>
                    <a:p>
                      <a:pPr algn="ctr" fontAlgn="ctr"/>
                      <a:r>
                        <a:rPr lang="en-IN" sz="1100" u="none" strike="noStrike">
                          <a:effectLst/>
                        </a:rPr>
                        <a:t>22-10-2019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3352763</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23010236"/>
                  </a:ext>
                </a:extLst>
              </a:tr>
              <a:tr h="267317">
                <a:tc>
                  <a:txBody>
                    <a:bodyPr/>
                    <a:lstStyle/>
                    <a:p>
                      <a:pPr algn="ctr" fontAlgn="ctr"/>
                      <a:r>
                        <a:rPr lang="en-IN" sz="1100" u="none" strike="noStrike">
                          <a:effectLst/>
                        </a:rPr>
                        <a:t>23-10-2019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3568862</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85114472"/>
                  </a:ext>
                </a:extLst>
              </a:tr>
              <a:tr h="267317">
                <a:tc>
                  <a:txBody>
                    <a:bodyPr/>
                    <a:lstStyle/>
                    <a:p>
                      <a:pPr algn="ctr" fontAlgn="ctr"/>
                      <a:r>
                        <a:rPr lang="en-IN" sz="1100" u="none" strike="noStrike">
                          <a:effectLst/>
                        </a:rPr>
                        <a:t>24-10-2019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4460162</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48575513"/>
                  </a:ext>
                </a:extLst>
              </a:tr>
              <a:tr h="267317">
                <a:tc>
                  <a:txBody>
                    <a:bodyPr/>
                    <a:lstStyle/>
                    <a:p>
                      <a:pPr algn="ctr" fontAlgn="ctr"/>
                      <a:r>
                        <a:rPr lang="en-IN" sz="1100" u="none" strike="noStrike">
                          <a:effectLst/>
                        </a:rPr>
                        <a:t>25-10-2019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5529898</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71014963"/>
                  </a:ext>
                </a:extLst>
              </a:tr>
            </a:tbl>
          </a:graphicData>
        </a:graphic>
      </p:graphicFrame>
      <p:graphicFrame>
        <p:nvGraphicFramePr>
          <p:cNvPr id="5" name="Chart 4">
            <a:extLst>
              <a:ext uri="{FF2B5EF4-FFF2-40B4-BE49-F238E27FC236}">
                <a16:creationId xmlns:a16="http://schemas.microsoft.com/office/drawing/2014/main" id="{B8AECF31-2D5A-4DB5-8AD2-743809F784A4}"/>
              </a:ext>
            </a:extLst>
          </p:cNvPr>
          <p:cNvGraphicFramePr>
            <a:graphicFrameLocks/>
          </p:cNvGraphicFramePr>
          <p:nvPr>
            <p:extLst>
              <p:ext uri="{D42A27DB-BD31-4B8C-83A1-F6EECF244321}">
                <p14:modId xmlns:p14="http://schemas.microsoft.com/office/powerpoint/2010/main" val="3942160998"/>
              </p:ext>
            </p:extLst>
          </p:nvPr>
        </p:nvGraphicFramePr>
        <p:xfrm>
          <a:off x="5717219" y="1766655"/>
          <a:ext cx="4950781"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09569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B7477-4C6E-4855-8A2B-3F714D65B52D}"/>
              </a:ext>
            </a:extLst>
          </p:cNvPr>
          <p:cNvSpPr>
            <a:spLocks noGrp="1"/>
          </p:cNvSpPr>
          <p:nvPr>
            <p:ph type="title"/>
          </p:nvPr>
        </p:nvSpPr>
        <p:spPr>
          <a:xfrm>
            <a:off x="2592925" y="195310"/>
            <a:ext cx="8911687" cy="861134"/>
          </a:xfrm>
        </p:spPr>
        <p:txBody>
          <a:bodyPr>
            <a:normAutofit/>
          </a:bodyPr>
          <a:lstStyle/>
          <a:p>
            <a:r>
              <a:rPr lang="en-US" sz="2800" dirty="0">
                <a:solidFill>
                  <a:srgbClr val="002060"/>
                </a:solidFill>
              </a:rPr>
              <a:t>Continuation of the above analysis-</a:t>
            </a:r>
            <a:endParaRPr lang="en-IN" sz="2800" dirty="0">
              <a:solidFill>
                <a:srgbClr val="002060"/>
              </a:solidFill>
            </a:endParaRPr>
          </a:p>
        </p:txBody>
      </p:sp>
      <p:sp>
        <p:nvSpPr>
          <p:cNvPr id="3" name="Content Placeholder 2">
            <a:extLst>
              <a:ext uri="{FF2B5EF4-FFF2-40B4-BE49-F238E27FC236}">
                <a16:creationId xmlns:a16="http://schemas.microsoft.com/office/drawing/2014/main" id="{6DA0CC97-3867-4C28-857A-8C43EDD3CC7C}"/>
              </a:ext>
            </a:extLst>
          </p:cNvPr>
          <p:cNvSpPr>
            <a:spLocks noGrp="1"/>
          </p:cNvSpPr>
          <p:nvPr>
            <p:ph idx="1"/>
          </p:nvPr>
        </p:nvSpPr>
        <p:spPr>
          <a:xfrm>
            <a:off x="2589212" y="878889"/>
            <a:ext cx="8915400" cy="5637321"/>
          </a:xfrm>
        </p:spPr>
        <p:txBody>
          <a:bodyPr>
            <a:normAutofit lnSpcReduction="10000"/>
          </a:bodyPr>
          <a:lstStyle/>
          <a:p>
            <a:pPr marL="0" indent="0">
              <a:buNone/>
            </a:pPr>
            <a:r>
              <a:rPr lang="en-US" dirty="0">
                <a:solidFill>
                  <a:srgbClr val="002060"/>
                </a:solidFill>
              </a:rPr>
              <a:t>The total revenue for the whole week 30223946.00  for the post Diwali sales.</a:t>
            </a:r>
          </a:p>
          <a:p>
            <a:pPr marL="0" indent="0">
              <a:buNone/>
            </a:pPr>
            <a:endParaRPr lang="en-US" dirty="0">
              <a:solidFill>
                <a:srgbClr val="002060"/>
              </a:solidFill>
            </a:endParaRPr>
          </a:p>
          <a:p>
            <a:pPr marL="0" indent="0">
              <a:buNone/>
            </a:pPr>
            <a:r>
              <a:rPr lang="en-US" dirty="0">
                <a:solidFill>
                  <a:srgbClr val="002060"/>
                </a:solidFill>
              </a:rPr>
              <a:t>Here we can see the total revenue for the post Diwali sales id little bit lower than the post Diwali sales.</a:t>
            </a:r>
          </a:p>
          <a:p>
            <a:pPr marL="0" indent="0">
              <a:buNone/>
            </a:pPr>
            <a:r>
              <a:rPr lang="en-US" dirty="0">
                <a:solidFill>
                  <a:srgbClr val="002060"/>
                </a:solidFill>
              </a:rPr>
              <a:t>SQL Query</a:t>
            </a:r>
          </a:p>
          <a:p>
            <a:r>
              <a:rPr lang="en-US" dirty="0">
                <a:solidFill>
                  <a:srgbClr val="002060"/>
                </a:solidFill>
              </a:rPr>
              <a:t>select </a:t>
            </a:r>
            <a:r>
              <a:rPr lang="en-US" dirty="0" err="1">
                <a:solidFill>
                  <a:srgbClr val="002060"/>
                </a:solidFill>
              </a:rPr>
              <a:t>item_name</a:t>
            </a:r>
            <a:r>
              <a:rPr lang="en-US" dirty="0">
                <a:solidFill>
                  <a:srgbClr val="002060"/>
                </a:solidFill>
              </a:rPr>
              <a:t>, sum(</a:t>
            </a:r>
            <a:r>
              <a:rPr lang="en-US" dirty="0" err="1">
                <a:solidFill>
                  <a:srgbClr val="002060"/>
                </a:solidFill>
              </a:rPr>
              <a:t>item_gmv</a:t>
            </a:r>
            <a:r>
              <a:rPr lang="en-US" dirty="0">
                <a:solidFill>
                  <a:srgbClr val="002060"/>
                </a:solidFill>
              </a:rPr>
              <a:t>) </a:t>
            </a:r>
            <a:r>
              <a:rPr lang="en-US" dirty="0" err="1">
                <a:solidFill>
                  <a:srgbClr val="002060"/>
                </a:solidFill>
              </a:rPr>
              <a:t>totalsales</a:t>
            </a:r>
            <a:endParaRPr lang="en-US" dirty="0">
              <a:solidFill>
                <a:srgbClr val="002060"/>
              </a:solidFill>
            </a:endParaRPr>
          </a:p>
          <a:p>
            <a:r>
              <a:rPr lang="en-US" dirty="0">
                <a:solidFill>
                  <a:srgbClr val="002060"/>
                </a:solidFill>
              </a:rPr>
              <a:t>from </a:t>
            </a:r>
            <a:r>
              <a:rPr lang="en-US" dirty="0" err="1">
                <a:solidFill>
                  <a:srgbClr val="002060"/>
                </a:solidFill>
              </a:rPr>
              <a:t>post_diwali_sales</a:t>
            </a:r>
            <a:endParaRPr lang="en-US" dirty="0">
              <a:solidFill>
                <a:srgbClr val="002060"/>
              </a:solidFill>
            </a:endParaRPr>
          </a:p>
          <a:p>
            <a:r>
              <a:rPr lang="en-US" dirty="0">
                <a:solidFill>
                  <a:srgbClr val="002060"/>
                </a:solidFill>
              </a:rPr>
              <a:t>where dt between “2019-10-18” and “2019-10-25”</a:t>
            </a:r>
          </a:p>
          <a:p>
            <a:r>
              <a:rPr lang="en-US" dirty="0">
                <a:solidFill>
                  <a:srgbClr val="002060"/>
                </a:solidFill>
              </a:rPr>
              <a:t>group by dt</a:t>
            </a:r>
          </a:p>
          <a:p>
            <a:r>
              <a:rPr lang="en-US" dirty="0">
                <a:solidFill>
                  <a:srgbClr val="002060"/>
                </a:solidFill>
              </a:rPr>
              <a:t>order by 2 desc</a:t>
            </a:r>
          </a:p>
          <a:p>
            <a:r>
              <a:rPr lang="en-US" dirty="0">
                <a:solidFill>
                  <a:srgbClr val="002060"/>
                </a:solidFill>
              </a:rPr>
              <a:t>limit 10;</a:t>
            </a:r>
          </a:p>
          <a:p>
            <a:pPr marL="0" indent="0">
              <a:buNone/>
            </a:pPr>
            <a:r>
              <a:rPr lang="en-US" dirty="0">
                <a:solidFill>
                  <a:srgbClr val="002060"/>
                </a:solidFill>
              </a:rPr>
              <a:t>The total revenue for the week:</a:t>
            </a:r>
          </a:p>
          <a:p>
            <a:r>
              <a:rPr lang="en-US" dirty="0">
                <a:solidFill>
                  <a:srgbClr val="002060"/>
                </a:solidFill>
              </a:rPr>
              <a:t>select  round(sum(</a:t>
            </a:r>
            <a:r>
              <a:rPr lang="en-US" dirty="0" err="1">
                <a:solidFill>
                  <a:srgbClr val="002060"/>
                </a:solidFill>
              </a:rPr>
              <a:t>item_gmv</a:t>
            </a:r>
            <a:r>
              <a:rPr lang="en-US" dirty="0">
                <a:solidFill>
                  <a:srgbClr val="002060"/>
                </a:solidFill>
              </a:rPr>
              <a:t>),0) as </a:t>
            </a:r>
            <a:r>
              <a:rPr lang="en-US" dirty="0" err="1">
                <a:solidFill>
                  <a:srgbClr val="002060"/>
                </a:solidFill>
              </a:rPr>
              <a:t>totalrevenueforweek</a:t>
            </a:r>
            <a:endParaRPr lang="en-US" dirty="0">
              <a:solidFill>
                <a:srgbClr val="002060"/>
              </a:solidFill>
            </a:endParaRPr>
          </a:p>
          <a:p>
            <a:r>
              <a:rPr lang="en-US" dirty="0">
                <a:solidFill>
                  <a:srgbClr val="002060"/>
                </a:solidFill>
              </a:rPr>
              <a:t>From </a:t>
            </a:r>
            <a:r>
              <a:rPr lang="en-US" dirty="0" err="1">
                <a:solidFill>
                  <a:srgbClr val="002060"/>
                </a:solidFill>
              </a:rPr>
              <a:t>post_diwali_sales</a:t>
            </a:r>
            <a:endParaRPr lang="en-US" dirty="0">
              <a:solidFill>
                <a:srgbClr val="002060"/>
              </a:solidFill>
            </a:endParaRPr>
          </a:p>
          <a:p>
            <a:r>
              <a:rPr lang="en-US" dirty="0">
                <a:solidFill>
                  <a:srgbClr val="002060"/>
                </a:solidFill>
              </a:rPr>
              <a:t>Where dt between “2019-10-18” and “2019-10-125”;</a:t>
            </a:r>
          </a:p>
          <a:p>
            <a:pPr marL="0" indent="0">
              <a:buNone/>
            </a:pPr>
            <a:endParaRPr lang="en-IN" dirty="0">
              <a:solidFill>
                <a:srgbClr val="002060"/>
              </a:solidFill>
            </a:endParaRPr>
          </a:p>
        </p:txBody>
      </p:sp>
    </p:spTree>
    <p:extLst>
      <p:ext uri="{BB962C8B-B14F-4D97-AF65-F5344CB8AC3E}">
        <p14:creationId xmlns:p14="http://schemas.microsoft.com/office/powerpoint/2010/main" val="1893967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1368A-ADCF-45CF-B12C-1692D2EFF8AC}"/>
              </a:ext>
            </a:extLst>
          </p:cNvPr>
          <p:cNvSpPr>
            <a:spLocks noGrp="1"/>
          </p:cNvSpPr>
          <p:nvPr>
            <p:ph type="title"/>
          </p:nvPr>
        </p:nvSpPr>
        <p:spPr>
          <a:xfrm>
            <a:off x="2592925" y="198120"/>
            <a:ext cx="8911687" cy="746760"/>
          </a:xfrm>
        </p:spPr>
        <p:txBody>
          <a:bodyPr>
            <a:normAutofit fontScale="90000"/>
          </a:bodyPr>
          <a:lstStyle/>
          <a:p>
            <a:r>
              <a:rPr lang="en-IN" sz="1800" b="1" dirty="0">
                <a:solidFill>
                  <a:srgbClr val="002060"/>
                </a:solidFill>
              </a:rPr>
              <a:t>Comparison of the analysis we have done so far on the data set pre-post </a:t>
            </a:r>
            <a:r>
              <a:rPr lang="en-IN" sz="1800" b="1" dirty="0" err="1">
                <a:solidFill>
                  <a:srgbClr val="002060"/>
                </a:solidFill>
              </a:rPr>
              <a:t>diwali</a:t>
            </a:r>
            <a:r>
              <a:rPr lang="en-IN" sz="1800" b="1" dirty="0">
                <a:solidFill>
                  <a:srgbClr val="002060"/>
                </a:solidFill>
              </a:rPr>
              <a:t> sales of </a:t>
            </a:r>
            <a:r>
              <a:rPr lang="en-IN" sz="1800" b="1" dirty="0" err="1">
                <a:solidFill>
                  <a:srgbClr val="002060"/>
                </a:solidFill>
              </a:rPr>
              <a:t>swiggy</a:t>
            </a:r>
            <a:r>
              <a:rPr lang="en-IN" sz="1800" b="1" dirty="0">
                <a:solidFill>
                  <a:srgbClr val="002060"/>
                </a:solidFill>
              </a:rPr>
              <a:t> for better conclusion:</a:t>
            </a:r>
            <a:br>
              <a:rPr lang="en-IN" sz="1800" b="1" dirty="0">
                <a:solidFill>
                  <a:srgbClr val="002060"/>
                </a:solidFill>
              </a:rPr>
            </a:br>
            <a:r>
              <a:rPr lang="en-IN" sz="1800" b="1" dirty="0">
                <a:solidFill>
                  <a:srgbClr val="002060"/>
                </a:solidFill>
              </a:rPr>
              <a:t> </a:t>
            </a:r>
          </a:p>
        </p:txBody>
      </p:sp>
      <p:sp>
        <p:nvSpPr>
          <p:cNvPr id="3" name="Content Placeholder 2">
            <a:extLst>
              <a:ext uri="{FF2B5EF4-FFF2-40B4-BE49-F238E27FC236}">
                <a16:creationId xmlns:a16="http://schemas.microsoft.com/office/drawing/2014/main" id="{23F970D5-151D-4F44-8581-4507DB33FB6D}"/>
              </a:ext>
            </a:extLst>
          </p:cNvPr>
          <p:cNvSpPr>
            <a:spLocks noGrp="1"/>
          </p:cNvSpPr>
          <p:nvPr>
            <p:ph idx="1"/>
          </p:nvPr>
        </p:nvSpPr>
        <p:spPr>
          <a:xfrm>
            <a:off x="2589212" y="876300"/>
            <a:ext cx="8915400" cy="5034922"/>
          </a:xfrm>
        </p:spPr>
        <p:txBody>
          <a:bodyPr>
            <a:normAutofit/>
          </a:bodyPr>
          <a:lstStyle/>
          <a:p>
            <a:r>
              <a:rPr lang="en-IN" sz="1600" dirty="0"/>
              <a:t> Here we took both the data's from slide 4 and table c. Comparing both the data  we find that  if we consider the same categories then the no of categories is more in pre </a:t>
            </a:r>
            <a:r>
              <a:rPr lang="en-IN" sz="1600" dirty="0" err="1"/>
              <a:t>dewali</a:t>
            </a:r>
            <a:r>
              <a:rPr lang="en-IN" sz="1600" dirty="0"/>
              <a:t> data set w.r.t the given dates than the post </a:t>
            </a:r>
            <a:r>
              <a:rPr lang="en-IN" sz="1600" dirty="0" err="1"/>
              <a:t>diwali</a:t>
            </a:r>
            <a:r>
              <a:rPr lang="en-IN" sz="1600" dirty="0"/>
              <a:t> data set. The top categories remains more or less same. If we look into the records we can see very little variations in the categories. Even the graphical view i.e. Graph a and graph c helps us to find the difference.</a:t>
            </a:r>
          </a:p>
          <a:p>
            <a:pPr marL="0" indent="0">
              <a:buNone/>
            </a:pPr>
            <a:endParaRPr lang="en-IN" sz="1600" dirty="0"/>
          </a:p>
          <a:p>
            <a:r>
              <a:rPr lang="en-IN" sz="1600" dirty="0"/>
              <a:t>Now let us consider table b and table d. Here we took into consideration the city wise data. After sorting out the data we found those cities from where most of the orders are placed. We took the records for the first 5 cities. There we can see that that the no of orders placed by the considered city codes in pre </a:t>
            </a:r>
            <a:r>
              <a:rPr lang="en-IN" sz="1600" dirty="0" err="1"/>
              <a:t>diwali</a:t>
            </a:r>
            <a:r>
              <a:rPr lang="en-IN" sz="1600" dirty="0"/>
              <a:t> sales are higher than the no of orders placed by the same city codes in the post </a:t>
            </a:r>
            <a:r>
              <a:rPr lang="en-IN" sz="1600" dirty="0" err="1"/>
              <a:t>diwali</a:t>
            </a:r>
            <a:r>
              <a:rPr lang="en-IN" sz="1600" dirty="0"/>
              <a:t> sales.</a:t>
            </a:r>
          </a:p>
          <a:p>
            <a:endParaRPr lang="en-IN" sz="1600" dirty="0"/>
          </a:p>
          <a:p>
            <a:r>
              <a:rPr lang="en-IN" sz="1600" dirty="0"/>
              <a:t> Comparing slide 11 and slide 21 we can say that total revenue remains more or less same with very little fluctuations for the decimal values. As we can see little bit less in post </a:t>
            </a:r>
            <a:r>
              <a:rPr lang="en-IN" sz="1600" dirty="0" err="1"/>
              <a:t>diwali</a:t>
            </a:r>
            <a:r>
              <a:rPr lang="en-IN" sz="1600" dirty="0"/>
              <a:t> sales than in pre </a:t>
            </a:r>
            <a:r>
              <a:rPr lang="en-IN" sz="1600" dirty="0" err="1"/>
              <a:t>diwali</a:t>
            </a:r>
            <a:r>
              <a:rPr lang="en-IN" sz="1600" dirty="0"/>
              <a:t> sales.</a:t>
            </a:r>
          </a:p>
        </p:txBody>
      </p:sp>
    </p:spTree>
    <p:extLst>
      <p:ext uri="{BB962C8B-B14F-4D97-AF65-F5344CB8AC3E}">
        <p14:creationId xmlns:p14="http://schemas.microsoft.com/office/powerpoint/2010/main" val="2038354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1418D-5EB6-4485-9824-C8C46A5C51EA}"/>
              </a:ext>
            </a:extLst>
          </p:cNvPr>
          <p:cNvSpPr>
            <a:spLocks noGrp="1"/>
          </p:cNvSpPr>
          <p:nvPr>
            <p:ph type="title"/>
          </p:nvPr>
        </p:nvSpPr>
        <p:spPr>
          <a:xfrm>
            <a:off x="2592925" y="624110"/>
            <a:ext cx="8911687" cy="610330"/>
          </a:xfrm>
        </p:spPr>
        <p:txBody>
          <a:bodyPr>
            <a:normAutofit fontScale="90000"/>
          </a:bodyPr>
          <a:lstStyle/>
          <a:p>
            <a:r>
              <a:rPr lang="en-IN" sz="2400" dirty="0">
                <a:solidFill>
                  <a:srgbClr val="002060"/>
                </a:solidFill>
              </a:rPr>
              <a:t>Conclusion:</a:t>
            </a:r>
            <a:br>
              <a:rPr lang="en-IN" sz="2400" dirty="0">
                <a:solidFill>
                  <a:srgbClr val="002060"/>
                </a:solidFill>
              </a:rPr>
            </a:br>
            <a:endParaRPr lang="en-IN" sz="2400" dirty="0">
              <a:solidFill>
                <a:srgbClr val="002060"/>
              </a:solidFill>
            </a:endParaRPr>
          </a:p>
        </p:txBody>
      </p:sp>
      <p:sp>
        <p:nvSpPr>
          <p:cNvPr id="3" name="Content Placeholder 2">
            <a:extLst>
              <a:ext uri="{FF2B5EF4-FFF2-40B4-BE49-F238E27FC236}">
                <a16:creationId xmlns:a16="http://schemas.microsoft.com/office/drawing/2014/main" id="{E11278F1-D9D7-4FF5-978B-AA80CB720A96}"/>
              </a:ext>
            </a:extLst>
          </p:cNvPr>
          <p:cNvSpPr>
            <a:spLocks noGrp="1"/>
          </p:cNvSpPr>
          <p:nvPr>
            <p:ph idx="1"/>
          </p:nvPr>
        </p:nvSpPr>
        <p:spPr>
          <a:xfrm>
            <a:off x="2589212" y="1234440"/>
            <a:ext cx="8915400" cy="4676782"/>
          </a:xfrm>
        </p:spPr>
        <p:txBody>
          <a:bodyPr/>
          <a:lstStyle/>
          <a:p>
            <a:pPr marL="0" indent="0">
              <a:buNone/>
            </a:pPr>
            <a:r>
              <a:rPr lang="en-IN" dirty="0"/>
              <a:t>From the above analysis we can say the total revenue , total no of orders, total no of categories are all greater for pre Diwali sales than the post one. This was because of the festival Diwali for which the amount increased by few amount. </a:t>
            </a:r>
          </a:p>
          <a:p>
            <a:pPr marL="0" indent="0">
              <a:buNone/>
            </a:pPr>
            <a:r>
              <a:rPr lang="en-IN" dirty="0"/>
              <a:t>People buy there belongings from </a:t>
            </a:r>
            <a:r>
              <a:rPr lang="en-IN" dirty="0" err="1"/>
              <a:t>swiggy</a:t>
            </a:r>
            <a:r>
              <a:rPr lang="en-IN" dirty="0"/>
              <a:t> before hand so that they can offer gifts to there relatives on the very day. Even they try to avail the offers provided by </a:t>
            </a:r>
            <a:r>
              <a:rPr lang="en-IN" dirty="0" err="1"/>
              <a:t>swiggy</a:t>
            </a:r>
            <a:r>
              <a:rPr lang="en-IN" dirty="0"/>
              <a:t>. So they try to buy things like sweets, snacks or items which are long lasting and durable beforehand.</a:t>
            </a:r>
          </a:p>
          <a:p>
            <a:pPr marL="0" indent="0">
              <a:buNone/>
            </a:pPr>
            <a:r>
              <a:rPr lang="en-IN" dirty="0"/>
              <a:t>Since there is festival that does not mean after </a:t>
            </a:r>
            <a:r>
              <a:rPr lang="en-IN" dirty="0" err="1"/>
              <a:t>diwali</a:t>
            </a:r>
            <a:r>
              <a:rPr lang="en-IN" dirty="0"/>
              <a:t> the total revenue, the no of orders , city which places the maximum order will go down. It will carry  amount but not like the pre sale , but by some amount less than that.</a:t>
            </a:r>
          </a:p>
          <a:p>
            <a:pPr marL="0" indent="0">
              <a:buNone/>
            </a:pPr>
            <a:r>
              <a:rPr lang="en-IN" dirty="0"/>
              <a:t>Due to higher total revenue they achieve the higher profit which may be distributed among the employee or use it as investment in its own company for betterment according to there pre-defined strategy.</a:t>
            </a:r>
          </a:p>
        </p:txBody>
      </p:sp>
    </p:spTree>
    <p:extLst>
      <p:ext uri="{BB962C8B-B14F-4D97-AF65-F5344CB8AC3E}">
        <p14:creationId xmlns:p14="http://schemas.microsoft.com/office/powerpoint/2010/main" val="1034524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3496"/>
          </a:xfrm>
        </p:spPr>
        <p:txBody>
          <a:bodyPr/>
          <a:lstStyle/>
          <a:p>
            <a:r>
              <a:rPr lang="en-US" dirty="0"/>
              <a:t>Bibliography-</a:t>
            </a:r>
          </a:p>
        </p:txBody>
      </p:sp>
      <p:sp>
        <p:nvSpPr>
          <p:cNvPr id="3" name="Content Placeholder 2"/>
          <p:cNvSpPr>
            <a:spLocks noGrp="1"/>
          </p:cNvSpPr>
          <p:nvPr>
            <p:ph idx="1"/>
          </p:nvPr>
        </p:nvSpPr>
        <p:spPr/>
        <p:txBody>
          <a:bodyPr/>
          <a:lstStyle/>
          <a:p>
            <a:pPr>
              <a:buNone/>
            </a:pPr>
            <a:r>
              <a:rPr lang="en-US" dirty="0"/>
              <a:t>Tools used:</a:t>
            </a:r>
          </a:p>
          <a:p>
            <a:r>
              <a:rPr lang="en-US" dirty="0"/>
              <a:t>      </a:t>
            </a:r>
            <a:r>
              <a:rPr lang="en-US" dirty="0" err="1"/>
              <a:t>Cmd</a:t>
            </a:r>
            <a:r>
              <a:rPr lang="en-US" dirty="0"/>
              <a:t>  to import tables</a:t>
            </a:r>
          </a:p>
          <a:p>
            <a:r>
              <a:rPr lang="en-US" dirty="0"/>
              <a:t> MYSQL  Workbench for analysis</a:t>
            </a:r>
          </a:p>
          <a:p>
            <a:r>
              <a:rPr lang="en-US" dirty="0"/>
              <a:t> MS Excel for graphical representation.</a:t>
            </a:r>
          </a:p>
          <a:p>
            <a:endParaRPr lang="en-US" dirty="0"/>
          </a:p>
          <a:p>
            <a:endParaRPr lang="en-US" dirty="0"/>
          </a:p>
          <a:p>
            <a:pPr>
              <a:buNone/>
            </a:pPr>
            <a:r>
              <a:rPr lang="en-US" dirty="0"/>
              <a:t>ID: 3671, </a:t>
            </a:r>
            <a:r>
              <a:rPr lang="en-US" dirty="0" err="1"/>
              <a:t>Sayantani</a:t>
            </a:r>
            <a:r>
              <a:rPr lang="en-US" dirty="0"/>
              <a:t> </a:t>
            </a:r>
            <a:r>
              <a:rPr lang="en-US" dirty="0" err="1"/>
              <a:t>Dutta</a:t>
            </a:r>
            <a:r>
              <a:rPr lang="en-US" dirty="0"/>
              <a:t>, KOLKATA</a:t>
            </a:r>
          </a:p>
          <a:p>
            <a:pPr>
              <a:buNone/>
            </a:pPr>
            <a:r>
              <a:rPr lang="en-US" dirty="0" err="1"/>
              <a:t>Ivyprofessionalschool</a:t>
            </a:r>
            <a:r>
              <a:rPr lang="en-US"/>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1FC65-ED7A-4E3E-BA8A-A2C4F4DF3385}"/>
              </a:ext>
            </a:extLst>
          </p:cNvPr>
          <p:cNvSpPr>
            <a:spLocks noGrp="1"/>
          </p:cNvSpPr>
          <p:nvPr>
            <p:ph type="title"/>
          </p:nvPr>
        </p:nvSpPr>
        <p:spPr/>
        <p:txBody>
          <a:bodyPr>
            <a:normAutofit/>
          </a:bodyPr>
          <a:lstStyle/>
          <a:p>
            <a:r>
              <a:rPr lang="en-IN" sz="3200" b="1" dirty="0">
                <a:solidFill>
                  <a:srgbClr val="002060"/>
                </a:solidFill>
              </a:rPr>
              <a:t>“Introduction”</a:t>
            </a:r>
          </a:p>
        </p:txBody>
      </p:sp>
      <p:sp>
        <p:nvSpPr>
          <p:cNvPr id="3" name="Content Placeholder 2">
            <a:extLst>
              <a:ext uri="{FF2B5EF4-FFF2-40B4-BE49-F238E27FC236}">
                <a16:creationId xmlns:a16="http://schemas.microsoft.com/office/drawing/2014/main" id="{6E3229BB-B4F7-496C-B49F-E2A37146AAC8}"/>
              </a:ext>
            </a:extLst>
          </p:cNvPr>
          <p:cNvSpPr>
            <a:spLocks noGrp="1"/>
          </p:cNvSpPr>
          <p:nvPr>
            <p:ph idx="1"/>
          </p:nvPr>
        </p:nvSpPr>
        <p:spPr>
          <a:xfrm>
            <a:off x="2589212" y="1420427"/>
            <a:ext cx="8915400" cy="4490795"/>
          </a:xfrm>
        </p:spPr>
        <p:txBody>
          <a:bodyPr/>
          <a:lstStyle/>
          <a:p>
            <a:r>
              <a:rPr lang="en-US" dirty="0" err="1">
                <a:solidFill>
                  <a:srgbClr val="002060"/>
                </a:solidFill>
              </a:rPr>
              <a:t>Swiggy</a:t>
            </a:r>
            <a:r>
              <a:rPr lang="en-US" dirty="0">
                <a:solidFill>
                  <a:srgbClr val="002060"/>
                </a:solidFill>
              </a:rPr>
              <a:t> is India's largest and most valuable online food ordering and delivery platform based out of Bangalore, India.</a:t>
            </a:r>
          </a:p>
          <a:p>
            <a:r>
              <a:rPr lang="en-US" dirty="0">
                <a:solidFill>
                  <a:srgbClr val="002060"/>
                </a:solidFill>
              </a:rPr>
              <a:t>Founded in 2014</a:t>
            </a:r>
          </a:p>
          <a:p>
            <a:r>
              <a:rPr lang="en-US" b="1" dirty="0">
                <a:solidFill>
                  <a:srgbClr val="002060"/>
                </a:solidFill>
              </a:rPr>
              <a:t>TAGLINE:     </a:t>
            </a:r>
            <a:r>
              <a:rPr lang="en-US" dirty="0">
                <a:solidFill>
                  <a:srgbClr val="002060"/>
                </a:solidFill>
              </a:rPr>
              <a:t>“ </a:t>
            </a:r>
            <a:r>
              <a:rPr lang="en-US" dirty="0" err="1">
                <a:solidFill>
                  <a:srgbClr val="002060"/>
                </a:solidFill>
              </a:rPr>
              <a:t>Swiggy</a:t>
            </a:r>
            <a:r>
              <a:rPr lang="en-US" dirty="0">
                <a:solidFill>
                  <a:srgbClr val="002060"/>
                </a:solidFill>
              </a:rPr>
              <a:t> </a:t>
            </a:r>
            <a:r>
              <a:rPr lang="en-US" dirty="0" err="1">
                <a:solidFill>
                  <a:srgbClr val="002060"/>
                </a:solidFill>
              </a:rPr>
              <a:t>karo</a:t>
            </a:r>
            <a:r>
              <a:rPr lang="en-US" dirty="0">
                <a:solidFill>
                  <a:srgbClr val="002060"/>
                </a:solidFill>
              </a:rPr>
              <a:t>! </a:t>
            </a:r>
            <a:r>
              <a:rPr lang="en-US" dirty="0" err="1">
                <a:solidFill>
                  <a:srgbClr val="002060"/>
                </a:solidFill>
              </a:rPr>
              <a:t>Phir</a:t>
            </a:r>
            <a:r>
              <a:rPr lang="en-US" dirty="0">
                <a:solidFill>
                  <a:srgbClr val="002060"/>
                </a:solidFill>
              </a:rPr>
              <a:t> jo </a:t>
            </a:r>
            <a:r>
              <a:rPr lang="en-US" dirty="0" err="1">
                <a:solidFill>
                  <a:srgbClr val="002060"/>
                </a:solidFill>
              </a:rPr>
              <a:t>cahe</a:t>
            </a:r>
            <a:r>
              <a:rPr lang="en-US" dirty="0">
                <a:solidFill>
                  <a:srgbClr val="002060"/>
                </a:solidFill>
              </a:rPr>
              <a:t> </a:t>
            </a:r>
            <a:r>
              <a:rPr lang="en-US" dirty="0" err="1">
                <a:solidFill>
                  <a:srgbClr val="002060"/>
                </a:solidFill>
              </a:rPr>
              <a:t>karo</a:t>
            </a:r>
            <a:r>
              <a:rPr lang="en-US" dirty="0">
                <a:solidFill>
                  <a:srgbClr val="002060"/>
                </a:solidFill>
              </a:rPr>
              <a:t>! ”</a:t>
            </a:r>
          </a:p>
          <a:p>
            <a:r>
              <a:rPr lang="en-US" b="1" dirty="0">
                <a:solidFill>
                  <a:srgbClr val="002060"/>
                </a:solidFill>
              </a:rPr>
              <a:t>FOUNDER:</a:t>
            </a:r>
          </a:p>
          <a:p>
            <a:pPr marL="0" indent="0">
              <a:buNone/>
            </a:pPr>
            <a:r>
              <a:rPr lang="en-US" b="1" dirty="0">
                <a:solidFill>
                  <a:srgbClr val="002060"/>
                </a:solidFill>
              </a:rPr>
              <a:t>                        1. Rahul </a:t>
            </a:r>
            <a:r>
              <a:rPr lang="en-US" b="1" dirty="0" err="1">
                <a:solidFill>
                  <a:srgbClr val="002060"/>
                </a:solidFill>
              </a:rPr>
              <a:t>Jamini</a:t>
            </a:r>
            <a:endParaRPr lang="en-US" b="1" dirty="0">
              <a:solidFill>
                <a:srgbClr val="002060"/>
              </a:solidFill>
            </a:endParaRPr>
          </a:p>
          <a:p>
            <a:pPr marL="0" indent="0">
              <a:buNone/>
            </a:pPr>
            <a:r>
              <a:rPr lang="en-US" b="1" dirty="0">
                <a:solidFill>
                  <a:srgbClr val="002060"/>
                </a:solidFill>
              </a:rPr>
              <a:t>                        2. </a:t>
            </a:r>
            <a:r>
              <a:rPr lang="en-US" b="1" dirty="0" err="1">
                <a:solidFill>
                  <a:srgbClr val="002060"/>
                </a:solidFill>
              </a:rPr>
              <a:t>Sriharsha</a:t>
            </a:r>
            <a:r>
              <a:rPr lang="en-US" b="1" dirty="0">
                <a:solidFill>
                  <a:srgbClr val="002060"/>
                </a:solidFill>
              </a:rPr>
              <a:t> </a:t>
            </a:r>
            <a:r>
              <a:rPr lang="en-US" b="1" dirty="0" err="1">
                <a:solidFill>
                  <a:srgbClr val="002060"/>
                </a:solidFill>
              </a:rPr>
              <a:t>Majety</a:t>
            </a:r>
            <a:endParaRPr lang="en-US" b="1" dirty="0">
              <a:solidFill>
                <a:srgbClr val="002060"/>
              </a:solidFill>
            </a:endParaRPr>
          </a:p>
          <a:p>
            <a:pPr marL="0" indent="0">
              <a:buNone/>
            </a:pPr>
            <a:r>
              <a:rPr lang="en-US" b="1" dirty="0">
                <a:solidFill>
                  <a:srgbClr val="002060"/>
                </a:solidFill>
              </a:rPr>
              <a:t>                        3. Nandan Reddy</a:t>
            </a:r>
          </a:p>
          <a:p>
            <a:pPr marL="0" indent="0">
              <a:buNone/>
            </a:pPr>
            <a:r>
              <a:rPr lang="en-US" b="1" dirty="0">
                <a:solidFill>
                  <a:srgbClr val="002060"/>
                </a:solidFill>
              </a:rPr>
              <a:t>                           </a:t>
            </a:r>
          </a:p>
          <a:p>
            <a:endParaRPr lang="en-US" b="1" dirty="0">
              <a:solidFill>
                <a:srgbClr val="002060"/>
              </a:solidFill>
            </a:endParaRPr>
          </a:p>
        </p:txBody>
      </p:sp>
    </p:spTree>
    <p:extLst>
      <p:ext uri="{BB962C8B-B14F-4D97-AF65-F5344CB8AC3E}">
        <p14:creationId xmlns:p14="http://schemas.microsoft.com/office/powerpoint/2010/main" val="3499136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040F6-8F8D-494D-AAE6-D1ADAE12C22F}"/>
              </a:ext>
            </a:extLst>
          </p:cNvPr>
          <p:cNvSpPr>
            <a:spLocks noGrp="1"/>
          </p:cNvSpPr>
          <p:nvPr>
            <p:ph type="title"/>
          </p:nvPr>
        </p:nvSpPr>
        <p:spPr>
          <a:xfrm>
            <a:off x="2592925" y="624110"/>
            <a:ext cx="8911687" cy="547742"/>
          </a:xfrm>
        </p:spPr>
        <p:txBody>
          <a:bodyPr>
            <a:normAutofit fontScale="90000"/>
          </a:bodyPr>
          <a:lstStyle/>
          <a:p>
            <a:r>
              <a:rPr lang="en-IN" b="1" dirty="0">
                <a:solidFill>
                  <a:srgbClr val="002060"/>
                </a:solidFill>
              </a:rPr>
              <a:t>Analysis:</a:t>
            </a:r>
          </a:p>
        </p:txBody>
      </p:sp>
      <p:sp>
        <p:nvSpPr>
          <p:cNvPr id="3" name="Content Placeholder 2">
            <a:extLst>
              <a:ext uri="{FF2B5EF4-FFF2-40B4-BE49-F238E27FC236}">
                <a16:creationId xmlns:a16="http://schemas.microsoft.com/office/drawing/2014/main" id="{05546C67-2B6F-4AB6-BA9D-D502F7CE55BE}"/>
              </a:ext>
            </a:extLst>
          </p:cNvPr>
          <p:cNvSpPr>
            <a:spLocks noGrp="1"/>
          </p:cNvSpPr>
          <p:nvPr>
            <p:ph idx="1"/>
          </p:nvPr>
        </p:nvSpPr>
        <p:spPr>
          <a:xfrm>
            <a:off x="2589212" y="1376039"/>
            <a:ext cx="8915400" cy="4535183"/>
          </a:xfrm>
        </p:spPr>
        <p:txBody>
          <a:bodyPr/>
          <a:lstStyle/>
          <a:p>
            <a:pPr marL="0" indent="0">
              <a:buNone/>
            </a:pPr>
            <a:r>
              <a:rPr lang="en-IN" dirty="0">
                <a:solidFill>
                  <a:srgbClr val="002060"/>
                </a:solidFill>
              </a:rPr>
              <a:t>Diwali, as we know is the festival of light, people all over India enjoy this festival symbolizing the victory of light over darkness. It is one of the biggest festival in Hinduism. </a:t>
            </a:r>
          </a:p>
          <a:p>
            <a:pPr marL="0" indent="0">
              <a:buNone/>
            </a:pPr>
            <a:endParaRPr lang="en-IN" dirty="0">
              <a:solidFill>
                <a:srgbClr val="002060"/>
              </a:solidFill>
            </a:endParaRPr>
          </a:p>
          <a:p>
            <a:pPr marL="0" indent="0">
              <a:buNone/>
            </a:pPr>
            <a:r>
              <a:rPr lang="en-IN" dirty="0">
                <a:solidFill>
                  <a:srgbClr val="002060"/>
                </a:solidFill>
              </a:rPr>
              <a:t>According to tradition, it is marked with fireworks, decorations and the most importantly sharing sweets amongst each other as we can say “</a:t>
            </a:r>
            <a:r>
              <a:rPr lang="en-IN" dirty="0" err="1">
                <a:solidFill>
                  <a:srgbClr val="002060"/>
                </a:solidFill>
              </a:rPr>
              <a:t>muh</a:t>
            </a:r>
            <a:r>
              <a:rPr lang="en-IN" dirty="0">
                <a:solidFill>
                  <a:srgbClr val="002060"/>
                </a:solidFill>
              </a:rPr>
              <a:t> </a:t>
            </a:r>
            <a:r>
              <a:rPr lang="en-IN" dirty="0" err="1">
                <a:solidFill>
                  <a:srgbClr val="002060"/>
                </a:solidFill>
              </a:rPr>
              <a:t>meetha</a:t>
            </a:r>
            <a:r>
              <a:rPr lang="en-IN" dirty="0">
                <a:solidFill>
                  <a:srgbClr val="002060"/>
                </a:solidFill>
              </a:rPr>
              <a:t>”.</a:t>
            </a:r>
          </a:p>
          <a:p>
            <a:pPr marL="0" indent="0">
              <a:buNone/>
            </a:pPr>
            <a:endParaRPr lang="en-IN" dirty="0">
              <a:solidFill>
                <a:srgbClr val="002060"/>
              </a:solidFill>
            </a:endParaRPr>
          </a:p>
          <a:p>
            <a:pPr marL="0" indent="0">
              <a:buNone/>
            </a:pPr>
            <a:r>
              <a:rPr lang="en-IN" dirty="0">
                <a:solidFill>
                  <a:srgbClr val="002060"/>
                </a:solidFill>
              </a:rPr>
              <a:t>So to disrupt one own self from the kitchen , people order many traditional foods from different online food delivery platform.</a:t>
            </a:r>
          </a:p>
          <a:p>
            <a:pPr marL="0" indent="0">
              <a:buNone/>
            </a:pPr>
            <a:endParaRPr lang="en-IN" dirty="0">
              <a:solidFill>
                <a:srgbClr val="002060"/>
              </a:solidFill>
            </a:endParaRPr>
          </a:p>
          <a:p>
            <a:pPr marL="0" indent="0">
              <a:buNone/>
            </a:pPr>
            <a:r>
              <a:rPr lang="en-IN" dirty="0">
                <a:solidFill>
                  <a:srgbClr val="002060"/>
                </a:solidFill>
              </a:rPr>
              <a:t>So here we are with the data set of “</a:t>
            </a:r>
            <a:r>
              <a:rPr lang="en-IN" b="1" dirty="0">
                <a:solidFill>
                  <a:srgbClr val="002060"/>
                </a:solidFill>
              </a:rPr>
              <a:t>Pre-Post Diwali Sales</a:t>
            </a:r>
            <a:r>
              <a:rPr lang="en-IN" dirty="0">
                <a:solidFill>
                  <a:srgbClr val="002060"/>
                </a:solidFill>
              </a:rPr>
              <a:t>” of </a:t>
            </a:r>
            <a:r>
              <a:rPr lang="en-IN" dirty="0" err="1">
                <a:solidFill>
                  <a:srgbClr val="002060"/>
                </a:solidFill>
              </a:rPr>
              <a:t>swiggy</a:t>
            </a:r>
            <a:r>
              <a:rPr lang="en-IN" dirty="0">
                <a:solidFill>
                  <a:srgbClr val="002060"/>
                </a:solidFill>
              </a:rPr>
              <a:t> and to analysis there sales scenario.</a:t>
            </a:r>
          </a:p>
          <a:p>
            <a:pPr marL="0" indent="0">
              <a:buNone/>
            </a:pPr>
            <a:endParaRPr lang="en-IN" dirty="0"/>
          </a:p>
        </p:txBody>
      </p:sp>
    </p:spTree>
    <p:extLst>
      <p:ext uri="{BB962C8B-B14F-4D97-AF65-F5344CB8AC3E}">
        <p14:creationId xmlns:p14="http://schemas.microsoft.com/office/powerpoint/2010/main" val="3739889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917101-FBCF-470B-AAAB-AF2A8443DC07}"/>
              </a:ext>
            </a:extLst>
          </p:cNvPr>
          <p:cNvSpPr>
            <a:spLocks noGrp="1"/>
          </p:cNvSpPr>
          <p:nvPr>
            <p:ph idx="1"/>
          </p:nvPr>
        </p:nvSpPr>
        <p:spPr>
          <a:xfrm>
            <a:off x="2627312" y="624110"/>
            <a:ext cx="8915400" cy="5287112"/>
          </a:xfrm>
        </p:spPr>
        <p:txBody>
          <a:bodyPr>
            <a:normAutofit lnSpcReduction="10000"/>
          </a:bodyPr>
          <a:lstStyle/>
          <a:p>
            <a:pPr marL="0" indent="0">
              <a:buNone/>
            </a:pPr>
            <a:r>
              <a:rPr lang="en-IN" b="1" dirty="0">
                <a:solidFill>
                  <a:srgbClr val="002060"/>
                </a:solidFill>
              </a:rPr>
              <a:t>Let us first take into consider the “Pre Diwali sales” data set of </a:t>
            </a:r>
            <a:r>
              <a:rPr lang="en-IN" b="1" dirty="0" err="1">
                <a:solidFill>
                  <a:srgbClr val="002060"/>
                </a:solidFill>
              </a:rPr>
              <a:t>Swiggy</a:t>
            </a:r>
            <a:r>
              <a:rPr lang="en-IN" b="1" dirty="0">
                <a:solidFill>
                  <a:srgbClr val="002060"/>
                </a:solidFill>
              </a:rPr>
              <a:t>:</a:t>
            </a:r>
          </a:p>
          <a:p>
            <a:r>
              <a:rPr lang="en-IN" dirty="0">
                <a:solidFill>
                  <a:srgbClr val="002060"/>
                </a:solidFill>
              </a:rPr>
              <a:t>Total Number of records we got from the dataset is 187677 which gives us the information that the primary set of observation gives us with the above mentioned records.</a:t>
            </a:r>
          </a:p>
          <a:p>
            <a:r>
              <a:rPr lang="en-IN" dirty="0">
                <a:solidFill>
                  <a:srgbClr val="002060"/>
                </a:solidFill>
              </a:rPr>
              <a:t>Here in Pre Diwali sales, they provide us the data set from 10</a:t>
            </a:r>
            <a:r>
              <a:rPr lang="en-IN" baseline="30000" dirty="0">
                <a:solidFill>
                  <a:srgbClr val="002060"/>
                </a:solidFill>
              </a:rPr>
              <a:t>th</a:t>
            </a:r>
            <a:r>
              <a:rPr lang="en-IN" dirty="0">
                <a:solidFill>
                  <a:srgbClr val="002060"/>
                </a:solidFill>
              </a:rPr>
              <a:t> October,2019 to 17</a:t>
            </a:r>
            <a:r>
              <a:rPr lang="en-IN" baseline="30000" dirty="0">
                <a:solidFill>
                  <a:srgbClr val="002060"/>
                </a:solidFill>
              </a:rPr>
              <a:t>th</a:t>
            </a:r>
            <a:r>
              <a:rPr lang="en-IN" dirty="0">
                <a:solidFill>
                  <a:srgbClr val="002060"/>
                </a:solidFill>
              </a:rPr>
              <a:t> October,2019.</a:t>
            </a:r>
          </a:p>
          <a:p>
            <a:r>
              <a:rPr lang="en-IN" dirty="0">
                <a:solidFill>
                  <a:srgbClr val="002060"/>
                </a:solidFill>
              </a:rPr>
              <a:t>After analysis we can conclude from the Pre Diwali Sales data set that on 10</a:t>
            </a:r>
            <a:r>
              <a:rPr lang="en-IN" baseline="30000" dirty="0">
                <a:solidFill>
                  <a:srgbClr val="002060"/>
                </a:solidFill>
              </a:rPr>
              <a:t>th</a:t>
            </a:r>
            <a:r>
              <a:rPr lang="en-IN" dirty="0">
                <a:solidFill>
                  <a:srgbClr val="002060"/>
                </a:solidFill>
              </a:rPr>
              <a:t> October the total no. of categories was 22195 of different  products. Out of which the first 10 categories are</a:t>
            </a:r>
          </a:p>
          <a:p>
            <a:pPr marL="0" indent="0">
              <a:buNone/>
            </a:pPr>
            <a:r>
              <a:rPr lang="en-IN" dirty="0">
                <a:solidFill>
                  <a:srgbClr val="002060"/>
                </a:solidFill>
              </a:rPr>
              <a:t>              sweets, snacks, quick bites, south Indian, dessert, Chinese, </a:t>
            </a:r>
            <a:r>
              <a:rPr lang="en-IN" dirty="0" err="1">
                <a:solidFill>
                  <a:srgbClr val="002060"/>
                </a:solidFill>
              </a:rPr>
              <a:t>namkin</a:t>
            </a:r>
            <a:r>
              <a:rPr lang="en-IN" dirty="0">
                <a:solidFill>
                  <a:srgbClr val="002060"/>
                </a:solidFill>
              </a:rPr>
              <a:t>,             main course, </a:t>
            </a:r>
            <a:r>
              <a:rPr lang="en-IN" dirty="0" err="1">
                <a:solidFill>
                  <a:srgbClr val="002060"/>
                </a:solidFill>
              </a:rPr>
              <a:t>chaats</a:t>
            </a:r>
            <a:r>
              <a:rPr lang="en-IN" dirty="0">
                <a:solidFill>
                  <a:srgbClr val="002060"/>
                </a:solidFill>
              </a:rPr>
              <a:t>, </a:t>
            </a:r>
            <a:r>
              <a:rPr lang="en-IN" dirty="0" err="1">
                <a:solidFill>
                  <a:srgbClr val="002060"/>
                </a:solidFill>
              </a:rPr>
              <a:t>chaat</a:t>
            </a:r>
            <a:r>
              <a:rPr lang="en-IN" dirty="0">
                <a:solidFill>
                  <a:srgbClr val="002060"/>
                </a:solidFill>
              </a:rPr>
              <a:t>.    </a:t>
            </a:r>
          </a:p>
          <a:p>
            <a:r>
              <a:rPr lang="en-IN" dirty="0">
                <a:solidFill>
                  <a:srgbClr val="002060"/>
                </a:solidFill>
              </a:rPr>
              <a:t>On 11</a:t>
            </a:r>
            <a:r>
              <a:rPr lang="en-IN" baseline="30000" dirty="0">
                <a:solidFill>
                  <a:srgbClr val="002060"/>
                </a:solidFill>
              </a:rPr>
              <a:t>th</a:t>
            </a:r>
            <a:r>
              <a:rPr lang="en-IN" dirty="0">
                <a:solidFill>
                  <a:srgbClr val="002060"/>
                </a:solidFill>
              </a:rPr>
              <a:t> October the total no. of categories was 21548, 12</a:t>
            </a:r>
            <a:r>
              <a:rPr lang="en-IN" baseline="30000" dirty="0">
                <a:solidFill>
                  <a:srgbClr val="002060"/>
                </a:solidFill>
              </a:rPr>
              <a:t>th</a:t>
            </a:r>
            <a:r>
              <a:rPr lang="en-IN" dirty="0">
                <a:solidFill>
                  <a:srgbClr val="002060"/>
                </a:solidFill>
              </a:rPr>
              <a:t> October= 24840, 13</a:t>
            </a:r>
            <a:r>
              <a:rPr lang="en-IN" baseline="30000" dirty="0">
                <a:solidFill>
                  <a:srgbClr val="002060"/>
                </a:solidFill>
              </a:rPr>
              <a:t>th</a:t>
            </a:r>
            <a:r>
              <a:rPr lang="en-IN" dirty="0">
                <a:solidFill>
                  <a:srgbClr val="002060"/>
                </a:solidFill>
              </a:rPr>
              <a:t> October= 28551, 14</a:t>
            </a:r>
            <a:r>
              <a:rPr lang="en-IN" baseline="30000" dirty="0">
                <a:solidFill>
                  <a:srgbClr val="002060"/>
                </a:solidFill>
              </a:rPr>
              <a:t>th</a:t>
            </a:r>
            <a:r>
              <a:rPr lang="en-IN" dirty="0">
                <a:solidFill>
                  <a:srgbClr val="002060"/>
                </a:solidFill>
              </a:rPr>
              <a:t> October= 19289, 15</a:t>
            </a:r>
            <a:r>
              <a:rPr lang="en-IN" baseline="30000" dirty="0">
                <a:solidFill>
                  <a:srgbClr val="002060"/>
                </a:solidFill>
              </a:rPr>
              <a:t>th</a:t>
            </a:r>
            <a:r>
              <a:rPr lang="en-IN" dirty="0">
                <a:solidFill>
                  <a:srgbClr val="002060"/>
                </a:solidFill>
              </a:rPr>
              <a:t> October= 21284, 16</a:t>
            </a:r>
            <a:r>
              <a:rPr lang="en-IN" baseline="30000" dirty="0">
                <a:solidFill>
                  <a:srgbClr val="002060"/>
                </a:solidFill>
              </a:rPr>
              <a:t>th</a:t>
            </a:r>
            <a:r>
              <a:rPr lang="en-IN" dirty="0">
                <a:solidFill>
                  <a:srgbClr val="002060"/>
                </a:solidFill>
              </a:rPr>
              <a:t> October=22544, 17</a:t>
            </a:r>
            <a:r>
              <a:rPr lang="en-IN" baseline="30000" dirty="0">
                <a:solidFill>
                  <a:srgbClr val="002060"/>
                </a:solidFill>
              </a:rPr>
              <a:t>th</a:t>
            </a:r>
            <a:r>
              <a:rPr lang="en-IN" dirty="0">
                <a:solidFill>
                  <a:srgbClr val="002060"/>
                </a:solidFill>
              </a:rPr>
              <a:t> October= 27426.</a:t>
            </a:r>
          </a:p>
          <a:p>
            <a:r>
              <a:rPr lang="en-IN" dirty="0">
                <a:solidFill>
                  <a:srgbClr val="002060"/>
                </a:solidFill>
              </a:rPr>
              <a:t>On 11</a:t>
            </a:r>
            <a:r>
              <a:rPr lang="en-IN" baseline="30000" dirty="0">
                <a:solidFill>
                  <a:srgbClr val="002060"/>
                </a:solidFill>
              </a:rPr>
              <a:t>th </a:t>
            </a:r>
            <a:r>
              <a:rPr lang="en-IN" dirty="0">
                <a:solidFill>
                  <a:srgbClr val="002060"/>
                </a:solidFill>
              </a:rPr>
              <a:t> ,14</a:t>
            </a:r>
            <a:r>
              <a:rPr lang="en-IN" baseline="30000" dirty="0">
                <a:solidFill>
                  <a:srgbClr val="002060"/>
                </a:solidFill>
              </a:rPr>
              <a:t>th</a:t>
            </a:r>
            <a:r>
              <a:rPr lang="en-IN" dirty="0">
                <a:solidFill>
                  <a:srgbClr val="002060"/>
                </a:solidFill>
              </a:rPr>
              <a:t>, 15</a:t>
            </a:r>
            <a:r>
              <a:rPr lang="en-IN" baseline="30000" dirty="0">
                <a:solidFill>
                  <a:srgbClr val="002060"/>
                </a:solidFill>
              </a:rPr>
              <a:t>th</a:t>
            </a:r>
            <a:r>
              <a:rPr lang="en-IN" dirty="0">
                <a:solidFill>
                  <a:srgbClr val="002060"/>
                </a:solidFill>
              </a:rPr>
              <a:t> October top 10 categories are as same as of 10</a:t>
            </a:r>
            <a:r>
              <a:rPr lang="en-IN" baseline="30000" dirty="0">
                <a:solidFill>
                  <a:srgbClr val="002060"/>
                </a:solidFill>
              </a:rPr>
              <a:t>th</a:t>
            </a:r>
            <a:r>
              <a:rPr lang="en-IN" dirty="0">
                <a:solidFill>
                  <a:srgbClr val="002060"/>
                </a:solidFill>
              </a:rPr>
              <a:t>, on 12</a:t>
            </a:r>
            <a:r>
              <a:rPr lang="en-IN" baseline="30000" dirty="0">
                <a:solidFill>
                  <a:srgbClr val="002060"/>
                </a:solidFill>
              </a:rPr>
              <a:t>th</a:t>
            </a:r>
            <a:r>
              <a:rPr lang="en-IN" dirty="0">
                <a:solidFill>
                  <a:srgbClr val="002060"/>
                </a:solidFill>
              </a:rPr>
              <a:t> 13</a:t>
            </a:r>
            <a:r>
              <a:rPr lang="en-IN" baseline="30000" dirty="0">
                <a:solidFill>
                  <a:srgbClr val="002060"/>
                </a:solidFill>
              </a:rPr>
              <a:t>th</a:t>
            </a:r>
            <a:r>
              <a:rPr lang="en-IN" dirty="0">
                <a:solidFill>
                  <a:srgbClr val="002060"/>
                </a:solidFill>
              </a:rPr>
              <a:t>, 16</a:t>
            </a:r>
            <a:r>
              <a:rPr lang="en-IN" baseline="30000" dirty="0">
                <a:solidFill>
                  <a:srgbClr val="002060"/>
                </a:solidFill>
              </a:rPr>
              <a:t>th</a:t>
            </a:r>
            <a:r>
              <a:rPr lang="en-IN" dirty="0">
                <a:solidFill>
                  <a:srgbClr val="002060"/>
                </a:solidFill>
              </a:rPr>
              <a:t> there was an add on Indian snacks instead of </a:t>
            </a:r>
            <a:r>
              <a:rPr lang="en-IN" dirty="0" err="1">
                <a:solidFill>
                  <a:srgbClr val="002060"/>
                </a:solidFill>
              </a:rPr>
              <a:t>chaat</a:t>
            </a:r>
            <a:r>
              <a:rPr lang="en-IN" dirty="0">
                <a:solidFill>
                  <a:srgbClr val="002060"/>
                </a:solidFill>
              </a:rPr>
              <a:t> and on 17</a:t>
            </a:r>
            <a:r>
              <a:rPr lang="en-IN" baseline="30000" dirty="0">
                <a:solidFill>
                  <a:srgbClr val="002060"/>
                </a:solidFill>
              </a:rPr>
              <a:t>th</a:t>
            </a:r>
            <a:r>
              <a:rPr lang="en-IN" dirty="0">
                <a:solidFill>
                  <a:srgbClr val="002060"/>
                </a:solidFill>
              </a:rPr>
              <a:t> there was another category name Diwali sweets instead of </a:t>
            </a:r>
            <a:r>
              <a:rPr lang="en-IN" dirty="0" err="1">
                <a:solidFill>
                  <a:srgbClr val="002060"/>
                </a:solidFill>
              </a:rPr>
              <a:t>chaat</a:t>
            </a:r>
            <a:r>
              <a:rPr lang="en-IN" dirty="0">
                <a:solidFill>
                  <a:srgbClr val="002060"/>
                </a:solidFill>
              </a:rPr>
              <a:t>. </a:t>
            </a:r>
          </a:p>
        </p:txBody>
      </p:sp>
    </p:spTree>
    <p:extLst>
      <p:ext uri="{BB962C8B-B14F-4D97-AF65-F5344CB8AC3E}">
        <p14:creationId xmlns:p14="http://schemas.microsoft.com/office/powerpoint/2010/main" val="1732187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4B497-7205-45F2-BF98-4C61BBDEFB12}"/>
              </a:ext>
            </a:extLst>
          </p:cNvPr>
          <p:cNvSpPr>
            <a:spLocks noGrp="1"/>
          </p:cNvSpPr>
          <p:nvPr>
            <p:ph type="title"/>
          </p:nvPr>
        </p:nvSpPr>
        <p:spPr>
          <a:xfrm>
            <a:off x="2592925" y="624110"/>
            <a:ext cx="8911687" cy="618764"/>
          </a:xfrm>
        </p:spPr>
        <p:txBody>
          <a:bodyPr>
            <a:noAutofit/>
          </a:bodyPr>
          <a:lstStyle/>
          <a:p>
            <a:r>
              <a:rPr lang="en-IN" sz="2800" b="1" dirty="0">
                <a:solidFill>
                  <a:srgbClr val="002060"/>
                </a:solidFill>
                <a:latin typeface="Arial Black" panose="020B0A04020102020204" pitchFamily="34" charset="0"/>
              </a:rPr>
              <a:t>The graphical representation of date wise sales record:</a:t>
            </a:r>
            <a:br>
              <a:rPr lang="en-IN" sz="2800" b="1" dirty="0">
                <a:solidFill>
                  <a:srgbClr val="002060"/>
                </a:solidFill>
                <a:latin typeface="Arial Black" panose="020B0A04020102020204" pitchFamily="34" charset="0"/>
              </a:rPr>
            </a:br>
            <a:r>
              <a:rPr lang="en-IN" sz="1800" b="1" dirty="0">
                <a:solidFill>
                  <a:srgbClr val="002060"/>
                </a:solidFill>
                <a:latin typeface="Arial Black" panose="020B0A04020102020204" pitchFamily="34" charset="0"/>
              </a:rPr>
              <a:t>Graph</a:t>
            </a:r>
            <a:r>
              <a:rPr lang="en-IN" sz="1800" dirty="0">
                <a:solidFill>
                  <a:srgbClr val="002060"/>
                </a:solidFill>
                <a:latin typeface="Arial Black" panose="020B0A04020102020204" pitchFamily="34" charset="0"/>
              </a:rPr>
              <a:t> a.</a:t>
            </a:r>
            <a:br>
              <a:rPr lang="en-IN" sz="1800" dirty="0">
                <a:solidFill>
                  <a:srgbClr val="002060"/>
                </a:solidFill>
                <a:latin typeface="Arial Black" panose="020B0A04020102020204" pitchFamily="34" charset="0"/>
              </a:rPr>
            </a:br>
            <a:endParaRPr lang="en-IN" sz="2800" b="1" dirty="0">
              <a:solidFill>
                <a:srgbClr val="002060"/>
              </a:solidFill>
              <a:latin typeface="Arial Black" panose="020B0A04020102020204" pitchFamily="34" charset="0"/>
            </a:endParaRPr>
          </a:p>
        </p:txBody>
      </p:sp>
      <p:sp>
        <p:nvSpPr>
          <p:cNvPr id="11" name="Content Placeholder 10">
            <a:extLst>
              <a:ext uri="{FF2B5EF4-FFF2-40B4-BE49-F238E27FC236}">
                <a16:creationId xmlns:a16="http://schemas.microsoft.com/office/drawing/2014/main" id="{A4EBA0B2-30DA-4461-8BF0-1441EB5224A4}"/>
              </a:ext>
            </a:extLst>
          </p:cNvPr>
          <p:cNvSpPr>
            <a:spLocks noGrp="1"/>
          </p:cNvSpPr>
          <p:nvPr>
            <p:ph idx="1"/>
          </p:nvPr>
        </p:nvSpPr>
        <p:spPr>
          <a:xfrm>
            <a:off x="1633869" y="2051714"/>
            <a:ext cx="8915400" cy="3777622"/>
          </a:xfrm>
        </p:spPr>
        <p:txBody>
          <a:bodyPr/>
          <a:lstStyle/>
          <a:p>
            <a:pPr>
              <a:buNone/>
            </a:pPr>
            <a:r>
              <a:rPr lang="en-IN" dirty="0"/>
              <a:t>Here is the graphical </a:t>
            </a:r>
            <a:r>
              <a:rPr lang="en-IN" dirty="0" err="1"/>
              <a:t>repre</a:t>
            </a:r>
            <a:r>
              <a:rPr lang="en-IN" dirty="0"/>
              <a:t>-</a:t>
            </a:r>
          </a:p>
          <a:p>
            <a:pPr>
              <a:buNone/>
            </a:pPr>
            <a:r>
              <a:rPr lang="en-IN" dirty="0" err="1"/>
              <a:t>sentation</a:t>
            </a:r>
            <a:r>
              <a:rPr lang="en-IN" dirty="0"/>
              <a:t> of the above table.</a:t>
            </a:r>
          </a:p>
          <a:p>
            <a:pPr>
              <a:buNone/>
            </a:pPr>
            <a:r>
              <a:rPr lang="en-IN" dirty="0"/>
              <a:t>Where in the horizontal axis </a:t>
            </a:r>
          </a:p>
          <a:p>
            <a:pPr>
              <a:buNone/>
            </a:pPr>
            <a:r>
              <a:rPr lang="en-IN" dirty="0"/>
              <a:t>we measure the dates and </a:t>
            </a:r>
          </a:p>
          <a:p>
            <a:pPr>
              <a:buNone/>
            </a:pPr>
            <a:r>
              <a:rPr lang="en-IN" dirty="0"/>
              <a:t>in the vertical axis we</a:t>
            </a:r>
          </a:p>
          <a:p>
            <a:pPr>
              <a:buNone/>
            </a:pPr>
            <a:r>
              <a:rPr lang="en-IN" dirty="0"/>
              <a:t>measure the no of categories. </a:t>
            </a:r>
          </a:p>
        </p:txBody>
      </p:sp>
      <p:graphicFrame>
        <p:nvGraphicFramePr>
          <p:cNvPr id="12" name="Chart 11">
            <a:extLst>
              <a:ext uri="{FF2B5EF4-FFF2-40B4-BE49-F238E27FC236}">
                <a16:creationId xmlns:a16="http://schemas.microsoft.com/office/drawing/2014/main" id="{D6F762BF-44A4-47AF-8381-0FBDBC61D4EA}"/>
              </a:ext>
            </a:extLst>
          </p:cNvPr>
          <p:cNvGraphicFramePr>
            <a:graphicFrameLocks/>
          </p:cNvGraphicFramePr>
          <p:nvPr>
            <p:extLst>
              <p:ext uri="{D42A27DB-BD31-4B8C-83A1-F6EECF244321}">
                <p14:modId xmlns:p14="http://schemas.microsoft.com/office/powerpoint/2010/main" val="2871636081"/>
              </p:ext>
            </p:extLst>
          </p:nvPr>
        </p:nvGraphicFramePr>
        <p:xfrm>
          <a:off x="5065593" y="1852683"/>
          <a:ext cx="6619876" cy="37776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47065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BA420-5316-4227-9493-533F487411F8}"/>
              </a:ext>
            </a:extLst>
          </p:cNvPr>
          <p:cNvSpPr>
            <a:spLocks noGrp="1"/>
          </p:cNvSpPr>
          <p:nvPr>
            <p:ph type="title"/>
          </p:nvPr>
        </p:nvSpPr>
        <p:spPr>
          <a:xfrm>
            <a:off x="2592925" y="624110"/>
            <a:ext cx="8911687" cy="467843"/>
          </a:xfrm>
        </p:spPr>
        <p:txBody>
          <a:bodyPr>
            <a:normAutofit fontScale="90000"/>
          </a:bodyPr>
          <a:lstStyle/>
          <a:p>
            <a:r>
              <a:rPr lang="en-IN" sz="2800" dirty="0" err="1">
                <a:solidFill>
                  <a:srgbClr val="002060"/>
                </a:solidFill>
              </a:rPr>
              <a:t>Sql</a:t>
            </a:r>
            <a:r>
              <a:rPr lang="en-IN" sz="2800" dirty="0">
                <a:solidFill>
                  <a:srgbClr val="002060"/>
                </a:solidFill>
              </a:rPr>
              <a:t> query:</a:t>
            </a:r>
          </a:p>
        </p:txBody>
      </p:sp>
      <p:sp>
        <p:nvSpPr>
          <p:cNvPr id="3" name="Content Placeholder 2">
            <a:extLst>
              <a:ext uri="{FF2B5EF4-FFF2-40B4-BE49-F238E27FC236}">
                <a16:creationId xmlns:a16="http://schemas.microsoft.com/office/drawing/2014/main" id="{3C001DA7-F202-4DB6-855A-7A6FA734FCB0}"/>
              </a:ext>
            </a:extLst>
          </p:cNvPr>
          <p:cNvSpPr>
            <a:spLocks noGrp="1"/>
          </p:cNvSpPr>
          <p:nvPr>
            <p:ph idx="1"/>
          </p:nvPr>
        </p:nvSpPr>
        <p:spPr>
          <a:xfrm>
            <a:off x="2589212" y="1233996"/>
            <a:ext cx="8915400" cy="5388746"/>
          </a:xfrm>
        </p:spPr>
        <p:txBody>
          <a:bodyPr>
            <a:normAutofit fontScale="92500" lnSpcReduction="20000"/>
          </a:bodyPr>
          <a:lstStyle/>
          <a:p>
            <a:r>
              <a:rPr lang="en-IN" dirty="0"/>
              <a:t> </a:t>
            </a:r>
            <a:r>
              <a:rPr lang="en-US" sz="1400" dirty="0"/>
              <a:t>select dt</a:t>
            </a:r>
          </a:p>
          <a:p>
            <a:r>
              <a:rPr lang="en-US" sz="1400" dirty="0"/>
              <a:t>from </a:t>
            </a:r>
            <a:r>
              <a:rPr lang="en-US" sz="1400" dirty="0" err="1"/>
              <a:t>pre_diwali_sales</a:t>
            </a:r>
            <a:r>
              <a:rPr lang="en-US" sz="1400" dirty="0"/>
              <a:t>;</a:t>
            </a:r>
          </a:p>
          <a:p>
            <a:pPr marL="0" indent="0">
              <a:buNone/>
            </a:pPr>
            <a:endParaRPr lang="en-US" sz="1400" dirty="0"/>
          </a:p>
          <a:p>
            <a:r>
              <a:rPr lang="en-US" sz="1400" dirty="0"/>
              <a:t>select left(dt,10),</a:t>
            </a:r>
            <a:r>
              <a:rPr lang="en-US" sz="1400" dirty="0" err="1"/>
              <a:t>str_to_date</a:t>
            </a:r>
            <a:r>
              <a:rPr lang="en-US" sz="1400" dirty="0"/>
              <a:t>(left(dt,10),'%d-%m-%Y') as </a:t>
            </a:r>
            <a:r>
              <a:rPr lang="en-US" sz="1400" dirty="0" err="1"/>
              <a:t>tempdt</a:t>
            </a:r>
            <a:endParaRPr lang="en-US" sz="1400" dirty="0"/>
          </a:p>
          <a:p>
            <a:r>
              <a:rPr lang="en-US" sz="1400" dirty="0"/>
              <a:t>from </a:t>
            </a:r>
            <a:r>
              <a:rPr lang="en-US" sz="1400" dirty="0" err="1"/>
              <a:t>pre_Diwali_sales</a:t>
            </a:r>
            <a:r>
              <a:rPr lang="en-US" sz="1400" dirty="0"/>
              <a:t>;</a:t>
            </a:r>
          </a:p>
          <a:p>
            <a:endParaRPr lang="en-US" sz="1400" dirty="0"/>
          </a:p>
          <a:p>
            <a:r>
              <a:rPr lang="en-US" sz="1400" dirty="0"/>
              <a:t>update </a:t>
            </a:r>
            <a:r>
              <a:rPr lang="en-US" sz="1400" dirty="0" err="1"/>
              <a:t>pre_diwali_sales</a:t>
            </a:r>
            <a:endParaRPr lang="en-US" sz="1400" dirty="0"/>
          </a:p>
          <a:p>
            <a:r>
              <a:rPr lang="en-US" sz="1400" dirty="0"/>
              <a:t>set dt = </a:t>
            </a:r>
            <a:r>
              <a:rPr lang="en-US" sz="1400" dirty="0" err="1"/>
              <a:t>str_to_date</a:t>
            </a:r>
            <a:r>
              <a:rPr lang="en-US" sz="1400" dirty="0"/>
              <a:t>(left(dt,10),'%d-%m-%Y’);</a:t>
            </a:r>
          </a:p>
          <a:p>
            <a:endParaRPr lang="en-US" sz="1400" dirty="0"/>
          </a:p>
          <a:p>
            <a:r>
              <a:rPr lang="en-US" sz="1400" dirty="0"/>
              <a:t>select distinct dt</a:t>
            </a:r>
          </a:p>
          <a:p>
            <a:r>
              <a:rPr lang="en-US" sz="1400" dirty="0"/>
              <a:t>From </a:t>
            </a:r>
            <a:r>
              <a:rPr lang="en-US" sz="1400" dirty="0" err="1"/>
              <a:t>pre_diwali_sales</a:t>
            </a:r>
            <a:endParaRPr lang="en-US" sz="1400" dirty="0"/>
          </a:p>
          <a:p>
            <a:r>
              <a:rPr lang="en-US" sz="1400" dirty="0"/>
              <a:t>order by 1;</a:t>
            </a:r>
          </a:p>
          <a:p>
            <a:endParaRPr lang="en-US" sz="1400" dirty="0"/>
          </a:p>
          <a:p>
            <a:r>
              <a:rPr lang="en-US" sz="1400" dirty="0"/>
              <a:t>select dt, category, count(category) as </a:t>
            </a:r>
            <a:r>
              <a:rPr lang="en-US" sz="1400" dirty="0" err="1"/>
              <a:t>noofcategory</a:t>
            </a:r>
            <a:endParaRPr lang="en-US" sz="1400" dirty="0"/>
          </a:p>
          <a:p>
            <a:r>
              <a:rPr lang="en-US" sz="1400" dirty="0"/>
              <a:t>from </a:t>
            </a:r>
            <a:r>
              <a:rPr lang="en-US" sz="1400" dirty="0" err="1"/>
              <a:t>pre_diwali_sales</a:t>
            </a:r>
            <a:endParaRPr lang="en-US" sz="1400" dirty="0"/>
          </a:p>
          <a:p>
            <a:r>
              <a:rPr lang="en-US" sz="1400" dirty="0"/>
              <a:t>where dt between “2019-10-10” and “2019-10-17”</a:t>
            </a:r>
          </a:p>
          <a:p>
            <a:r>
              <a:rPr lang="en-US" sz="1400" dirty="0"/>
              <a:t>group by category</a:t>
            </a:r>
          </a:p>
          <a:p>
            <a:r>
              <a:rPr lang="en-US" sz="1400" dirty="0"/>
              <a:t>order by 1 </a:t>
            </a:r>
            <a:r>
              <a:rPr lang="en-US" sz="1400" dirty="0" err="1"/>
              <a:t>asc</a:t>
            </a:r>
            <a:r>
              <a:rPr lang="en-US" sz="1400" dirty="0"/>
              <a:t>;</a:t>
            </a:r>
            <a:endParaRPr lang="en-IN" sz="1400" dirty="0"/>
          </a:p>
        </p:txBody>
      </p:sp>
    </p:spTree>
    <p:extLst>
      <p:ext uri="{BB962C8B-B14F-4D97-AF65-F5344CB8AC3E}">
        <p14:creationId xmlns:p14="http://schemas.microsoft.com/office/powerpoint/2010/main" val="3414211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574F1-9D55-4C36-ADE1-2FF028DE9ADF}"/>
              </a:ext>
            </a:extLst>
          </p:cNvPr>
          <p:cNvSpPr>
            <a:spLocks noGrp="1"/>
          </p:cNvSpPr>
          <p:nvPr>
            <p:ph type="title"/>
          </p:nvPr>
        </p:nvSpPr>
        <p:spPr>
          <a:xfrm>
            <a:off x="2592925" y="624110"/>
            <a:ext cx="8911687" cy="322668"/>
          </a:xfrm>
        </p:spPr>
        <p:txBody>
          <a:bodyPr>
            <a:noAutofit/>
          </a:bodyPr>
          <a:lstStyle/>
          <a:p>
            <a:r>
              <a:rPr lang="en-IN" sz="2000" dirty="0">
                <a:solidFill>
                  <a:srgbClr val="002060"/>
                </a:solidFill>
                <a:latin typeface="Arial Black" panose="020B0A04020102020204" pitchFamily="34" charset="0"/>
              </a:rPr>
              <a:t>Now let us take into consideration the city wise analysis:</a:t>
            </a:r>
          </a:p>
        </p:txBody>
      </p:sp>
      <p:sp>
        <p:nvSpPr>
          <p:cNvPr id="3" name="Content Placeholder 2">
            <a:extLst>
              <a:ext uri="{FF2B5EF4-FFF2-40B4-BE49-F238E27FC236}">
                <a16:creationId xmlns:a16="http://schemas.microsoft.com/office/drawing/2014/main" id="{188BD016-D5F9-4DBE-9DAB-7F1952569685}"/>
              </a:ext>
            </a:extLst>
          </p:cNvPr>
          <p:cNvSpPr>
            <a:spLocks noGrp="1"/>
          </p:cNvSpPr>
          <p:nvPr>
            <p:ph idx="1"/>
          </p:nvPr>
        </p:nvSpPr>
        <p:spPr>
          <a:xfrm>
            <a:off x="2589212" y="1118586"/>
            <a:ext cx="8915400" cy="4792636"/>
          </a:xfrm>
        </p:spPr>
        <p:txBody>
          <a:bodyPr/>
          <a:lstStyle/>
          <a:p>
            <a:pPr marL="0" indent="0">
              <a:buNone/>
            </a:pPr>
            <a:r>
              <a:rPr lang="en-IN" dirty="0"/>
              <a:t>After sorting out the data, we took the first 5 cities codes from where we can conclude the maximum number of orders are getting placed. The following table b provides us the data. </a:t>
            </a:r>
          </a:p>
          <a:p>
            <a:pPr marL="0" indent="0">
              <a:buNone/>
            </a:pPr>
            <a:endParaRPr lang="en-IN" dirty="0"/>
          </a:p>
          <a:p>
            <a:pPr marL="0" indent="0">
              <a:buNone/>
            </a:pPr>
            <a:r>
              <a:rPr lang="en-IN" dirty="0"/>
              <a:t> </a:t>
            </a:r>
          </a:p>
        </p:txBody>
      </p:sp>
      <p:graphicFrame>
        <p:nvGraphicFramePr>
          <p:cNvPr id="12" name="Table 12">
            <a:extLst>
              <a:ext uri="{FF2B5EF4-FFF2-40B4-BE49-F238E27FC236}">
                <a16:creationId xmlns:a16="http://schemas.microsoft.com/office/drawing/2014/main" id="{5976390F-CF3D-4419-8889-9383EB8F4F80}"/>
              </a:ext>
            </a:extLst>
          </p:cNvPr>
          <p:cNvGraphicFramePr>
            <a:graphicFrameLocks noGrp="1"/>
          </p:cNvGraphicFramePr>
          <p:nvPr>
            <p:extLst>
              <p:ext uri="{D42A27DB-BD31-4B8C-83A1-F6EECF244321}">
                <p14:modId xmlns:p14="http://schemas.microsoft.com/office/powerpoint/2010/main" val="969562835"/>
              </p:ext>
            </p:extLst>
          </p:nvPr>
        </p:nvGraphicFramePr>
        <p:xfrm>
          <a:off x="2589212" y="2024108"/>
          <a:ext cx="8882214" cy="3715310"/>
        </p:xfrm>
        <a:graphic>
          <a:graphicData uri="http://schemas.openxmlformats.org/drawingml/2006/table">
            <a:tbl>
              <a:tblPr firstRow="1" bandRow="1">
                <a:tableStyleId>{5C22544A-7EE6-4342-B048-85BDC9FD1C3A}</a:tableStyleId>
              </a:tblPr>
              <a:tblGrid>
                <a:gridCol w="798830">
                  <a:extLst>
                    <a:ext uri="{9D8B030D-6E8A-4147-A177-3AD203B41FA5}">
                      <a16:colId xmlns:a16="http://schemas.microsoft.com/office/drawing/2014/main" val="917480232"/>
                    </a:ext>
                  </a:extLst>
                </a:gridCol>
                <a:gridCol w="1010423">
                  <a:extLst>
                    <a:ext uri="{9D8B030D-6E8A-4147-A177-3AD203B41FA5}">
                      <a16:colId xmlns:a16="http://schemas.microsoft.com/office/drawing/2014/main" val="326231464"/>
                    </a:ext>
                  </a:extLst>
                </a:gridCol>
                <a:gridCol w="1010423">
                  <a:extLst>
                    <a:ext uri="{9D8B030D-6E8A-4147-A177-3AD203B41FA5}">
                      <a16:colId xmlns:a16="http://schemas.microsoft.com/office/drawing/2014/main" val="614155503"/>
                    </a:ext>
                  </a:extLst>
                </a:gridCol>
                <a:gridCol w="1010423">
                  <a:extLst>
                    <a:ext uri="{9D8B030D-6E8A-4147-A177-3AD203B41FA5}">
                      <a16:colId xmlns:a16="http://schemas.microsoft.com/office/drawing/2014/main" val="4255987348"/>
                    </a:ext>
                  </a:extLst>
                </a:gridCol>
                <a:gridCol w="1010423">
                  <a:extLst>
                    <a:ext uri="{9D8B030D-6E8A-4147-A177-3AD203B41FA5}">
                      <a16:colId xmlns:a16="http://schemas.microsoft.com/office/drawing/2014/main" val="3600683874"/>
                    </a:ext>
                  </a:extLst>
                </a:gridCol>
                <a:gridCol w="1010423">
                  <a:extLst>
                    <a:ext uri="{9D8B030D-6E8A-4147-A177-3AD203B41FA5}">
                      <a16:colId xmlns:a16="http://schemas.microsoft.com/office/drawing/2014/main" val="2091325067"/>
                    </a:ext>
                  </a:extLst>
                </a:gridCol>
                <a:gridCol w="1010423">
                  <a:extLst>
                    <a:ext uri="{9D8B030D-6E8A-4147-A177-3AD203B41FA5}">
                      <a16:colId xmlns:a16="http://schemas.microsoft.com/office/drawing/2014/main" val="1746906267"/>
                    </a:ext>
                  </a:extLst>
                </a:gridCol>
                <a:gridCol w="1010423">
                  <a:extLst>
                    <a:ext uri="{9D8B030D-6E8A-4147-A177-3AD203B41FA5}">
                      <a16:colId xmlns:a16="http://schemas.microsoft.com/office/drawing/2014/main" val="493452555"/>
                    </a:ext>
                  </a:extLst>
                </a:gridCol>
                <a:gridCol w="1010423">
                  <a:extLst>
                    <a:ext uri="{9D8B030D-6E8A-4147-A177-3AD203B41FA5}">
                      <a16:colId xmlns:a16="http://schemas.microsoft.com/office/drawing/2014/main" val="3094994990"/>
                    </a:ext>
                  </a:extLst>
                </a:gridCol>
              </a:tblGrid>
              <a:tr h="371531">
                <a:tc>
                  <a:txBody>
                    <a:bodyPr/>
                    <a:lstStyle/>
                    <a:p>
                      <a:pPr algn="ctr"/>
                      <a:r>
                        <a:rPr lang="en-IN" dirty="0"/>
                        <a:t>City</a:t>
                      </a:r>
                    </a:p>
                  </a:txBody>
                  <a:tcPr/>
                </a:tc>
                <a:tc>
                  <a:txBody>
                    <a:bodyPr/>
                    <a:lstStyle/>
                    <a:p>
                      <a:pPr algn="ctr"/>
                      <a:r>
                        <a:rPr lang="en-IN" dirty="0"/>
                        <a:t>7</a:t>
                      </a:r>
                    </a:p>
                  </a:txBody>
                  <a:tcPr/>
                </a:tc>
                <a:tc>
                  <a:txBody>
                    <a:bodyPr/>
                    <a:lstStyle/>
                    <a:p>
                      <a:pPr algn="ctr"/>
                      <a:r>
                        <a:rPr lang="en-IN" dirty="0"/>
                        <a:t>10459</a:t>
                      </a:r>
                    </a:p>
                  </a:txBody>
                  <a:tcPr/>
                </a:tc>
                <a:tc>
                  <a:txBody>
                    <a:bodyPr/>
                    <a:lstStyle/>
                    <a:p>
                      <a:pPr algn="ctr"/>
                      <a:r>
                        <a:rPr lang="en-IN" dirty="0"/>
                        <a:t>18</a:t>
                      </a:r>
                    </a:p>
                  </a:txBody>
                  <a:tcPr/>
                </a:tc>
                <a:tc>
                  <a:txBody>
                    <a:bodyPr/>
                    <a:lstStyle/>
                    <a:p>
                      <a:pPr algn="ctr"/>
                      <a:r>
                        <a:rPr lang="en-IN" dirty="0"/>
                        <a:t>19</a:t>
                      </a:r>
                    </a:p>
                  </a:txBody>
                  <a:tcPr/>
                </a:tc>
                <a:tc>
                  <a:txBody>
                    <a:bodyPr/>
                    <a:lstStyle/>
                    <a:p>
                      <a:pPr algn="ctr"/>
                      <a:r>
                        <a:rPr lang="en-IN" dirty="0"/>
                        <a:t>37</a:t>
                      </a:r>
                    </a:p>
                  </a:txBody>
                  <a:tcPr/>
                </a:tc>
                <a:tc>
                  <a:txBody>
                    <a:bodyPr/>
                    <a:lstStyle/>
                    <a:p>
                      <a:pPr algn="ctr"/>
                      <a:r>
                        <a:rPr lang="en-IN" dirty="0"/>
                        <a:t>58</a:t>
                      </a:r>
                    </a:p>
                  </a:txBody>
                  <a:tcPr/>
                </a:tc>
                <a:tc>
                  <a:txBody>
                    <a:bodyPr/>
                    <a:lstStyle/>
                    <a:p>
                      <a:pPr algn="ctr"/>
                      <a:r>
                        <a:rPr lang="en-IN" dirty="0"/>
                        <a:t>48</a:t>
                      </a:r>
                    </a:p>
                  </a:txBody>
                  <a:tcPr/>
                </a:tc>
                <a:tc>
                  <a:txBody>
                    <a:bodyPr/>
                    <a:lstStyle/>
                    <a:p>
                      <a:pPr algn="ctr"/>
                      <a:r>
                        <a:rPr lang="en-IN" dirty="0"/>
                        <a:t>55</a:t>
                      </a:r>
                    </a:p>
                  </a:txBody>
                  <a:tcPr/>
                </a:tc>
                <a:extLst>
                  <a:ext uri="{0D108BD9-81ED-4DB2-BD59-A6C34878D82A}">
                    <a16:rowId xmlns:a16="http://schemas.microsoft.com/office/drawing/2014/main" val="1066726371"/>
                  </a:ext>
                </a:extLst>
              </a:tr>
              <a:tr h="371531">
                <a:tc>
                  <a:txBody>
                    <a:bodyPr/>
                    <a:lstStyle/>
                    <a:p>
                      <a:pPr algn="ctr"/>
                      <a:r>
                        <a:rPr lang="en-IN" dirty="0"/>
                        <a:t>Date</a:t>
                      </a:r>
                    </a:p>
                  </a:txBody>
                  <a:tcPr/>
                </a:tc>
                <a:tc>
                  <a:txBody>
                    <a:bodyPr/>
                    <a:lstStyle/>
                    <a:p>
                      <a:pPr algn="ctr"/>
                      <a:endParaRPr lang="en-IN" dirty="0"/>
                    </a:p>
                  </a:txBody>
                  <a:tcPr/>
                </a:tc>
                <a:tc>
                  <a:txBody>
                    <a:bodyPr/>
                    <a:lstStyle/>
                    <a:p>
                      <a:pPr algn="ctr"/>
                      <a:endParaRPr lang="en-IN" dirty="0"/>
                    </a:p>
                  </a:txBody>
                  <a:tcPr/>
                </a:tc>
                <a:tc>
                  <a:txBody>
                    <a:bodyPr/>
                    <a:lstStyle/>
                    <a:p>
                      <a:pPr algn="ctr"/>
                      <a:endParaRPr lang="en-IN"/>
                    </a:p>
                  </a:txBody>
                  <a:tcPr/>
                </a:tc>
                <a:tc>
                  <a:txBody>
                    <a:bodyPr/>
                    <a:lstStyle/>
                    <a:p>
                      <a:pPr algn="ctr"/>
                      <a:endParaRPr lang="en-IN"/>
                    </a:p>
                  </a:txBody>
                  <a:tcPr/>
                </a:tc>
                <a:tc>
                  <a:txBody>
                    <a:bodyPr/>
                    <a:lstStyle/>
                    <a:p>
                      <a:pPr algn="ctr"/>
                      <a:endParaRPr lang="en-IN"/>
                    </a:p>
                  </a:txBody>
                  <a:tcPr/>
                </a:tc>
                <a:tc>
                  <a:txBody>
                    <a:bodyPr/>
                    <a:lstStyle/>
                    <a:p>
                      <a:pPr algn="ctr"/>
                      <a:endParaRPr lang="en-IN"/>
                    </a:p>
                  </a:txBody>
                  <a:tcPr/>
                </a:tc>
                <a:tc>
                  <a:txBody>
                    <a:bodyPr/>
                    <a:lstStyle/>
                    <a:p>
                      <a:pPr algn="ctr"/>
                      <a:endParaRPr lang="en-IN"/>
                    </a:p>
                  </a:txBody>
                  <a:tcPr/>
                </a:tc>
                <a:tc>
                  <a:txBody>
                    <a:bodyPr/>
                    <a:lstStyle/>
                    <a:p>
                      <a:pPr algn="ctr"/>
                      <a:endParaRPr lang="en-IN" dirty="0"/>
                    </a:p>
                  </a:txBody>
                  <a:tcPr/>
                </a:tc>
                <a:extLst>
                  <a:ext uri="{0D108BD9-81ED-4DB2-BD59-A6C34878D82A}">
                    <a16:rowId xmlns:a16="http://schemas.microsoft.com/office/drawing/2014/main" val="3134391840"/>
                  </a:ext>
                </a:extLst>
              </a:tr>
              <a:tr h="371531">
                <a:tc>
                  <a:txBody>
                    <a:bodyPr/>
                    <a:lstStyle/>
                    <a:p>
                      <a:pPr algn="ctr"/>
                      <a:r>
                        <a:rPr lang="en-IN" dirty="0"/>
                        <a:t>10</a:t>
                      </a:r>
                      <a:r>
                        <a:rPr lang="en-IN" baseline="30000" dirty="0"/>
                        <a:t>th</a:t>
                      </a:r>
                      <a:endParaRPr lang="en-IN" dirty="0"/>
                    </a:p>
                  </a:txBody>
                  <a:tcPr/>
                </a:tc>
                <a:tc>
                  <a:txBody>
                    <a:bodyPr/>
                    <a:lstStyle/>
                    <a:p>
                      <a:pPr algn="ctr"/>
                      <a:r>
                        <a:rPr lang="en-IN" dirty="0"/>
                        <a:t>2853</a:t>
                      </a:r>
                    </a:p>
                  </a:txBody>
                  <a:tcPr/>
                </a:tc>
                <a:tc>
                  <a:txBody>
                    <a:bodyPr/>
                    <a:lstStyle/>
                    <a:p>
                      <a:pPr algn="ctr"/>
                      <a:r>
                        <a:rPr lang="en-IN" dirty="0"/>
                        <a:t>930</a:t>
                      </a:r>
                    </a:p>
                  </a:txBody>
                  <a:tcPr/>
                </a:tc>
                <a:tc>
                  <a:txBody>
                    <a:bodyPr/>
                    <a:lstStyle/>
                    <a:p>
                      <a:pPr algn="ctr"/>
                      <a:r>
                        <a:rPr lang="en-IN" dirty="0"/>
                        <a:t>921</a:t>
                      </a:r>
                    </a:p>
                  </a:txBody>
                  <a:tcPr/>
                </a:tc>
                <a:tc>
                  <a:txBody>
                    <a:bodyPr/>
                    <a:lstStyle/>
                    <a:p>
                      <a:pPr algn="ctr"/>
                      <a:r>
                        <a:rPr lang="en-IN" dirty="0"/>
                        <a:t>860</a:t>
                      </a:r>
                    </a:p>
                  </a:txBody>
                  <a:tcPr/>
                </a:tc>
                <a:tc>
                  <a:txBody>
                    <a:bodyPr/>
                    <a:lstStyle/>
                    <a:p>
                      <a:pPr algn="ctr"/>
                      <a:r>
                        <a:rPr lang="en-IN" dirty="0"/>
                        <a:t>663</a:t>
                      </a:r>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2152517236"/>
                  </a:ext>
                </a:extLst>
              </a:tr>
              <a:tr h="371531">
                <a:tc>
                  <a:txBody>
                    <a:bodyPr/>
                    <a:lstStyle/>
                    <a:p>
                      <a:pPr algn="ctr"/>
                      <a:r>
                        <a:rPr lang="en-IN" dirty="0"/>
                        <a:t>11</a:t>
                      </a:r>
                      <a:r>
                        <a:rPr lang="en-IN" baseline="30000" dirty="0"/>
                        <a:t>th</a:t>
                      </a:r>
                      <a:endParaRPr lang="en-IN" dirty="0"/>
                    </a:p>
                  </a:txBody>
                  <a:tcPr/>
                </a:tc>
                <a:tc>
                  <a:txBody>
                    <a:bodyPr/>
                    <a:lstStyle/>
                    <a:p>
                      <a:pPr algn="ctr"/>
                      <a:r>
                        <a:rPr lang="en-IN" dirty="0"/>
                        <a:t>2804</a:t>
                      </a:r>
                    </a:p>
                  </a:txBody>
                  <a:tcPr/>
                </a:tc>
                <a:tc>
                  <a:txBody>
                    <a:bodyPr/>
                    <a:lstStyle/>
                    <a:p>
                      <a:pPr algn="ctr"/>
                      <a:r>
                        <a:rPr lang="en-IN" dirty="0"/>
                        <a:t>943</a:t>
                      </a:r>
                    </a:p>
                  </a:txBody>
                  <a:tcPr/>
                </a:tc>
                <a:tc>
                  <a:txBody>
                    <a:bodyPr/>
                    <a:lstStyle/>
                    <a:p>
                      <a:pPr algn="ctr"/>
                      <a:r>
                        <a:rPr lang="en-IN" dirty="0"/>
                        <a:t>928</a:t>
                      </a:r>
                    </a:p>
                  </a:txBody>
                  <a:tcPr/>
                </a:tc>
                <a:tc>
                  <a:txBody>
                    <a:bodyPr/>
                    <a:lstStyle/>
                    <a:p>
                      <a:pPr algn="ctr"/>
                      <a:r>
                        <a:rPr lang="en-IN" dirty="0"/>
                        <a:t>811</a:t>
                      </a:r>
                    </a:p>
                  </a:txBody>
                  <a:tcPr/>
                </a:tc>
                <a:tc>
                  <a:txBody>
                    <a:bodyPr/>
                    <a:lstStyle/>
                    <a:p>
                      <a:pPr algn="ctr"/>
                      <a:r>
                        <a:rPr lang="en-IN" dirty="0"/>
                        <a:t>699</a:t>
                      </a:r>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1948983700"/>
                  </a:ext>
                </a:extLst>
              </a:tr>
              <a:tr h="371531">
                <a:tc>
                  <a:txBody>
                    <a:bodyPr/>
                    <a:lstStyle/>
                    <a:p>
                      <a:pPr algn="ctr"/>
                      <a:r>
                        <a:rPr lang="en-IN" dirty="0"/>
                        <a:t>12</a:t>
                      </a:r>
                      <a:r>
                        <a:rPr lang="en-IN" baseline="30000" dirty="0"/>
                        <a:t>th</a:t>
                      </a:r>
                      <a:endParaRPr lang="en-IN" dirty="0"/>
                    </a:p>
                  </a:txBody>
                  <a:tcPr/>
                </a:tc>
                <a:tc>
                  <a:txBody>
                    <a:bodyPr/>
                    <a:lstStyle/>
                    <a:p>
                      <a:pPr algn="ctr"/>
                      <a:r>
                        <a:rPr lang="en-IN" dirty="0"/>
                        <a:t>3491</a:t>
                      </a:r>
                    </a:p>
                  </a:txBody>
                  <a:tcPr/>
                </a:tc>
                <a:tc>
                  <a:txBody>
                    <a:bodyPr/>
                    <a:lstStyle/>
                    <a:p>
                      <a:pPr algn="ctr"/>
                      <a:r>
                        <a:rPr lang="en-IN" dirty="0"/>
                        <a:t>1152</a:t>
                      </a:r>
                    </a:p>
                  </a:txBody>
                  <a:tcPr/>
                </a:tc>
                <a:tc>
                  <a:txBody>
                    <a:bodyPr/>
                    <a:lstStyle/>
                    <a:p>
                      <a:pPr algn="ctr"/>
                      <a:r>
                        <a:rPr lang="en-IN" dirty="0"/>
                        <a:t>975</a:t>
                      </a:r>
                    </a:p>
                  </a:txBody>
                  <a:tcPr/>
                </a:tc>
                <a:tc>
                  <a:txBody>
                    <a:bodyPr/>
                    <a:lstStyle/>
                    <a:p>
                      <a:pPr algn="ctr"/>
                      <a:r>
                        <a:rPr lang="en-IN" dirty="0"/>
                        <a:t>856</a:t>
                      </a:r>
                    </a:p>
                  </a:txBody>
                  <a:tcPr/>
                </a:tc>
                <a:tc>
                  <a:txBody>
                    <a:bodyPr/>
                    <a:lstStyle/>
                    <a:p>
                      <a:pPr algn="ctr"/>
                      <a:r>
                        <a:rPr lang="en-IN" dirty="0"/>
                        <a:t>760</a:t>
                      </a:r>
                    </a:p>
                  </a:txBody>
                  <a:tcPr/>
                </a:tc>
                <a:tc>
                  <a:txBody>
                    <a:bodyPr/>
                    <a:lstStyle/>
                    <a:p>
                      <a:pPr algn="ctr"/>
                      <a:endParaRPr lang="en-IN" dirty="0"/>
                    </a:p>
                  </a:txBody>
                  <a:tcPr/>
                </a:tc>
                <a:tc>
                  <a:txBody>
                    <a:bodyPr/>
                    <a:lstStyle/>
                    <a:p>
                      <a:pPr algn="ctr"/>
                      <a:endParaRPr lang="en-IN"/>
                    </a:p>
                  </a:txBody>
                  <a:tcPr/>
                </a:tc>
                <a:tc>
                  <a:txBody>
                    <a:bodyPr/>
                    <a:lstStyle/>
                    <a:p>
                      <a:pPr algn="ctr"/>
                      <a:endParaRPr lang="en-IN" dirty="0"/>
                    </a:p>
                  </a:txBody>
                  <a:tcPr/>
                </a:tc>
                <a:extLst>
                  <a:ext uri="{0D108BD9-81ED-4DB2-BD59-A6C34878D82A}">
                    <a16:rowId xmlns:a16="http://schemas.microsoft.com/office/drawing/2014/main" val="703210724"/>
                  </a:ext>
                </a:extLst>
              </a:tr>
              <a:tr h="371531">
                <a:tc>
                  <a:txBody>
                    <a:bodyPr/>
                    <a:lstStyle/>
                    <a:p>
                      <a:pPr algn="ctr"/>
                      <a:r>
                        <a:rPr lang="en-IN" dirty="0"/>
                        <a:t>13</a:t>
                      </a:r>
                      <a:r>
                        <a:rPr lang="en-IN" baseline="30000" dirty="0"/>
                        <a:t>th</a:t>
                      </a:r>
                      <a:endParaRPr lang="en-IN" dirty="0"/>
                    </a:p>
                  </a:txBody>
                  <a:tcPr/>
                </a:tc>
                <a:tc>
                  <a:txBody>
                    <a:bodyPr/>
                    <a:lstStyle/>
                    <a:p>
                      <a:pPr algn="ctr"/>
                      <a:r>
                        <a:rPr lang="en-IN" dirty="0"/>
                        <a:t>4361</a:t>
                      </a:r>
                    </a:p>
                  </a:txBody>
                  <a:tcPr/>
                </a:tc>
                <a:tc>
                  <a:txBody>
                    <a:bodyPr/>
                    <a:lstStyle/>
                    <a:p>
                      <a:pPr algn="ctr"/>
                      <a:r>
                        <a:rPr lang="en-IN" dirty="0"/>
                        <a:t>1436</a:t>
                      </a:r>
                    </a:p>
                  </a:txBody>
                  <a:tcPr/>
                </a:tc>
                <a:tc>
                  <a:txBody>
                    <a:bodyPr/>
                    <a:lstStyle/>
                    <a:p>
                      <a:pPr algn="ctr"/>
                      <a:r>
                        <a:rPr lang="en-IN" dirty="0"/>
                        <a:t>1394</a:t>
                      </a:r>
                    </a:p>
                  </a:txBody>
                  <a:tcPr/>
                </a:tc>
                <a:tc>
                  <a:txBody>
                    <a:bodyPr/>
                    <a:lstStyle/>
                    <a:p>
                      <a:pPr algn="ctr"/>
                      <a:r>
                        <a:rPr lang="en-IN" dirty="0"/>
                        <a:t>1288</a:t>
                      </a:r>
                    </a:p>
                  </a:txBody>
                  <a:tcPr/>
                </a:tc>
                <a:tc>
                  <a:txBody>
                    <a:bodyPr/>
                    <a:lstStyle/>
                    <a:p>
                      <a:pPr algn="ctr"/>
                      <a:endParaRPr lang="en-IN" dirty="0"/>
                    </a:p>
                  </a:txBody>
                  <a:tcPr/>
                </a:tc>
                <a:tc>
                  <a:txBody>
                    <a:bodyPr/>
                    <a:lstStyle/>
                    <a:p>
                      <a:pPr algn="ctr"/>
                      <a:r>
                        <a:rPr lang="en-IN" dirty="0"/>
                        <a:t>859</a:t>
                      </a:r>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652809537"/>
                  </a:ext>
                </a:extLst>
              </a:tr>
              <a:tr h="371531">
                <a:tc>
                  <a:txBody>
                    <a:bodyPr/>
                    <a:lstStyle/>
                    <a:p>
                      <a:pPr algn="ctr"/>
                      <a:r>
                        <a:rPr lang="en-IN" dirty="0"/>
                        <a:t>14</a:t>
                      </a:r>
                      <a:r>
                        <a:rPr lang="en-IN" baseline="30000" dirty="0"/>
                        <a:t>th</a:t>
                      </a:r>
                      <a:endParaRPr lang="en-IN" dirty="0"/>
                    </a:p>
                  </a:txBody>
                  <a:tcPr/>
                </a:tc>
                <a:tc>
                  <a:txBody>
                    <a:bodyPr/>
                    <a:lstStyle/>
                    <a:p>
                      <a:pPr algn="ctr"/>
                      <a:r>
                        <a:rPr lang="en-IN" dirty="0"/>
                        <a:t>2250</a:t>
                      </a:r>
                    </a:p>
                  </a:txBody>
                  <a:tcPr/>
                </a:tc>
                <a:tc>
                  <a:txBody>
                    <a:bodyPr/>
                    <a:lstStyle/>
                    <a:p>
                      <a:pPr algn="ctr"/>
                      <a:r>
                        <a:rPr lang="en-IN" dirty="0"/>
                        <a:t>892</a:t>
                      </a:r>
                    </a:p>
                  </a:txBody>
                  <a:tcPr/>
                </a:tc>
                <a:tc>
                  <a:txBody>
                    <a:bodyPr/>
                    <a:lstStyle/>
                    <a:p>
                      <a:pPr algn="ctr"/>
                      <a:r>
                        <a:rPr lang="en-IN" dirty="0"/>
                        <a:t>869</a:t>
                      </a:r>
                    </a:p>
                  </a:txBody>
                  <a:tcPr/>
                </a:tc>
                <a:tc>
                  <a:txBody>
                    <a:bodyPr/>
                    <a:lstStyle/>
                    <a:p>
                      <a:pPr algn="ctr"/>
                      <a:endParaRPr lang="en-IN" dirty="0"/>
                    </a:p>
                  </a:txBody>
                  <a:tcPr/>
                </a:tc>
                <a:tc>
                  <a:txBody>
                    <a:bodyPr/>
                    <a:lstStyle/>
                    <a:p>
                      <a:pPr algn="ctr"/>
                      <a:r>
                        <a:rPr lang="en-IN" dirty="0"/>
                        <a:t>670</a:t>
                      </a:r>
                    </a:p>
                  </a:txBody>
                  <a:tcPr/>
                </a:tc>
                <a:tc>
                  <a:txBody>
                    <a:bodyPr/>
                    <a:lstStyle/>
                    <a:p>
                      <a:pPr algn="ctr"/>
                      <a:endParaRPr lang="en-IN" dirty="0"/>
                    </a:p>
                  </a:txBody>
                  <a:tcPr/>
                </a:tc>
                <a:tc>
                  <a:txBody>
                    <a:bodyPr/>
                    <a:lstStyle/>
                    <a:p>
                      <a:pPr algn="ctr"/>
                      <a:r>
                        <a:rPr lang="en-IN" dirty="0"/>
                        <a:t>621</a:t>
                      </a:r>
                    </a:p>
                  </a:txBody>
                  <a:tcPr/>
                </a:tc>
                <a:tc>
                  <a:txBody>
                    <a:bodyPr/>
                    <a:lstStyle/>
                    <a:p>
                      <a:pPr algn="ctr"/>
                      <a:endParaRPr lang="en-IN" dirty="0"/>
                    </a:p>
                  </a:txBody>
                  <a:tcPr/>
                </a:tc>
                <a:extLst>
                  <a:ext uri="{0D108BD9-81ED-4DB2-BD59-A6C34878D82A}">
                    <a16:rowId xmlns:a16="http://schemas.microsoft.com/office/drawing/2014/main" val="244730131"/>
                  </a:ext>
                </a:extLst>
              </a:tr>
              <a:tr h="371531">
                <a:tc>
                  <a:txBody>
                    <a:bodyPr/>
                    <a:lstStyle/>
                    <a:p>
                      <a:pPr algn="ctr"/>
                      <a:r>
                        <a:rPr lang="en-IN" dirty="0"/>
                        <a:t>15</a:t>
                      </a:r>
                      <a:r>
                        <a:rPr lang="en-IN" baseline="30000" dirty="0"/>
                        <a:t>th</a:t>
                      </a:r>
                      <a:endParaRPr lang="en-IN" dirty="0"/>
                    </a:p>
                  </a:txBody>
                  <a:tcPr/>
                </a:tc>
                <a:tc>
                  <a:txBody>
                    <a:bodyPr/>
                    <a:lstStyle/>
                    <a:p>
                      <a:pPr algn="ctr"/>
                      <a:r>
                        <a:rPr lang="en-IN" dirty="0"/>
                        <a:t>2426</a:t>
                      </a:r>
                    </a:p>
                  </a:txBody>
                  <a:tcPr/>
                </a:tc>
                <a:tc>
                  <a:txBody>
                    <a:bodyPr/>
                    <a:lstStyle/>
                    <a:p>
                      <a:pPr algn="ctr"/>
                      <a:r>
                        <a:rPr lang="en-IN" dirty="0"/>
                        <a:t>924</a:t>
                      </a:r>
                    </a:p>
                  </a:txBody>
                  <a:tcPr/>
                </a:tc>
                <a:tc>
                  <a:txBody>
                    <a:bodyPr/>
                    <a:lstStyle/>
                    <a:p>
                      <a:pPr algn="ctr"/>
                      <a:r>
                        <a:rPr lang="en-IN" dirty="0"/>
                        <a:t>907</a:t>
                      </a:r>
                    </a:p>
                  </a:txBody>
                  <a:tcPr/>
                </a:tc>
                <a:tc>
                  <a:txBody>
                    <a:bodyPr/>
                    <a:lstStyle/>
                    <a:p>
                      <a:pPr algn="ctr"/>
                      <a:r>
                        <a:rPr lang="en-IN" dirty="0"/>
                        <a:t>715</a:t>
                      </a:r>
                    </a:p>
                  </a:txBody>
                  <a:tcPr/>
                </a:tc>
                <a:tc>
                  <a:txBody>
                    <a:bodyPr/>
                    <a:lstStyle/>
                    <a:p>
                      <a:pPr algn="ctr"/>
                      <a:r>
                        <a:rPr lang="en-IN" dirty="0"/>
                        <a:t>693</a:t>
                      </a:r>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1207609430"/>
                  </a:ext>
                </a:extLst>
              </a:tr>
              <a:tr h="371531">
                <a:tc>
                  <a:txBody>
                    <a:bodyPr/>
                    <a:lstStyle/>
                    <a:p>
                      <a:pPr algn="ctr"/>
                      <a:r>
                        <a:rPr lang="en-IN" dirty="0"/>
                        <a:t>16</a:t>
                      </a:r>
                      <a:r>
                        <a:rPr lang="en-IN" baseline="30000" dirty="0"/>
                        <a:t>th</a:t>
                      </a:r>
                      <a:endParaRPr lang="en-IN" dirty="0"/>
                    </a:p>
                  </a:txBody>
                  <a:tcPr/>
                </a:tc>
                <a:tc>
                  <a:txBody>
                    <a:bodyPr/>
                    <a:lstStyle/>
                    <a:p>
                      <a:pPr algn="ctr"/>
                      <a:r>
                        <a:rPr lang="en-IN" dirty="0"/>
                        <a:t>2458</a:t>
                      </a:r>
                    </a:p>
                  </a:txBody>
                  <a:tcPr/>
                </a:tc>
                <a:tc>
                  <a:txBody>
                    <a:bodyPr/>
                    <a:lstStyle/>
                    <a:p>
                      <a:pPr algn="ctr"/>
                      <a:r>
                        <a:rPr lang="en-IN" dirty="0"/>
                        <a:t>1150</a:t>
                      </a:r>
                    </a:p>
                  </a:txBody>
                  <a:tcPr/>
                </a:tc>
                <a:tc>
                  <a:txBody>
                    <a:bodyPr/>
                    <a:lstStyle/>
                    <a:p>
                      <a:pPr algn="ctr"/>
                      <a:r>
                        <a:rPr lang="en-IN" dirty="0"/>
                        <a:t>1002</a:t>
                      </a:r>
                    </a:p>
                  </a:txBody>
                  <a:tcPr/>
                </a:tc>
                <a:tc>
                  <a:txBody>
                    <a:bodyPr/>
                    <a:lstStyle/>
                    <a:p>
                      <a:pPr algn="ctr"/>
                      <a:endParaRPr lang="en-IN" dirty="0"/>
                    </a:p>
                  </a:txBody>
                  <a:tcPr/>
                </a:tc>
                <a:tc>
                  <a:txBody>
                    <a:bodyPr/>
                    <a:lstStyle/>
                    <a:p>
                      <a:pPr algn="ctr"/>
                      <a:endParaRPr lang="en-IN" dirty="0"/>
                    </a:p>
                  </a:txBody>
                  <a:tcPr/>
                </a:tc>
                <a:tc>
                  <a:txBody>
                    <a:bodyPr/>
                    <a:lstStyle/>
                    <a:p>
                      <a:pPr algn="ctr"/>
                      <a:endParaRPr lang="en-IN"/>
                    </a:p>
                  </a:txBody>
                  <a:tcPr/>
                </a:tc>
                <a:tc>
                  <a:txBody>
                    <a:bodyPr/>
                    <a:lstStyle/>
                    <a:p>
                      <a:pPr algn="ctr"/>
                      <a:r>
                        <a:rPr lang="en-IN" dirty="0"/>
                        <a:t>756</a:t>
                      </a:r>
                    </a:p>
                  </a:txBody>
                  <a:tcPr/>
                </a:tc>
                <a:tc>
                  <a:txBody>
                    <a:bodyPr/>
                    <a:lstStyle/>
                    <a:p>
                      <a:pPr algn="ctr"/>
                      <a:r>
                        <a:rPr lang="en-IN" dirty="0"/>
                        <a:t>689</a:t>
                      </a:r>
                    </a:p>
                  </a:txBody>
                  <a:tcPr/>
                </a:tc>
                <a:extLst>
                  <a:ext uri="{0D108BD9-81ED-4DB2-BD59-A6C34878D82A}">
                    <a16:rowId xmlns:a16="http://schemas.microsoft.com/office/drawing/2014/main" val="2414875787"/>
                  </a:ext>
                </a:extLst>
              </a:tr>
              <a:tr h="371531">
                <a:tc>
                  <a:txBody>
                    <a:bodyPr/>
                    <a:lstStyle/>
                    <a:p>
                      <a:pPr algn="ctr"/>
                      <a:r>
                        <a:rPr lang="en-IN" dirty="0"/>
                        <a:t>17</a:t>
                      </a:r>
                      <a:r>
                        <a:rPr lang="en-IN" baseline="30000" dirty="0"/>
                        <a:t>th</a:t>
                      </a:r>
                      <a:endParaRPr lang="en-IN" dirty="0"/>
                    </a:p>
                  </a:txBody>
                  <a:tcPr/>
                </a:tc>
                <a:tc>
                  <a:txBody>
                    <a:bodyPr/>
                    <a:lstStyle/>
                    <a:p>
                      <a:pPr algn="ctr"/>
                      <a:r>
                        <a:rPr lang="en-IN" dirty="0"/>
                        <a:t>3110</a:t>
                      </a:r>
                    </a:p>
                  </a:txBody>
                  <a:tcPr/>
                </a:tc>
                <a:tc>
                  <a:txBody>
                    <a:bodyPr/>
                    <a:lstStyle/>
                    <a:p>
                      <a:pPr algn="ctr"/>
                      <a:r>
                        <a:rPr lang="en-IN" dirty="0"/>
                        <a:t>1444</a:t>
                      </a:r>
                    </a:p>
                  </a:txBody>
                  <a:tcPr/>
                </a:tc>
                <a:tc>
                  <a:txBody>
                    <a:bodyPr/>
                    <a:lstStyle/>
                    <a:p>
                      <a:pPr algn="ctr"/>
                      <a:r>
                        <a:rPr lang="en-IN" dirty="0"/>
                        <a:t>1621</a:t>
                      </a:r>
                    </a:p>
                  </a:txBody>
                  <a:tcPr/>
                </a:tc>
                <a:tc>
                  <a:txBody>
                    <a:bodyPr/>
                    <a:lstStyle/>
                    <a:p>
                      <a:pPr algn="ctr"/>
                      <a:r>
                        <a:rPr lang="en-IN" dirty="0"/>
                        <a:t>839</a:t>
                      </a:r>
                    </a:p>
                  </a:txBody>
                  <a:tcPr/>
                </a:tc>
                <a:tc>
                  <a:txBody>
                    <a:bodyPr/>
                    <a:lstStyle/>
                    <a:p>
                      <a:pPr algn="ctr"/>
                      <a:endParaRPr lang="en-IN" dirty="0"/>
                    </a:p>
                  </a:txBody>
                  <a:tcPr/>
                </a:tc>
                <a:tc>
                  <a:txBody>
                    <a:bodyPr/>
                    <a:lstStyle/>
                    <a:p>
                      <a:pPr algn="ctr"/>
                      <a:endParaRPr lang="en-IN"/>
                    </a:p>
                  </a:txBody>
                  <a:tcPr/>
                </a:tc>
                <a:tc>
                  <a:txBody>
                    <a:bodyPr/>
                    <a:lstStyle/>
                    <a:p>
                      <a:pPr algn="ctr"/>
                      <a:r>
                        <a:rPr lang="en-IN" dirty="0"/>
                        <a:t>895</a:t>
                      </a:r>
                    </a:p>
                  </a:txBody>
                  <a:tcPr/>
                </a:tc>
                <a:tc>
                  <a:txBody>
                    <a:bodyPr/>
                    <a:lstStyle/>
                    <a:p>
                      <a:pPr algn="ctr"/>
                      <a:endParaRPr lang="en-IN" dirty="0"/>
                    </a:p>
                  </a:txBody>
                  <a:tcPr/>
                </a:tc>
                <a:extLst>
                  <a:ext uri="{0D108BD9-81ED-4DB2-BD59-A6C34878D82A}">
                    <a16:rowId xmlns:a16="http://schemas.microsoft.com/office/drawing/2014/main" val="1723305888"/>
                  </a:ext>
                </a:extLst>
              </a:tr>
            </a:tbl>
          </a:graphicData>
        </a:graphic>
      </p:graphicFrame>
    </p:spTree>
    <p:extLst>
      <p:ext uri="{BB962C8B-B14F-4D97-AF65-F5344CB8AC3E}">
        <p14:creationId xmlns:p14="http://schemas.microsoft.com/office/powerpoint/2010/main" val="1040018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62DD-D71C-49A5-A90E-FD2F05AED340}"/>
              </a:ext>
            </a:extLst>
          </p:cNvPr>
          <p:cNvSpPr>
            <a:spLocks noGrp="1"/>
          </p:cNvSpPr>
          <p:nvPr>
            <p:ph type="title"/>
          </p:nvPr>
        </p:nvSpPr>
        <p:spPr>
          <a:xfrm>
            <a:off x="2592925" y="624110"/>
            <a:ext cx="8911687" cy="476721"/>
          </a:xfrm>
        </p:spPr>
        <p:txBody>
          <a:bodyPr>
            <a:normAutofit fontScale="90000"/>
          </a:bodyPr>
          <a:lstStyle/>
          <a:p>
            <a:r>
              <a:rPr lang="en-IN" sz="2000" dirty="0">
                <a:solidFill>
                  <a:srgbClr val="002060"/>
                </a:solidFill>
                <a:latin typeface="Arial Black" panose="020B0A04020102020204" pitchFamily="34" charset="0"/>
              </a:rPr>
              <a:t>Explanation of the above table:</a:t>
            </a:r>
            <a:br>
              <a:rPr lang="en-IN" sz="2000" dirty="0">
                <a:solidFill>
                  <a:srgbClr val="002060"/>
                </a:solidFill>
                <a:latin typeface="Arial Black" panose="020B0A04020102020204" pitchFamily="34" charset="0"/>
              </a:rPr>
            </a:br>
            <a:endParaRPr lang="en-IN" sz="2000" dirty="0">
              <a:solidFill>
                <a:srgbClr val="00206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555EF227-7C1C-4DF5-964A-64A283F169F2}"/>
              </a:ext>
            </a:extLst>
          </p:cNvPr>
          <p:cNvSpPr>
            <a:spLocks noGrp="1"/>
          </p:cNvSpPr>
          <p:nvPr>
            <p:ph idx="1"/>
          </p:nvPr>
        </p:nvSpPr>
        <p:spPr>
          <a:xfrm>
            <a:off x="2589212" y="1056443"/>
            <a:ext cx="8915400" cy="4854779"/>
          </a:xfrm>
        </p:spPr>
        <p:txBody>
          <a:bodyPr/>
          <a:lstStyle/>
          <a:p>
            <a:pPr marL="0" indent="0">
              <a:buNone/>
            </a:pPr>
            <a:r>
              <a:rPr lang="en-IN" dirty="0">
                <a:solidFill>
                  <a:srgbClr val="002060"/>
                </a:solidFill>
              </a:rPr>
              <a:t>Taking into consideration the above table , the horizontal axis giving us the top 5 city codes whereas the vertical axis giving us the respective dates of the pre Diwali sales and the values in the table gives us the total number of orders placed by the these cities in this respective dates.</a:t>
            </a:r>
          </a:p>
          <a:p>
            <a:pPr marL="0" indent="0">
              <a:buNone/>
            </a:pPr>
            <a:endParaRPr lang="en-IN" dirty="0">
              <a:solidFill>
                <a:srgbClr val="002060"/>
              </a:solidFill>
            </a:endParaRPr>
          </a:p>
          <a:p>
            <a:pPr marL="0" indent="0">
              <a:buNone/>
            </a:pPr>
            <a:r>
              <a:rPr lang="en-IN" dirty="0">
                <a:solidFill>
                  <a:srgbClr val="002060"/>
                </a:solidFill>
              </a:rPr>
              <a:t>The graphical representation of the analysis is: </a:t>
            </a:r>
          </a:p>
          <a:p>
            <a:pPr marL="0" indent="0">
              <a:buNone/>
            </a:pPr>
            <a:r>
              <a:rPr lang="en-IN" dirty="0">
                <a:solidFill>
                  <a:srgbClr val="002060"/>
                </a:solidFill>
              </a:rPr>
              <a:t>Graph b.</a:t>
            </a:r>
          </a:p>
          <a:p>
            <a:pPr marL="0" indent="0">
              <a:buNone/>
            </a:pPr>
            <a:endParaRPr lang="en-IN" dirty="0">
              <a:solidFill>
                <a:srgbClr val="002060"/>
              </a:solidFill>
            </a:endParaRPr>
          </a:p>
        </p:txBody>
      </p:sp>
      <p:graphicFrame>
        <p:nvGraphicFramePr>
          <p:cNvPr id="5" name="Chart 4">
            <a:extLst>
              <a:ext uri="{FF2B5EF4-FFF2-40B4-BE49-F238E27FC236}">
                <a16:creationId xmlns:a16="http://schemas.microsoft.com/office/drawing/2014/main" id="{6521FC78-3D03-4557-A321-0D4687E8D4DA}"/>
              </a:ext>
            </a:extLst>
          </p:cNvPr>
          <p:cNvGraphicFramePr>
            <a:graphicFrameLocks/>
          </p:cNvGraphicFramePr>
          <p:nvPr>
            <p:extLst>
              <p:ext uri="{D42A27DB-BD31-4B8C-83A1-F6EECF244321}">
                <p14:modId xmlns:p14="http://schemas.microsoft.com/office/powerpoint/2010/main" val="2995247138"/>
              </p:ext>
            </p:extLst>
          </p:nvPr>
        </p:nvGraphicFramePr>
        <p:xfrm>
          <a:off x="2698812" y="3178207"/>
          <a:ext cx="8045388" cy="31940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9336689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1280</TotalTime>
  <Words>2321</Words>
  <Application>Microsoft Office PowerPoint</Application>
  <PresentationFormat>Widescreen</PresentationFormat>
  <Paragraphs>375</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Arial Black</vt:lpstr>
      <vt:lpstr>Bradley Hand ITC</vt:lpstr>
      <vt:lpstr>Calibri</vt:lpstr>
      <vt:lpstr>Century Gothic</vt:lpstr>
      <vt:lpstr>Wingdings 3</vt:lpstr>
      <vt:lpstr>Wisp</vt:lpstr>
      <vt:lpstr>                   Thoda Muh Meetha Ho Jae </vt:lpstr>
      <vt:lpstr>    Pre-Post Diwali sales of Swiggy-</vt:lpstr>
      <vt:lpstr>“Introduction”</vt:lpstr>
      <vt:lpstr>Analysis:</vt:lpstr>
      <vt:lpstr>PowerPoint Presentation</vt:lpstr>
      <vt:lpstr>The graphical representation of date wise sales record: Graph a. </vt:lpstr>
      <vt:lpstr>Sql query:</vt:lpstr>
      <vt:lpstr>Now let us take into consideration the city wise analysis:</vt:lpstr>
      <vt:lpstr>Explanation of the above table: </vt:lpstr>
      <vt:lpstr>SQL query:</vt:lpstr>
      <vt:lpstr>Now let us consider the total revenue of different item for our respective Dates:</vt:lpstr>
      <vt:lpstr>Continuing from the above analysis...</vt:lpstr>
      <vt:lpstr>SQL Query:</vt:lpstr>
      <vt:lpstr>Now let us consider the post-Diwali-sales period: </vt:lpstr>
      <vt:lpstr>Graph c. Here it shows the date wise analysis fro the total no of categories where dates are measured on the horizontal axis and the total no of categories on the vertical axis.</vt:lpstr>
      <vt:lpstr>SQL query:</vt:lpstr>
      <vt:lpstr>The top ten categories are: </vt:lpstr>
      <vt:lpstr>Here we go with the highest number of orders places by the top 5 cities:           The above table d gives us the top 5 cities with maximum no of orders placed on different dates. </vt:lpstr>
      <vt:lpstr>The graphical representation of the analysis :  Ghraph d.</vt:lpstr>
      <vt:lpstr>SQL Query:</vt:lpstr>
      <vt:lpstr>Analysis of total revenue for the post Diwali sales.</vt:lpstr>
      <vt:lpstr>Continuation of the above analysis-</vt:lpstr>
      <vt:lpstr>Comparison of the analysis we have done so far on the data set pre-post diwali sales of swiggy for better conclusion:  </vt:lpstr>
      <vt:lpstr>Conclusion: </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Pre-Post Diwali sales of Swiggy-</dc:title>
  <dc:creator>LENOVO</dc:creator>
  <cp:lastModifiedBy>LENOVO</cp:lastModifiedBy>
  <cp:revision>85</cp:revision>
  <dcterms:created xsi:type="dcterms:W3CDTF">2020-04-23T13:07:26Z</dcterms:created>
  <dcterms:modified xsi:type="dcterms:W3CDTF">2020-04-26T11:20:36Z</dcterms:modified>
</cp:coreProperties>
</file>