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py%20-Flipkart%20Mobile%20Data%20Analysis%20(1)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py%20-Flipkart%20Mobile%20Data%20Analysis%20(1)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py%20-Flipkart%20Mobile%20Data%20Analysis%20(1)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py%20-Flipkart%20Mobile%20Data%20Analysis%20(1)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py%20-Flipkart%20Mobile%20Data%20Analysis%20(1)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py%20-Flipkart%20Mobile%20Data%20Analysis%20(1)(Auto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py%20-Flipkart%20Mobile%20Data%20Analysis%20(1)(Auto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-Flipkart Mobile Data Analysis (1)(AutoRecovered).xlsx]Pivot Table!Quarterly revenue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361378890159297E-2"/>
          <c:y val="3.6727879799666109E-2"/>
          <c:w val="0.8766960355433302"/>
          <c:h val="0.885815466722753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F-4530-8C41-3903CAC9E14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F-4530-8C41-3903CAC9E14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F-4530-8C41-3903CAC9E14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F-4530-8C41-3903CAC9E141}"/>
              </c:ext>
            </c:extLst>
          </c:dPt>
          <c:cat>
            <c:strRef>
              <c:f>'Pivot Table'!$B$4:$B$7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'Pivot Table'!$C$4:$C$7</c:f>
              <c:numCache>
                <c:formatCode>0.00%</c:formatCode>
                <c:ptCount val="4"/>
                <c:pt idx="0">
                  <c:v>0.20294133286771585</c:v>
                </c:pt>
                <c:pt idx="1">
                  <c:v>0.21187958243669769</c:v>
                </c:pt>
                <c:pt idx="2">
                  <c:v>0.36830658772636715</c:v>
                </c:pt>
                <c:pt idx="3">
                  <c:v>0.21687249696921931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3F-4530-8C41-3903CAC9E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622223"/>
        <c:axId val="942625551"/>
      </c:barChart>
      <c:catAx>
        <c:axId val="94262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942625551"/>
        <c:crosses val="autoZero"/>
        <c:auto val="1"/>
        <c:lblAlgn val="ctr"/>
        <c:lblOffset val="100"/>
        <c:noMultiLvlLbl val="0"/>
      </c:catAx>
      <c:valAx>
        <c:axId val="94262555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94262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-Flipkart Mobile Data Analysis (1)(AutoRecovered).xlsx]Pivot Table!Brand wise total revenue</c:name>
    <c:fmtId val="9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Table'!$Z$4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  <c:invertIfNegative val="0"/>
          <c:cat>
            <c:strRef>
              <c:f>'Pivot Table'!$Y$5:$Y$22</c:f>
              <c:strCache>
                <c:ptCount val="17"/>
                <c:pt idx="0">
                  <c:v>SAMSUNG</c:v>
                </c:pt>
                <c:pt idx="1">
                  <c:v>realme</c:v>
                </c:pt>
                <c:pt idx="2">
                  <c:v>Apple</c:v>
                </c:pt>
                <c:pt idx="3">
                  <c:v>Xiaomi</c:v>
                </c:pt>
                <c:pt idx="4">
                  <c:v>OPPO</c:v>
                </c:pt>
                <c:pt idx="5">
                  <c:v>POCO</c:v>
                </c:pt>
                <c:pt idx="6">
                  <c:v>GIONEE</c:v>
                </c:pt>
                <c:pt idx="7">
                  <c:v>LG</c:v>
                </c:pt>
                <c:pt idx="8">
                  <c:v>Motorola</c:v>
                </c:pt>
                <c:pt idx="9">
                  <c:v>Nokia</c:v>
                </c:pt>
                <c:pt idx="10">
                  <c:v>vivo</c:v>
                </c:pt>
                <c:pt idx="11">
                  <c:v>Infinix</c:v>
                </c:pt>
                <c:pt idx="12">
                  <c:v>HTC</c:v>
                </c:pt>
                <c:pt idx="13">
                  <c:v>ASUS</c:v>
                </c:pt>
                <c:pt idx="14">
                  <c:v>Lenovo</c:v>
                </c:pt>
                <c:pt idx="15">
                  <c:v>Google Pixel</c:v>
                </c:pt>
                <c:pt idx="16">
                  <c:v>IQOO</c:v>
                </c:pt>
              </c:strCache>
            </c:strRef>
          </c:cat>
          <c:val>
            <c:numRef>
              <c:f>'Pivot Table'!$Z$5:$Z$22</c:f>
              <c:numCache>
                <c:formatCode>0.00%</c:formatCode>
                <c:ptCount val="17"/>
                <c:pt idx="0">
                  <c:v>0.3538838444625631</c:v>
                </c:pt>
                <c:pt idx="1">
                  <c:v>9.4027493557328062E-2</c:v>
                </c:pt>
                <c:pt idx="2">
                  <c:v>8.926058090403298E-2</c:v>
                </c:pt>
                <c:pt idx="3">
                  <c:v>8.9012822553484069E-2</c:v>
                </c:pt>
                <c:pt idx="4">
                  <c:v>8.1986058274476303E-2</c:v>
                </c:pt>
                <c:pt idx="5">
                  <c:v>4.7100116407487361E-2</c:v>
                </c:pt>
                <c:pt idx="6">
                  <c:v>3.2847280789725514E-2</c:v>
                </c:pt>
                <c:pt idx="7">
                  <c:v>3.1262513401939612E-2</c:v>
                </c:pt>
                <c:pt idx="8">
                  <c:v>3.0570839526136286E-2</c:v>
                </c:pt>
                <c:pt idx="9">
                  <c:v>2.8630076729944019E-2</c:v>
                </c:pt>
                <c:pt idx="10">
                  <c:v>2.819862423766796E-2</c:v>
                </c:pt>
                <c:pt idx="11">
                  <c:v>2.3738055606725879E-2</c:v>
                </c:pt>
                <c:pt idx="12">
                  <c:v>2.3075983350456637E-2</c:v>
                </c:pt>
                <c:pt idx="13">
                  <c:v>2.2401900651875389E-2</c:v>
                </c:pt>
                <c:pt idx="14">
                  <c:v>1.8622345196589268E-2</c:v>
                </c:pt>
                <c:pt idx="15">
                  <c:v>4.710160703674653E-3</c:v>
                </c:pt>
                <c:pt idx="16">
                  <c:v>6.713036458928758E-4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05-4D84-8476-E0931A2C2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39198143"/>
        <c:axId val="1639211455"/>
      </c:barChart>
      <c:catAx>
        <c:axId val="163919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639211455"/>
        <c:crosses val="autoZero"/>
        <c:auto val="1"/>
        <c:lblAlgn val="ctr"/>
        <c:lblOffset val="100"/>
        <c:noMultiLvlLbl val="0"/>
      </c:catAx>
      <c:valAx>
        <c:axId val="1639211455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639198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-Flipkart Mobile Data Analysis (1)(AutoRecovered).xlsx]Pivot Table!Month wise total quantity</c:name>
    <c:fmtId val="1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28575" cap="rnd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697806292731923E-2"/>
          <c:y val="8.5798114968517067E-2"/>
          <c:w val="0.89784128835747379"/>
          <c:h val="0.84132031075414404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Table'!$AH$4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28575" cap="rnd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'Pivot Table'!$AG$5:$AG$17</c:f>
              <c:strCache>
                <c:ptCount val="12"/>
                <c:pt idx="0">
                  <c:v>Oct'20</c:v>
                </c:pt>
                <c:pt idx="1">
                  <c:v>Dec'20</c:v>
                </c:pt>
                <c:pt idx="2">
                  <c:v>Aug'20</c:v>
                </c:pt>
                <c:pt idx="3">
                  <c:v>Sep'20</c:v>
                </c:pt>
                <c:pt idx="4">
                  <c:v>April'20</c:v>
                </c:pt>
                <c:pt idx="5">
                  <c:v>July'20</c:v>
                </c:pt>
                <c:pt idx="6">
                  <c:v>Feb'21</c:v>
                </c:pt>
                <c:pt idx="7">
                  <c:v>Nov'20</c:v>
                </c:pt>
                <c:pt idx="8">
                  <c:v>Mar'21</c:v>
                </c:pt>
                <c:pt idx="9">
                  <c:v>June'20</c:v>
                </c:pt>
                <c:pt idx="10">
                  <c:v>Jan'21</c:v>
                </c:pt>
                <c:pt idx="11">
                  <c:v>May'20</c:v>
                </c:pt>
              </c:strCache>
            </c:strRef>
          </c:cat>
          <c:val>
            <c:numRef>
              <c:f>'Pivot Table'!$AH$5:$AH$17</c:f>
              <c:numCache>
                <c:formatCode>General</c:formatCode>
                <c:ptCount val="12"/>
                <c:pt idx="0">
                  <c:v>9769</c:v>
                </c:pt>
                <c:pt idx="1">
                  <c:v>8056</c:v>
                </c:pt>
                <c:pt idx="2">
                  <c:v>4850</c:v>
                </c:pt>
                <c:pt idx="3">
                  <c:v>4605</c:v>
                </c:pt>
                <c:pt idx="4">
                  <c:v>4112</c:v>
                </c:pt>
                <c:pt idx="5">
                  <c:v>3960</c:v>
                </c:pt>
                <c:pt idx="6">
                  <c:v>3763</c:v>
                </c:pt>
                <c:pt idx="7">
                  <c:v>3556</c:v>
                </c:pt>
                <c:pt idx="8">
                  <c:v>3217</c:v>
                </c:pt>
                <c:pt idx="9">
                  <c:v>2798</c:v>
                </c:pt>
                <c:pt idx="10">
                  <c:v>2694</c:v>
                </c:pt>
                <c:pt idx="11">
                  <c:v>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3A-498E-9D26-677D1E42E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692088831"/>
        <c:axId val="692089247"/>
      </c:lineChart>
      <c:catAx>
        <c:axId val="69208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92089247"/>
        <c:crosses val="autoZero"/>
        <c:auto val="1"/>
        <c:lblAlgn val="ctr"/>
        <c:lblOffset val="100"/>
        <c:noMultiLvlLbl val="0"/>
      </c:catAx>
      <c:valAx>
        <c:axId val="692089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9208883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1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-Flipkart Mobile Data Analysis (1)(AutoRecovered).xlsx]Pivot Table!Top 5 brands with top 5 models</c:name>
    <c:fmtId val="3"/>
  </c:pivotSource>
  <c:chart>
    <c:autoTitleDeleted val="1"/>
    <c:pivotFmts>
      <c:pivotFmt>
        <c:idx val="0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Table'!$C$11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  <c:invertIfNegative val="0"/>
          <c:cat>
            <c:strRef>
              <c:f>'Pivot Table'!$B$12:$B$16</c:f>
              <c:strCache>
                <c:ptCount val="5"/>
                <c:pt idx="0">
                  <c:v>SAMSUNG</c:v>
                </c:pt>
                <c:pt idx="1">
                  <c:v>Apple</c:v>
                </c:pt>
                <c:pt idx="2">
                  <c:v>Xiaomi</c:v>
                </c:pt>
                <c:pt idx="3">
                  <c:v>OPPO</c:v>
                </c:pt>
                <c:pt idx="4">
                  <c:v>realme</c:v>
                </c:pt>
              </c:strCache>
            </c:strRef>
          </c:cat>
          <c:val>
            <c:numRef>
              <c:f>'Pivot Table'!$C$12:$C$16</c:f>
              <c:numCache>
                <c:formatCode>_ * #,##0_ ;_ * \-#,##0_ ;_ * "-"??_ ;_ @_ </c:formatCode>
                <c:ptCount val="5"/>
                <c:pt idx="0">
                  <c:v>62440716</c:v>
                </c:pt>
                <c:pt idx="1">
                  <c:v>46186405</c:v>
                </c:pt>
                <c:pt idx="2">
                  <c:v>45249697</c:v>
                </c:pt>
                <c:pt idx="3">
                  <c:v>44862740</c:v>
                </c:pt>
                <c:pt idx="4">
                  <c:v>39681725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D-4AE7-94F0-EE6341801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5765727"/>
        <c:axId val="1015761151"/>
      </c:barChart>
      <c:catAx>
        <c:axId val="10157657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015761151"/>
        <c:crosses val="autoZero"/>
        <c:auto val="1"/>
        <c:lblAlgn val="ctr"/>
        <c:lblOffset val="100"/>
        <c:noMultiLvlLbl val="0"/>
      </c:catAx>
      <c:valAx>
        <c:axId val="1015761151"/>
        <c:scaling>
          <c:orientation val="minMax"/>
        </c:scaling>
        <c:delete val="0"/>
        <c:axPos val="l"/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01576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-Flipkart Mobile Data Analysis (1)(AutoRecovered).xlsx]Pivot Table!Brands with storage</c:name>
    <c:fmtId val="12"/>
  </c:pivotSource>
  <c:chart>
    <c:autoTitleDeleted val="1"/>
    <c:pivotFmts>
      <c:pivotFmt>
        <c:idx val="0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Table'!$C$20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  <c:invertIfNegative val="0"/>
          <c:cat>
            <c:multiLvlStrRef>
              <c:f>'Pivot Table'!$B$21:$B$30</c:f>
              <c:multiLvlStrCache>
                <c:ptCount val="5"/>
                <c:lvl>
                  <c:pt idx="0">
                    <c:v>128 GB</c:v>
                  </c:pt>
                  <c:pt idx="1">
                    <c:v>128 GB</c:v>
                  </c:pt>
                  <c:pt idx="2">
                    <c:v>256 GB</c:v>
                  </c:pt>
                  <c:pt idx="3">
                    <c:v>128 GB</c:v>
                  </c:pt>
                  <c:pt idx="4">
                    <c:v>64 GB</c:v>
                  </c:pt>
                </c:lvl>
                <c:lvl>
                  <c:pt idx="0">
                    <c:v>SAMSUNG</c:v>
                  </c:pt>
                  <c:pt idx="1">
                    <c:v>realme</c:v>
                  </c:pt>
                  <c:pt idx="2">
                    <c:v>Apple</c:v>
                  </c:pt>
                  <c:pt idx="3">
                    <c:v>OPPO</c:v>
                  </c:pt>
                  <c:pt idx="4">
                    <c:v>Xiaomi</c:v>
                  </c:pt>
                </c:lvl>
              </c:multiLvlStrCache>
            </c:multiLvlStrRef>
          </c:cat>
          <c:val>
            <c:numRef>
              <c:f>'Pivot Table'!$C$21:$C$30</c:f>
              <c:numCache>
                <c:formatCode>General</c:formatCode>
                <c:ptCount val="5"/>
                <c:pt idx="0">
                  <c:v>221</c:v>
                </c:pt>
                <c:pt idx="1">
                  <c:v>125</c:v>
                </c:pt>
                <c:pt idx="2">
                  <c:v>108</c:v>
                </c:pt>
                <c:pt idx="3">
                  <c:v>99</c:v>
                </c:pt>
                <c:pt idx="4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0-460A-99CB-AF633538E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8464640"/>
        <c:axId val="2018445504"/>
      </c:barChart>
      <c:catAx>
        <c:axId val="201846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018445504"/>
        <c:crosses val="autoZero"/>
        <c:auto val="1"/>
        <c:lblAlgn val="ctr"/>
        <c:lblOffset val="100"/>
        <c:noMultiLvlLbl val="0"/>
      </c:catAx>
      <c:valAx>
        <c:axId val="201844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01846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-Flipkart Mobile Data Analysis (1)(AutoRecovered).xlsx]Pivot Table!Brand wise average discount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63866293997618"/>
          <c:y val="2.6711185308848081E-2"/>
          <c:w val="0.80682103492373491"/>
          <c:h val="0.885815466722753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Table'!$G$20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'Pivot Table'!$F$21:$F$37</c:f>
              <c:strCache>
                <c:ptCount val="17"/>
                <c:pt idx="0">
                  <c:v>Lenovo</c:v>
                </c:pt>
                <c:pt idx="1">
                  <c:v>OPPO</c:v>
                </c:pt>
                <c:pt idx="2">
                  <c:v>realme</c:v>
                </c:pt>
                <c:pt idx="3">
                  <c:v>Infinix</c:v>
                </c:pt>
                <c:pt idx="4">
                  <c:v>HTC</c:v>
                </c:pt>
                <c:pt idx="5">
                  <c:v>GIONEE</c:v>
                </c:pt>
                <c:pt idx="6">
                  <c:v>Motorola</c:v>
                </c:pt>
                <c:pt idx="7">
                  <c:v>Apple</c:v>
                </c:pt>
                <c:pt idx="8">
                  <c:v>SAMSUNG</c:v>
                </c:pt>
                <c:pt idx="9">
                  <c:v>LG</c:v>
                </c:pt>
                <c:pt idx="10">
                  <c:v>Xiaomi</c:v>
                </c:pt>
                <c:pt idx="11">
                  <c:v>Nokia</c:v>
                </c:pt>
                <c:pt idx="12">
                  <c:v>ASUS</c:v>
                </c:pt>
                <c:pt idx="13">
                  <c:v>vivo</c:v>
                </c:pt>
                <c:pt idx="14">
                  <c:v>POCO</c:v>
                </c:pt>
                <c:pt idx="15">
                  <c:v>Google Pixel</c:v>
                </c:pt>
                <c:pt idx="16">
                  <c:v>IQOO</c:v>
                </c:pt>
              </c:strCache>
            </c:strRef>
          </c:cat>
          <c:val>
            <c:numRef>
              <c:f>'Pivot Table'!$G$21:$G$37</c:f>
              <c:numCache>
                <c:formatCode>0.00%</c:formatCode>
                <c:ptCount val="17"/>
                <c:pt idx="0">
                  <c:v>8.0370805997569489E-2</c:v>
                </c:pt>
                <c:pt idx="1">
                  <c:v>8.0288669486002245E-2</c:v>
                </c:pt>
                <c:pt idx="2">
                  <c:v>7.537821898099277E-2</c:v>
                </c:pt>
                <c:pt idx="3">
                  <c:v>6.877392729358521E-2</c:v>
                </c:pt>
                <c:pt idx="4">
                  <c:v>6.85271404325941E-2</c:v>
                </c:pt>
                <c:pt idx="5">
                  <c:v>6.7012413479253324E-2</c:v>
                </c:pt>
                <c:pt idx="6">
                  <c:v>6.3658812749151236E-2</c:v>
                </c:pt>
                <c:pt idx="7">
                  <c:v>5.8526351859230288E-2</c:v>
                </c:pt>
                <c:pt idx="8">
                  <c:v>5.0520763842092177E-2</c:v>
                </c:pt>
                <c:pt idx="9">
                  <c:v>4.7245025009544972E-2</c:v>
                </c:pt>
                <c:pt idx="10">
                  <c:v>4.7161133965757385E-2</c:v>
                </c:pt>
                <c:pt idx="11">
                  <c:v>4.6709808084944973E-2</c:v>
                </c:pt>
                <c:pt idx="12">
                  <c:v>4.0941505454764236E-2</c:v>
                </c:pt>
                <c:pt idx="13">
                  <c:v>3.3352196495747097E-2</c:v>
                </c:pt>
                <c:pt idx="14">
                  <c:v>2.971179738115343E-2</c:v>
                </c:pt>
                <c:pt idx="15">
                  <c:v>1.5386439134522902E-2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E3-40F3-9886-59904403E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98865487"/>
        <c:axId val="698865071"/>
      </c:barChart>
      <c:catAx>
        <c:axId val="698865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98865071"/>
        <c:crosses val="autoZero"/>
        <c:auto val="1"/>
        <c:lblAlgn val="ctr"/>
        <c:lblOffset val="100"/>
        <c:noMultiLvlLbl val="0"/>
      </c:catAx>
      <c:valAx>
        <c:axId val="698865071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98865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-Flipkart Mobile Data Analysis (1)(AutoRecovered).xlsx]Pivot Table!Brand wise average rating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02911966910197"/>
          <c:y val="2.337228714524207E-2"/>
          <c:w val="0.81805036577662293"/>
          <c:h val="0.885815466722753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Table'!$K$20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'Pivot Table'!$J$21:$J$37</c:f>
              <c:strCache>
                <c:ptCount val="17"/>
                <c:pt idx="0">
                  <c:v>Apple</c:v>
                </c:pt>
                <c:pt idx="1">
                  <c:v>Google Pixel</c:v>
                </c:pt>
                <c:pt idx="2">
                  <c:v>IQOO</c:v>
                </c:pt>
                <c:pt idx="3">
                  <c:v>POCO</c:v>
                </c:pt>
                <c:pt idx="4">
                  <c:v>realme</c:v>
                </c:pt>
                <c:pt idx="5">
                  <c:v>vivo</c:v>
                </c:pt>
                <c:pt idx="6">
                  <c:v>Xiaomi</c:v>
                </c:pt>
                <c:pt idx="7">
                  <c:v>OPPO</c:v>
                </c:pt>
                <c:pt idx="8">
                  <c:v>Infinix</c:v>
                </c:pt>
                <c:pt idx="9">
                  <c:v>SAMSUNG</c:v>
                </c:pt>
                <c:pt idx="10">
                  <c:v>Motorola</c:v>
                </c:pt>
                <c:pt idx="11">
                  <c:v>ASUS</c:v>
                </c:pt>
                <c:pt idx="12">
                  <c:v>Nokia</c:v>
                </c:pt>
                <c:pt idx="13">
                  <c:v>LG</c:v>
                </c:pt>
                <c:pt idx="14">
                  <c:v>Lenovo</c:v>
                </c:pt>
                <c:pt idx="15">
                  <c:v>HTC</c:v>
                </c:pt>
                <c:pt idx="16">
                  <c:v>GIONEE</c:v>
                </c:pt>
              </c:strCache>
            </c:strRef>
          </c:cat>
          <c:val>
            <c:numRef>
              <c:f>'Pivot Table'!$K$21:$K$37</c:f>
              <c:numCache>
                <c:formatCode>_(* #,##0.00_);_(* \(#,##0.00\);_(* "-"??_);_(@_)</c:formatCode>
                <c:ptCount val="17"/>
                <c:pt idx="0">
                  <c:v>4.5193798449612412</c:v>
                </c:pt>
                <c:pt idx="1">
                  <c:v>4.5068965517241377</c:v>
                </c:pt>
                <c:pt idx="2">
                  <c:v>4.4000000000000004</c:v>
                </c:pt>
                <c:pt idx="3">
                  <c:v>4.3851351351351386</c:v>
                </c:pt>
                <c:pt idx="4">
                  <c:v>4.3810397553516793</c:v>
                </c:pt>
                <c:pt idx="5">
                  <c:v>4.3709677419354795</c:v>
                </c:pt>
                <c:pt idx="6">
                  <c:v>4.3015151515151446</c:v>
                </c:pt>
                <c:pt idx="7">
                  <c:v>4.2949999999999928</c:v>
                </c:pt>
                <c:pt idx="8">
                  <c:v>4.2768211920529815</c:v>
                </c:pt>
                <c:pt idx="9">
                  <c:v>4.2080667593880481</c:v>
                </c:pt>
                <c:pt idx="10">
                  <c:v>4.1438095238095221</c:v>
                </c:pt>
                <c:pt idx="11">
                  <c:v>4.089830508474579</c:v>
                </c:pt>
                <c:pt idx="12">
                  <c:v>4.0239436619718321</c:v>
                </c:pt>
                <c:pt idx="13">
                  <c:v>3.9838383838383815</c:v>
                </c:pt>
                <c:pt idx="14">
                  <c:v>3.9768595041322308</c:v>
                </c:pt>
                <c:pt idx="15">
                  <c:v>3.969090909090911</c:v>
                </c:pt>
                <c:pt idx="16">
                  <c:v>3.856589147286825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3-44FF-8934-A2CD9898C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23878783"/>
        <c:axId val="623879199"/>
      </c:barChart>
      <c:catAx>
        <c:axId val="623878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3879199"/>
        <c:crosses val="autoZero"/>
        <c:auto val="1"/>
        <c:lblAlgn val="ctr"/>
        <c:lblOffset val="100"/>
        <c:noMultiLvlLbl val="0"/>
      </c:catAx>
      <c:valAx>
        <c:axId val="623879199"/>
        <c:scaling>
          <c:orientation val="minMax"/>
        </c:scaling>
        <c:delete val="0"/>
        <c:axPos val="b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387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2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3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0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2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1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5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7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6832750-05C3-4C13-AE2A-02D5131D870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B3BDA71-D396-400E-852B-5368A204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5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2ADC-2124-B392-6BAC-A12D6E0A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254" y="882376"/>
            <a:ext cx="9905686" cy="1059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dirty="0">
                <a:solidFill>
                  <a:schemeClr val="tx1"/>
                </a:solidFill>
                <a:latin typeface="Algerian" panose="04020705040A02060702" pitchFamily="82" charset="0"/>
              </a:rPr>
              <a:t>Flipkart Mobile Sales PROJECT</a:t>
            </a:r>
            <a:endParaRPr lang="en-IN" sz="4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D6D12-1CE4-DD3C-0D6D-74444D1F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86905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source of the data is taken from </a:t>
            </a:r>
            <a:r>
              <a:rPr lang="en-I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kaggle.com</a:t>
            </a:r>
          </a:p>
          <a:p>
            <a:pPr>
              <a:lnSpc>
                <a:spcPct val="300000"/>
              </a:lnSpc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Sayantani Chatterjee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1D2-315E-BF0C-C176-F2612B68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26724"/>
            <a:ext cx="4456416" cy="176715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RATING</a:t>
            </a:r>
            <a:br>
              <a:rPr lang="en-US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br>
              <a:rPr lang="en-US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6A143A-AAA5-4331-AA1A-B30CF7815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601130"/>
              </p:ext>
            </p:extLst>
          </p:nvPr>
        </p:nvGraphicFramePr>
        <p:xfrm>
          <a:off x="5599416" y="2147298"/>
          <a:ext cx="5755972" cy="371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857DD-352F-CAE2-A012-90D9F3DA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147298"/>
            <a:ext cx="3931920" cy="370486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Apple has been rated as top product amongst 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Even though, brands like Apple, Google pixel, IQOO etc are rated in top 5 products, we see less revenue streamed from this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By discount offers &amp; marketing such top rated products can help us in more revenue sharing.</a:t>
            </a:r>
          </a:p>
        </p:txBody>
      </p:sp>
    </p:spTree>
    <p:extLst>
      <p:ext uri="{BB962C8B-B14F-4D97-AF65-F5344CB8AC3E}">
        <p14:creationId xmlns:p14="http://schemas.microsoft.com/office/powerpoint/2010/main" val="244768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A3E9-0EBD-A3C3-7162-F11F7B80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820"/>
            <a:ext cx="10515600" cy="73426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75B0-A76F-4ED8-79D4-42D1124B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Q3 or the festive season’s has been more promising in terms of generating business.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Products which are highest in revenue sharing, if, we offer more discounts on those, it will move the sales graph to positive end.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Advertising exclusive offers on the brands that are highly rated by the users. By doing so, we will have more variety to offer for customers.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Showcasing better deals on products when compared to other e-commerce platforms. This will increase user traffic, resulting into more expected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62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2FDEF-648B-5828-FC83-F272FC168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8D20-CD02-FC3F-D5A8-69E99A42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9600"/>
            <a:ext cx="9875520" cy="1356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B9-C650-55DC-A2A2-A76EE263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quarterly revenue.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compare monthly revenue generated by each brand.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monthly quantity sold by each brand.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brand wise top 5 trending products.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storage wise highest selling product by each brand.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discount on products.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product rating.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 determine the brands that might generate better revenue in near future.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99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F431-C427-8FFE-D024-9ED8980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34" y="655491"/>
            <a:ext cx="4694737" cy="1737360"/>
          </a:xfrm>
        </p:spPr>
        <p:txBody>
          <a:bodyPr anchor="ctr"/>
          <a:lstStyle/>
          <a:p>
            <a:r>
              <a:rPr lang="en-IN" sz="3200" b="1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QUARTERLY</a:t>
            </a:r>
            <a:r>
              <a:rPr lang="en-IN" sz="3200" b="1" u="sng" dirty="0">
                <a:solidFill>
                  <a:sysClr val="windowText" lastClr="000000"/>
                </a:solidFill>
              </a:rPr>
              <a:t> REVENUE</a:t>
            </a:r>
            <a:br>
              <a:rPr lang="en-IN" sz="3200" b="1" dirty="0">
                <a:solidFill>
                  <a:sysClr val="windowText" lastClr="000000"/>
                </a:solidFill>
              </a:rPr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61169A-EEE9-4D13-A058-511E60059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307440"/>
              </p:ext>
            </p:extLst>
          </p:nvPr>
        </p:nvGraphicFramePr>
        <p:xfrm>
          <a:off x="5791450" y="2057400"/>
          <a:ext cx="5560762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757DE-95E4-6818-074B-B4F25D8C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94738" cy="3811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Quarter 1 generated 20% of total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Quarter 2 &amp; Quarter 4 generated equivalent revenue,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approx. 25%.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Quarter 3 generated 35% of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186868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69D6-5CB4-5A97-D451-6C55D197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QUARTERLY REVENUE</a:t>
            </a:r>
            <a:br>
              <a:rPr lang="en-IN" b="1" dirty="0"/>
            </a:b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8BB0-990E-3DEB-DD72-A6A4BEE9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We can see a trend of highest revenue in Q3 as compared to other quarter’s.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Q3 scores highest revenue each year due to the impact of Big Billion Days offer rolled out. 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Customer tends to buy more and wait for the festive season offers.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Spike in revenue in the end of quarter is observed due to end of season sale.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Q1, Q2 &amp; Q4 performs less due to majority of the discounts are rolled out during Q3, resulting into, higher volume of purchases.</a:t>
            </a:r>
          </a:p>
        </p:txBody>
      </p:sp>
    </p:spTree>
    <p:extLst>
      <p:ext uri="{BB962C8B-B14F-4D97-AF65-F5344CB8AC3E}">
        <p14:creationId xmlns:p14="http://schemas.microsoft.com/office/powerpoint/2010/main" val="14567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E998-F0A5-C411-C3D7-1A3D8C71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7040"/>
            <a:ext cx="4697983" cy="1600200"/>
          </a:xfrm>
        </p:spPr>
        <p:txBody>
          <a:bodyPr/>
          <a:lstStyle/>
          <a:p>
            <a:pPr algn="ctr"/>
            <a:r>
              <a:rPr lang="en-IN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WISE</a:t>
            </a:r>
            <a:r>
              <a:rPr lang="en-IN" sz="3200" b="1" u="sng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br>
              <a:rPr lang="en-IN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D032B2-2B13-49C0-A039-16D5E6F11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924634"/>
              </p:ext>
            </p:extLst>
          </p:nvPr>
        </p:nvGraphicFramePr>
        <p:xfrm>
          <a:off x="5856270" y="2188396"/>
          <a:ext cx="5499117" cy="3672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C4E1A-52D8-C227-701B-98E830F7C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188396"/>
            <a:ext cx="3931920" cy="366376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Samsung gives the highest revenue, more than 30% of total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remaining 4 top brands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Realme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Apple, Xiaomi, OPPO altogether give more than 30% of total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 can provide exclusive offers &amp; more discounts on the products of these 4 brands to increase the revenue.</a:t>
            </a:r>
          </a:p>
        </p:txBody>
      </p:sp>
    </p:spTree>
    <p:extLst>
      <p:ext uri="{BB962C8B-B14F-4D97-AF65-F5344CB8AC3E}">
        <p14:creationId xmlns:p14="http://schemas.microsoft.com/office/powerpoint/2010/main" val="220670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9FF2-2B53-1F47-4F20-065A0C93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19190"/>
            <a:ext cx="4872644" cy="1613044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QUANTITY SOLD MONTHLY</a:t>
            </a:r>
            <a:br>
              <a:rPr lang="en-IN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b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FA03B3-D3DB-45BC-A84D-4D38788B1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82638"/>
              </p:ext>
            </p:extLst>
          </p:nvPr>
        </p:nvGraphicFramePr>
        <p:xfrm>
          <a:off x="5781177" y="2057400"/>
          <a:ext cx="5571036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4AF6-26DA-2C39-BE3B-BC583DFE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332234"/>
            <a:ext cx="3931920" cy="35199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highest quantity of product is sold in the month of October’20, hence, we get the maximum revenue from this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lowest quantity of product is sold in the month of May’20, hence, we get minimum revenue from this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18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664-480C-7CE7-A3E1-6D53A166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846859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5 TRENDING PRODUCTS - BRAND WISE</a:t>
            </a:r>
            <a:b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C950C6-29F7-53AE-4A0D-358AB92E1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50598"/>
              </p:ext>
            </p:extLst>
          </p:nvPr>
        </p:nvGraphicFramePr>
        <p:xfrm>
          <a:off x="6215864" y="2143760"/>
          <a:ext cx="5139523" cy="371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AEA0D-3710-6091-0C18-0A9D72BF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143760"/>
            <a:ext cx="3931920" cy="37084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Brand wise top 5 trending products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Xiaomi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Realme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6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A4B8-73C6-1F4A-E90F-753256D0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811657"/>
            <a:ext cx="9465193" cy="95549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 WISE HIGHEST SELLING PRODUCTS</a:t>
            </a:r>
            <a:br>
              <a:rPr lang="en-US" b="1" u="sng" dirty="0"/>
            </a:br>
            <a:br>
              <a:rPr lang="en-US" b="1" dirty="0"/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9ECA83-5907-965D-4A7A-77FDDA17D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56022"/>
              </p:ext>
            </p:extLst>
          </p:nvPr>
        </p:nvGraphicFramePr>
        <p:xfrm>
          <a:off x="5845996" y="2157573"/>
          <a:ext cx="5509392" cy="3703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09739-5B92-F7CD-5CF0-6386240B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148683"/>
            <a:ext cx="3931920" cy="3703477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Looking at the chart we can determine the storage wise highest selling products of top 5 brands: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 Samsung, 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Realme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OPPO 128 GB is mostly sold products.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 Apple 256 GB is mostly sold products.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 Xiaomi 64 GB is mostly sold products.</a:t>
            </a:r>
          </a:p>
        </p:txBody>
      </p:sp>
    </p:spTree>
    <p:extLst>
      <p:ext uri="{BB962C8B-B14F-4D97-AF65-F5344CB8AC3E}">
        <p14:creationId xmlns:p14="http://schemas.microsoft.com/office/powerpoint/2010/main" val="81343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B47-1FDA-2AB9-5001-22323666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25" y="606175"/>
            <a:ext cx="5639781" cy="17157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DISCOUNT ON PRODUCT</a:t>
            </a:r>
            <a:br>
              <a:rPr lang="en-IN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br>
              <a:rPr lang="en-IN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F8F48E-ECB3-4533-BBAB-5C5F32D56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077529"/>
              </p:ext>
            </p:extLst>
          </p:nvPr>
        </p:nvGraphicFramePr>
        <p:xfrm>
          <a:off x="5815172" y="2137024"/>
          <a:ext cx="5540215" cy="372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EA25-83A9-BDAC-1DF1-4D0FBF65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137025"/>
            <a:ext cx="3931920" cy="371513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Lenovo &amp; OPPO these two brands get the highest discount on, but they only contribute 10% of total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Samsung offers more than 30% of total revenue however it gets only 5% of average discount.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Since, brands like Samsung,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Realme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Apple contributes highest revenue, we have the capacity to offer additional discount on those.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2007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771</TotalTime>
  <Words>634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Corbel</vt:lpstr>
      <vt:lpstr>Wingdings</vt:lpstr>
      <vt:lpstr>Basis</vt:lpstr>
      <vt:lpstr>Flipkart Mobile Sales PROJECT</vt:lpstr>
      <vt:lpstr>Objectives</vt:lpstr>
      <vt:lpstr>QUARTERLY REVENUE </vt:lpstr>
      <vt:lpstr>QUARTERLY REVENUE Insights</vt:lpstr>
      <vt:lpstr>BRAND WISE REVENUE Insights</vt:lpstr>
      <vt:lpstr>QUANTITY SOLD MONTHLY Insights </vt:lpstr>
      <vt:lpstr>TOP 5 TRENDING PRODUCTS - BRAND WISE </vt:lpstr>
      <vt:lpstr>STORAGE WISE HIGHEST SELLING PRODUCTS  </vt:lpstr>
      <vt:lpstr>DISCOUNT ON PRODUCT Insights </vt:lpstr>
      <vt:lpstr>PRODUCT RATING Insights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Mobile Sales</dc:title>
  <dc:creator>sayantani chatterjee</dc:creator>
  <cp:lastModifiedBy>sayantani chatterjee</cp:lastModifiedBy>
  <cp:revision>26</cp:revision>
  <dcterms:created xsi:type="dcterms:W3CDTF">2022-11-04T10:58:37Z</dcterms:created>
  <dcterms:modified xsi:type="dcterms:W3CDTF">2022-11-06T10:52:56Z</dcterms:modified>
</cp:coreProperties>
</file>