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5" r:id="rId3"/>
    <p:sldId id="260" r:id="rId4"/>
    <p:sldId id="257" r:id="rId5"/>
    <p:sldId id="271" r:id="rId6"/>
    <p:sldId id="272" r:id="rId7"/>
    <p:sldId id="261" r:id="rId8"/>
    <p:sldId id="258" r:id="rId9"/>
    <p:sldId id="268" r:id="rId10"/>
    <p:sldId id="269" r:id="rId11"/>
    <p:sldId id="267" r:id="rId12"/>
    <p:sldId id="270" r:id="rId13"/>
    <p:sldId id="266" r:id="rId14"/>
    <p:sldId id="27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A14BE9-91C4-4577-9334-7CC85CC61127}">
          <p14:sldIdLst>
            <p14:sldId id="256"/>
            <p14:sldId id="265"/>
            <p14:sldId id="260"/>
            <p14:sldId id="257"/>
            <p14:sldId id="271"/>
            <p14:sldId id="272"/>
            <p14:sldId id="261"/>
          </p14:sldIdLst>
        </p14:section>
        <p14:section name="Backup Slides" id="{C1BDE2BD-DD01-4C98-A8C6-2DD7BF79B10E}">
          <p14:sldIdLst>
            <p14:sldId id="258"/>
            <p14:sldId id="268"/>
            <p14:sldId id="269"/>
            <p14:sldId id="267"/>
            <p14:sldId id="270"/>
            <p14:sldId id="266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FFF5B-A31F-4371-83DB-D3F476B1BDE5}" v="6" dt="2019-12-29T15:06:22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McBride" userId="613b9e6be790cf13" providerId="LiveId" clId="{2E3FFF5B-A31F-4371-83DB-D3F476B1BDE5}"/>
    <pc:docChg chg="undo custSel addSld delSld modSld sldOrd modSection">
      <pc:chgData name="Sean McBride" userId="613b9e6be790cf13" providerId="LiveId" clId="{2E3FFF5B-A31F-4371-83DB-D3F476B1BDE5}" dt="2019-12-29T15:14:03.379" v="115" actId="20577"/>
      <pc:docMkLst>
        <pc:docMk/>
      </pc:docMkLst>
      <pc:sldChg chg="modSp">
        <pc:chgData name="Sean McBride" userId="613b9e6be790cf13" providerId="LiveId" clId="{2E3FFF5B-A31F-4371-83DB-D3F476B1BDE5}" dt="2019-12-29T15:14:03.379" v="115" actId="20577"/>
        <pc:sldMkLst>
          <pc:docMk/>
          <pc:sldMk cId="2214829620" sldId="256"/>
        </pc:sldMkLst>
        <pc:spChg chg="mod">
          <ac:chgData name="Sean McBride" userId="613b9e6be790cf13" providerId="LiveId" clId="{2E3FFF5B-A31F-4371-83DB-D3F476B1BDE5}" dt="2019-12-29T15:14:03.379" v="115" actId="20577"/>
          <ac:spMkLst>
            <pc:docMk/>
            <pc:sldMk cId="2214829620" sldId="256"/>
            <ac:spMk id="3" creationId="{C7C77D0F-E5FE-4D21-AA33-023D864470CC}"/>
          </ac:spMkLst>
        </pc:spChg>
      </pc:sldChg>
      <pc:sldChg chg="ord">
        <pc:chgData name="Sean McBride" userId="613b9e6be790cf13" providerId="LiveId" clId="{2E3FFF5B-A31F-4371-83DB-D3F476B1BDE5}" dt="2019-12-29T14:26:15.952" v="6"/>
        <pc:sldMkLst>
          <pc:docMk/>
          <pc:sldMk cId="1529231732" sldId="257"/>
        </pc:sldMkLst>
      </pc:sldChg>
      <pc:sldChg chg="ord">
        <pc:chgData name="Sean McBride" userId="613b9e6be790cf13" providerId="LiveId" clId="{2E3FFF5B-A31F-4371-83DB-D3F476B1BDE5}" dt="2019-12-29T14:26:07.828" v="4"/>
        <pc:sldMkLst>
          <pc:docMk/>
          <pc:sldMk cId="279735195" sldId="258"/>
        </pc:sldMkLst>
      </pc:sldChg>
      <pc:sldChg chg="modSp del">
        <pc:chgData name="Sean McBride" userId="613b9e6be790cf13" providerId="LiveId" clId="{2E3FFF5B-A31F-4371-83DB-D3F476B1BDE5}" dt="2019-12-29T14:14:36.996" v="2" actId="47"/>
        <pc:sldMkLst>
          <pc:docMk/>
          <pc:sldMk cId="3680934603" sldId="259"/>
        </pc:sldMkLst>
        <pc:spChg chg="mod">
          <ac:chgData name="Sean McBride" userId="613b9e6be790cf13" providerId="LiveId" clId="{2E3FFF5B-A31F-4371-83DB-D3F476B1BDE5}" dt="2019-12-29T14:14:07.607" v="1" actId="6549"/>
          <ac:spMkLst>
            <pc:docMk/>
            <pc:sldMk cId="3680934603" sldId="259"/>
            <ac:spMk id="6" creationId="{6A4F3100-403E-4FC9-914A-6E30E48C58D5}"/>
          </ac:spMkLst>
        </pc:spChg>
      </pc:sldChg>
      <pc:sldChg chg="ord">
        <pc:chgData name="Sean McBride" userId="613b9e6be790cf13" providerId="LiveId" clId="{2E3FFF5B-A31F-4371-83DB-D3F476B1BDE5}" dt="2019-12-29T14:26:15.952" v="6"/>
        <pc:sldMkLst>
          <pc:docMk/>
          <pc:sldMk cId="2503996837" sldId="260"/>
        </pc:sldMkLst>
      </pc:sldChg>
      <pc:sldChg chg="ord">
        <pc:chgData name="Sean McBride" userId="613b9e6be790cf13" providerId="LiveId" clId="{2E3FFF5B-A31F-4371-83DB-D3F476B1BDE5}" dt="2019-12-29T14:26:15.952" v="6"/>
        <pc:sldMkLst>
          <pc:docMk/>
          <pc:sldMk cId="2146850444" sldId="265"/>
        </pc:sldMkLst>
      </pc:sldChg>
      <pc:sldChg chg="ord">
        <pc:chgData name="Sean McBride" userId="613b9e6be790cf13" providerId="LiveId" clId="{2E3FFF5B-A31F-4371-83DB-D3F476B1BDE5}" dt="2019-12-29T14:26:07.828" v="4"/>
        <pc:sldMkLst>
          <pc:docMk/>
          <pc:sldMk cId="1300937216" sldId="266"/>
        </pc:sldMkLst>
      </pc:sldChg>
      <pc:sldChg chg="ord">
        <pc:chgData name="Sean McBride" userId="613b9e6be790cf13" providerId="LiveId" clId="{2E3FFF5B-A31F-4371-83DB-D3F476B1BDE5}" dt="2019-12-29T14:26:07.828" v="4"/>
        <pc:sldMkLst>
          <pc:docMk/>
          <pc:sldMk cId="3445501518" sldId="267"/>
        </pc:sldMkLst>
      </pc:sldChg>
      <pc:sldChg chg="ord">
        <pc:chgData name="Sean McBride" userId="613b9e6be790cf13" providerId="LiveId" clId="{2E3FFF5B-A31F-4371-83DB-D3F476B1BDE5}" dt="2019-12-29T14:26:07.828" v="4"/>
        <pc:sldMkLst>
          <pc:docMk/>
          <pc:sldMk cId="4051549612" sldId="268"/>
        </pc:sldMkLst>
      </pc:sldChg>
      <pc:sldChg chg="ord">
        <pc:chgData name="Sean McBride" userId="613b9e6be790cf13" providerId="LiveId" clId="{2E3FFF5B-A31F-4371-83DB-D3F476B1BDE5}" dt="2019-12-29T14:26:07.828" v="4"/>
        <pc:sldMkLst>
          <pc:docMk/>
          <pc:sldMk cId="1728162716" sldId="269"/>
        </pc:sldMkLst>
      </pc:sldChg>
      <pc:sldChg chg="ord">
        <pc:chgData name="Sean McBride" userId="613b9e6be790cf13" providerId="LiveId" clId="{2E3FFF5B-A31F-4371-83DB-D3F476B1BDE5}" dt="2019-12-29T14:26:07.828" v="4"/>
        <pc:sldMkLst>
          <pc:docMk/>
          <pc:sldMk cId="1395665272" sldId="270"/>
        </pc:sldMkLst>
      </pc:sldChg>
      <pc:sldChg chg="ord">
        <pc:chgData name="Sean McBride" userId="613b9e6be790cf13" providerId="LiveId" clId="{2E3FFF5B-A31F-4371-83DB-D3F476B1BDE5}" dt="2019-12-29T14:26:07.828" v="4"/>
        <pc:sldMkLst>
          <pc:docMk/>
          <pc:sldMk cId="685581918" sldId="274"/>
        </pc:sldMkLst>
      </pc:sldChg>
      <pc:sldChg chg="ord">
        <pc:chgData name="Sean McBride" userId="613b9e6be790cf13" providerId="LiveId" clId="{2E3FFF5B-A31F-4371-83DB-D3F476B1BDE5}" dt="2019-12-29T14:26:07.828" v="4"/>
        <pc:sldMkLst>
          <pc:docMk/>
          <pc:sldMk cId="3286219820" sldId="275"/>
        </pc:sldMkLst>
      </pc:sldChg>
      <pc:sldChg chg="add del">
        <pc:chgData name="Sean McBride" userId="613b9e6be790cf13" providerId="LiveId" clId="{2E3FFF5B-A31F-4371-83DB-D3F476B1BDE5}" dt="2019-12-29T15:09:12.384" v="40" actId="47"/>
        <pc:sldMkLst>
          <pc:docMk/>
          <pc:sldMk cId="871531382" sldId="276"/>
        </pc:sldMkLst>
      </pc:sldChg>
    </pc:docChg>
  </pc:docChgLst>
  <pc:docChgLst>
    <pc:chgData name="Sean McBride" userId="613b9e6be790cf13" providerId="LiveId" clId="{8220C528-F8AE-4E07-812E-C82987C40238}"/>
    <pc:docChg chg="custSel mod modSld">
      <pc:chgData name="Sean McBride" userId="613b9e6be790cf13" providerId="LiveId" clId="{8220C528-F8AE-4E07-812E-C82987C40238}" dt="2019-11-21T03:16:04.908" v="3" actId="26606"/>
      <pc:docMkLst>
        <pc:docMk/>
      </pc:docMkLst>
      <pc:sldChg chg="addSp delSp modSp">
        <pc:chgData name="Sean McBride" userId="613b9e6be790cf13" providerId="LiveId" clId="{8220C528-F8AE-4E07-812E-C82987C40238}" dt="2019-11-21T03:16:04.908" v="3" actId="26606"/>
        <pc:sldMkLst>
          <pc:docMk/>
          <pc:sldMk cId="3445501518" sldId="267"/>
        </pc:sldMkLst>
        <pc:spChg chg="ord">
          <ac:chgData name="Sean McBride" userId="613b9e6be790cf13" providerId="LiveId" clId="{8220C528-F8AE-4E07-812E-C82987C40238}" dt="2019-11-21T03:16:04.908" v="3" actId="26606"/>
          <ac:spMkLst>
            <pc:docMk/>
            <pc:sldMk cId="3445501518" sldId="267"/>
            <ac:spMk id="19" creationId="{8E48E33C-3996-43F2-91DA-B4693817A1CF}"/>
          </ac:spMkLst>
        </pc:spChg>
        <pc:spChg chg="del">
          <ac:chgData name="Sean McBride" userId="613b9e6be790cf13" providerId="LiveId" clId="{8220C528-F8AE-4E07-812E-C82987C40238}" dt="2019-11-21T03:16:04.908" v="3" actId="26606"/>
          <ac:spMkLst>
            <pc:docMk/>
            <pc:sldMk cId="3445501518" sldId="267"/>
            <ac:spMk id="37" creationId="{7B055CAA-2668-4929-8202-DBD35A78E8EB}"/>
          </ac:spMkLst>
        </pc:spChg>
        <pc:spChg chg="del">
          <ac:chgData name="Sean McBride" userId="613b9e6be790cf13" providerId="LiveId" clId="{8220C528-F8AE-4E07-812E-C82987C40238}" dt="2019-11-21T03:16:04.908" v="3" actId="26606"/>
          <ac:spMkLst>
            <pc:docMk/>
            <pc:sldMk cId="3445501518" sldId="267"/>
            <ac:spMk id="39" creationId="{38F88ED4-721F-4A25-9A68-66C57B1F8D03}"/>
          </ac:spMkLst>
        </pc:spChg>
        <pc:spChg chg="del">
          <ac:chgData name="Sean McBride" userId="613b9e6be790cf13" providerId="LiveId" clId="{8220C528-F8AE-4E07-812E-C82987C40238}" dt="2019-11-21T03:16:04.908" v="3" actId="26606"/>
          <ac:spMkLst>
            <pc:docMk/>
            <pc:sldMk cId="3445501518" sldId="267"/>
            <ac:spMk id="41" creationId="{3A5A85F2-11BA-4322-9355-08C0DEC78035}"/>
          </ac:spMkLst>
        </pc:spChg>
        <pc:spChg chg="del">
          <ac:chgData name="Sean McBride" userId="613b9e6be790cf13" providerId="LiveId" clId="{8220C528-F8AE-4E07-812E-C82987C40238}" dt="2019-11-21T03:16:04.908" v="3" actId="26606"/>
          <ac:spMkLst>
            <pc:docMk/>
            <pc:sldMk cId="3445501518" sldId="267"/>
            <ac:spMk id="43" creationId="{1A88A0CA-0BDB-4A19-A648-638BE196B2BC}"/>
          </ac:spMkLst>
        </pc:spChg>
        <pc:spChg chg="add">
          <ac:chgData name="Sean McBride" userId="613b9e6be790cf13" providerId="LiveId" clId="{8220C528-F8AE-4E07-812E-C82987C40238}" dt="2019-11-21T03:16:04.908" v="3" actId="26606"/>
          <ac:spMkLst>
            <pc:docMk/>
            <pc:sldMk cId="3445501518" sldId="267"/>
            <ac:spMk id="48" creationId="{7B055CAA-2668-4929-8202-DBD35A78E8EB}"/>
          </ac:spMkLst>
        </pc:spChg>
        <pc:spChg chg="add">
          <ac:chgData name="Sean McBride" userId="613b9e6be790cf13" providerId="LiveId" clId="{8220C528-F8AE-4E07-812E-C82987C40238}" dt="2019-11-21T03:16:04.908" v="3" actId="26606"/>
          <ac:spMkLst>
            <pc:docMk/>
            <pc:sldMk cId="3445501518" sldId="267"/>
            <ac:spMk id="50" creationId="{38F88ED4-721F-4A25-9A68-66C57B1F8D03}"/>
          </ac:spMkLst>
        </pc:spChg>
        <pc:spChg chg="add">
          <ac:chgData name="Sean McBride" userId="613b9e6be790cf13" providerId="LiveId" clId="{8220C528-F8AE-4E07-812E-C82987C40238}" dt="2019-11-21T03:16:04.908" v="3" actId="26606"/>
          <ac:spMkLst>
            <pc:docMk/>
            <pc:sldMk cId="3445501518" sldId="267"/>
            <ac:spMk id="52" creationId="{3A5A85F2-11BA-4322-9355-08C0DEC78035}"/>
          </ac:spMkLst>
        </pc:spChg>
        <pc:spChg chg="add">
          <ac:chgData name="Sean McBride" userId="613b9e6be790cf13" providerId="LiveId" clId="{8220C528-F8AE-4E07-812E-C82987C40238}" dt="2019-11-21T03:16:04.908" v="3" actId="26606"/>
          <ac:spMkLst>
            <pc:docMk/>
            <pc:sldMk cId="3445501518" sldId="267"/>
            <ac:spMk id="54" creationId="{1A88A0CA-0BDB-4A19-A648-638BE196B2BC}"/>
          </ac:spMkLst>
        </pc:spChg>
        <pc:picChg chg="add mod">
          <ac:chgData name="Sean McBride" userId="613b9e6be790cf13" providerId="LiveId" clId="{8220C528-F8AE-4E07-812E-C82987C40238}" dt="2019-11-21T03:16:04.908" v="3" actId="26606"/>
          <ac:picMkLst>
            <pc:docMk/>
            <pc:sldMk cId="3445501518" sldId="267"/>
            <ac:picMk id="4" creationId="{41994CE0-99C0-4D48-954A-A8D9FDFE5696}"/>
          </ac:picMkLst>
        </pc:picChg>
        <pc:picChg chg="del">
          <ac:chgData name="Sean McBride" userId="613b9e6be790cf13" providerId="LiveId" clId="{8220C528-F8AE-4E07-812E-C82987C40238}" dt="2019-11-21T03:15:57.337" v="1" actId="478"/>
          <ac:picMkLst>
            <pc:docMk/>
            <pc:sldMk cId="3445501518" sldId="267"/>
            <ac:picMk id="17" creationId="{F098049E-30F9-4E78-AB38-08C6AE0329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0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9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3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1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91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Distributed_hash_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ed_hash_tab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ord_(peer-to-peer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9D3CA-7AAB-403E-BEDA-6A0B201AB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19BA-6F20-46A2-9FA6-0E3E51230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227" y="1153886"/>
            <a:ext cx="3374265" cy="971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Chord-based User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77D0F-E5FE-4D21-AA33-023D86447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226" y="2266683"/>
            <a:ext cx="3374265" cy="2704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Á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LVARO ALBERO </a:t>
            </a: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GRAN</a:t>
            </a:r>
          </a:p>
          <a:p>
            <a:pPr algn="r"/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TYLER JONES</a:t>
            </a:r>
          </a:p>
          <a:p>
            <a:pPr algn="r"/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SEAN McBride</a:t>
            </a:r>
          </a:p>
          <a:p>
            <a:pPr algn="r"/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Naim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Merheb</a:t>
            </a:r>
          </a:p>
          <a:p>
            <a:pPr algn="r"/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CSCI 6421 Distributed Systems</a:t>
            </a: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Prof.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Roozbeh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Haghnazar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Koochaksaraei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George Washington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21482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97856F-CEC0-4E80-A2A1-0F4EE998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02445B-634B-4668-AD4F-18E6EB31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/>
              <a:t>Agile assumes that everyone is working on the same thing at the same time</a:t>
            </a:r>
          </a:p>
          <a:p>
            <a:r>
              <a:rPr lang="en-US" dirty="0"/>
              <a:t>Academic Semesters are “event-driven” and </a:t>
            </a:r>
            <a:r>
              <a:rPr lang="en-US" dirty="0" err="1"/>
              <a:t>bursty</a:t>
            </a:r>
            <a:r>
              <a:rPr lang="en-US" dirty="0"/>
              <a:t>, as below</a:t>
            </a:r>
          </a:p>
          <a:p>
            <a:r>
              <a:rPr lang="en-US" dirty="0"/>
              <a:t>We have different classes, so our bursts often don’t overlap</a:t>
            </a:r>
          </a:p>
          <a:p>
            <a:r>
              <a:rPr lang="en-US" dirty="0"/>
              <a:t>Because it is hard to quick Pull Requests reviewed quickly, this increases the temptation to have lump unrelated work together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6C10B-E78A-4976-8DD3-15F62327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61" y="3261798"/>
            <a:ext cx="834774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6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58A70-41BB-4335-A310-F18ED47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/>
              <a:t>VS Code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1994CE0-99C0-4D48-954A-A8D9FDFE5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48E33C-3996-43F2-91DA-B4693817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368978" cy="3634486"/>
          </a:xfrm>
        </p:spPr>
        <p:txBody>
          <a:bodyPr>
            <a:normAutofit/>
          </a:bodyPr>
          <a:lstStyle/>
          <a:p>
            <a:r>
              <a:rPr lang="en-US" dirty="0"/>
              <a:t>Shared configuration and extensions, checked into the git repo</a:t>
            </a:r>
          </a:p>
          <a:p>
            <a:r>
              <a:rPr lang="en-US" dirty="0"/>
              <a:t>Integrated Pair Programming Tooling</a:t>
            </a:r>
          </a:p>
          <a:p>
            <a:r>
              <a:rPr lang="en-US" dirty="0"/>
              <a:t>Interactive Debugger</a:t>
            </a:r>
          </a:p>
          <a:p>
            <a:endParaRPr lang="en-US" dirty="0"/>
          </a:p>
          <a:p>
            <a:r>
              <a:rPr lang="en-US" dirty="0"/>
              <a:t>Made it way easier to get started on the project</a:t>
            </a:r>
          </a:p>
          <a:p>
            <a:r>
              <a:rPr lang="en-US" dirty="0"/>
              <a:t>If we were to do this over again, we’d try to get the interactive debugger setup WAY SOONER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D2B4922-7602-46A0-9EEB-1F737C65F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58A70-41BB-4335-A310-F18ED47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324" y="702156"/>
            <a:ext cx="7105483" cy="1188720"/>
          </a:xfrm>
        </p:spPr>
        <p:txBody>
          <a:bodyPr>
            <a:norm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70450C2-785F-4B9A-ADCF-A3081A1C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616FE08-2FA4-454F-8805-C2B340EE8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D6FD8DB-BEB0-487A-910E-E4D3E89D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8BA7A5-535F-44A2-B40B-38B9F5CB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650" y="3575443"/>
            <a:ext cx="3061163" cy="12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E33C-3996-43F2-91DA-B4693817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>
              <a:buClr>
                <a:srgbClr val="16B0C1"/>
              </a:buClr>
            </a:pPr>
            <a:r>
              <a:rPr lang="en-US" dirty="0"/>
              <a:t>Language-agnostic RPC framework with support for most languages.</a:t>
            </a:r>
          </a:p>
          <a:p>
            <a:pPr>
              <a:buClr>
                <a:srgbClr val="16B0C1"/>
              </a:buClr>
            </a:pPr>
            <a:r>
              <a:rPr lang="en-US" dirty="0"/>
              <a:t>Real world and popular in most Kubernetes / microservices environments</a:t>
            </a:r>
          </a:p>
          <a:p>
            <a:pPr>
              <a:buClr>
                <a:srgbClr val="16B0C1"/>
              </a:buClr>
            </a:pPr>
            <a:r>
              <a:rPr lang="en-US" dirty="0"/>
              <a:t>Our end result is good! Method calls in a try/catch block.</a:t>
            </a:r>
          </a:p>
          <a:p>
            <a:pPr>
              <a:buClr>
                <a:srgbClr val="16B0C1"/>
              </a:buClr>
            </a:pPr>
            <a:endParaRPr lang="en-US" dirty="0"/>
          </a:p>
          <a:p>
            <a:pPr>
              <a:buClr>
                <a:srgbClr val="16B0C1"/>
              </a:buClr>
            </a:pPr>
            <a:r>
              <a:rPr lang="en-US" dirty="0"/>
              <a:t>Challenges</a:t>
            </a:r>
          </a:p>
          <a:p>
            <a:pPr lvl="1">
              <a:buClr>
                <a:srgbClr val="16B0C1"/>
              </a:buClr>
            </a:pPr>
            <a:r>
              <a:rPr lang="en-US" dirty="0"/>
              <a:t>Had to learn new </a:t>
            </a:r>
            <a:r>
              <a:rPr lang="en-US" dirty="0" err="1"/>
              <a:t>Protobuf</a:t>
            </a:r>
            <a:r>
              <a:rPr lang="en-US" dirty="0"/>
              <a:t> Syntax</a:t>
            </a:r>
          </a:p>
          <a:p>
            <a:pPr lvl="1">
              <a:buClr>
                <a:srgbClr val="16B0C1"/>
              </a:buClr>
            </a:pPr>
            <a:r>
              <a:rPr lang="en-US" dirty="0"/>
              <a:t>Struggled with asynchronous versus synchronous APIs</a:t>
            </a:r>
          </a:p>
          <a:p>
            <a:pPr lvl="1">
              <a:buClr>
                <a:srgbClr val="16B0C1"/>
              </a:buClr>
            </a:pPr>
            <a:r>
              <a:rPr lang="en-US" dirty="0"/>
              <a:t>Not obvious how to make clean looking Node.js with </a:t>
            </a:r>
            <a:r>
              <a:rPr lang="en-US" dirty="0" err="1"/>
              <a:t>gRPC</a:t>
            </a:r>
            <a:r>
              <a:rPr lang="en-US" dirty="0"/>
              <a:t> API. Documentation site did not use modern syntax</a:t>
            </a:r>
          </a:p>
          <a:p>
            <a:pPr marL="0" indent="0">
              <a:buClr>
                <a:srgbClr val="16B0C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6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58A70-41BB-4335-A310-F18ED47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Image result for node.js">
            <a:extLst>
              <a:ext uri="{FF2B5EF4-FFF2-40B4-BE49-F238E27FC236}">
                <a16:creationId xmlns:a16="http://schemas.microsoft.com/office/drawing/2014/main" id="{B49CBC6F-4884-4E42-96FC-1AC60E6F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862594"/>
            <a:ext cx="3194595" cy="31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E33C-3996-43F2-91DA-B4693817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368978" cy="36344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Provided the easiest onramp to </a:t>
            </a:r>
            <a:r>
              <a:rPr lang="en-US" dirty="0" err="1"/>
              <a:t>gRPC</a:t>
            </a:r>
            <a:r>
              <a:rPr lang="en-US" dirty="0"/>
              <a:t>. We could dynamically load </a:t>
            </a:r>
            <a:r>
              <a:rPr lang="en-US" dirty="0" err="1"/>
              <a:t>protobufs</a:t>
            </a:r>
            <a:r>
              <a:rPr lang="en-US" dirty="0"/>
              <a:t> rather than doing AOT compilation</a:t>
            </a:r>
          </a:p>
          <a:p>
            <a:pPr>
              <a:lnSpc>
                <a:spcPct val="90000"/>
              </a:lnSpc>
            </a:pPr>
            <a:r>
              <a:rPr lang="en-US" dirty="0"/>
              <a:t>Álvaro prefers C#, I prefer Rust, </a:t>
            </a:r>
            <a:r>
              <a:rPr lang="en-US" dirty="0" err="1"/>
              <a:t>Naim</a:t>
            </a:r>
            <a:r>
              <a:rPr lang="en-US" dirty="0"/>
              <a:t> prefers Go, Tyler prefers Python. We picked Node.js as the “least common denominator” language. It looks like C, but is high level and multi-paradigm</a:t>
            </a:r>
          </a:p>
          <a:p>
            <a:pPr>
              <a:lnSpc>
                <a:spcPct val="90000"/>
              </a:lnSpc>
            </a:pPr>
            <a:r>
              <a:rPr lang="en-US" dirty="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gRPC</a:t>
            </a:r>
            <a:r>
              <a:rPr lang="en-US" dirty="0"/>
              <a:t> WAS WAY EASIER!!!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Isomorphic: Use the same language for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Good 3</a:t>
            </a:r>
            <a:r>
              <a:rPr lang="en-US" baseline="30000" dirty="0"/>
              <a:t>rd</a:t>
            </a:r>
            <a:r>
              <a:rPr lang="en-US" dirty="0"/>
              <a:t> Party Module Ecosystem. We were able to swap out </a:t>
            </a:r>
            <a:r>
              <a:rPr lang="en-US" dirty="0" err="1"/>
              <a:t>gRPC</a:t>
            </a:r>
            <a:r>
              <a:rPr lang="en-US" dirty="0"/>
              <a:t> libraries.</a:t>
            </a:r>
          </a:p>
          <a:p>
            <a:pPr>
              <a:lnSpc>
                <a:spcPct val="90000"/>
              </a:lnSpc>
            </a:pPr>
            <a:r>
              <a:rPr lang="en-US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 close to pseudocode as Python, a more elegant language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Math operators worked a bit differently than expected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More debugging because of loose types</a:t>
            </a:r>
          </a:p>
        </p:txBody>
      </p:sp>
    </p:spTree>
    <p:extLst>
      <p:ext uri="{BB962C8B-B14F-4D97-AF65-F5344CB8AC3E}">
        <p14:creationId xmlns:p14="http://schemas.microsoft.com/office/powerpoint/2010/main" val="130093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F3125-F829-42AD-9499-2E1E6857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58A70-41BB-4335-A310-F18ED47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133" y="702156"/>
            <a:ext cx="7212675" cy="1188720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55048A-E386-4898-B0AD-98A6A29F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1A1F8-0202-47A2-AA30-21B1B3ED6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16B9E-A476-43D0-AA13-88A0A84D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Image result for docker logo&quot;">
            <a:extLst>
              <a:ext uri="{FF2B5EF4-FFF2-40B4-BE49-F238E27FC236}">
                <a16:creationId xmlns:a16="http://schemas.microsoft.com/office/drawing/2014/main" id="{6F176EDD-0378-4150-8335-DF454F82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689" y="2551179"/>
            <a:ext cx="3579165" cy="28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E33C-3996-43F2-91DA-B4693817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133" y="2340864"/>
            <a:ext cx="7212674" cy="4049700"/>
          </a:xfrm>
        </p:spPr>
        <p:txBody>
          <a:bodyPr>
            <a:normAutofit/>
          </a:bodyPr>
          <a:lstStyle/>
          <a:p>
            <a:pPr marL="0" indent="0">
              <a:buClr>
                <a:srgbClr val="16B0C1"/>
              </a:buClr>
              <a:buNone/>
            </a:pPr>
            <a:r>
              <a:rPr lang="en-US" dirty="0"/>
              <a:t>One command to start a 25-node cluster!</a:t>
            </a:r>
          </a:p>
          <a:p>
            <a:pPr marL="0" indent="0">
              <a:buClr>
                <a:srgbClr val="16B0C1"/>
              </a:buClr>
              <a:buNone/>
            </a:pPr>
            <a:r>
              <a:rPr lang="en-US" dirty="0"/>
              <a:t>docker-compose up --scale </a:t>
            </a:r>
            <a:r>
              <a:rPr lang="en-US" dirty="0" err="1"/>
              <a:t>node_secondary</a:t>
            </a:r>
            <a:r>
              <a:rPr lang="en-US" dirty="0"/>
              <a:t>=24 -d</a:t>
            </a:r>
          </a:p>
          <a:p>
            <a:pPr marL="0" indent="0">
              <a:buClr>
                <a:srgbClr val="16B0C1"/>
              </a:buClr>
              <a:buNone/>
            </a:pPr>
            <a:endParaRPr lang="en-US" dirty="0"/>
          </a:p>
          <a:p>
            <a:pPr>
              <a:buClr>
                <a:srgbClr val="16B0C1"/>
              </a:buClr>
            </a:pPr>
            <a:r>
              <a:rPr lang="en-US" dirty="0"/>
              <a:t>Use Case</a:t>
            </a:r>
          </a:p>
          <a:p>
            <a:pPr lvl="1">
              <a:buClr>
                <a:srgbClr val="16B0C1"/>
              </a:buClr>
            </a:pPr>
            <a:r>
              <a:rPr lang="en-US" dirty="0"/>
              <a:t>Lightweight Containers run our components</a:t>
            </a:r>
          </a:p>
          <a:p>
            <a:pPr lvl="1">
              <a:buClr>
                <a:srgbClr val="16B0C1"/>
              </a:buClr>
            </a:pPr>
            <a:r>
              <a:rPr lang="en-US" dirty="0"/>
              <a:t>Docker Compose defines network and how to scale horizontally</a:t>
            </a:r>
          </a:p>
          <a:p>
            <a:pPr>
              <a:buClr>
                <a:srgbClr val="16B0C1"/>
              </a:buClr>
            </a:pPr>
            <a:endParaRPr lang="en-US" dirty="0"/>
          </a:p>
          <a:p>
            <a:pPr>
              <a:buClr>
                <a:srgbClr val="16B0C1"/>
              </a:buClr>
            </a:pPr>
            <a:r>
              <a:rPr lang="en-US" dirty="0"/>
              <a:t>Challenges</a:t>
            </a:r>
          </a:p>
          <a:p>
            <a:pPr lvl="1">
              <a:buClr>
                <a:srgbClr val="16B0C1"/>
              </a:buClr>
            </a:pPr>
            <a:r>
              <a:rPr lang="en-US" dirty="0"/>
              <a:t>Docker for Windows required Windows 10 Professional, but Álvaro and Tyler only have Windows 10 Home</a:t>
            </a:r>
          </a:p>
          <a:p>
            <a:pPr lvl="1">
              <a:buClr>
                <a:srgbClr val="16B0C1"/>
              </a:buClr>
            </a:pPr>
            <a:r>
              <a:rPr lang="en-US" dirty="0"/>
              <a:t>Docker works slightly differently between Windows and Linux</a:t>
            </a:r>
          </a:p>
        </p:txBody>
      </p:sp>
    </p:spTree>
    <p:extLst>
      <p:ext uri="{BB962C8B-B14F-4D97-AF65-F5344CB8AC3E}">
        <p14:creationId xmlns:p14="http://schemas.microsoft.com/office/powerpoint/2010/main" val="328621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3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58A70-41BB-4335-A310-F18ED47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Azure Container Instances</a:t>
            </a:r>
          </a:p>
        </p:txBody>
      </p:sp>
      <p:sp>
        <p:nvSpPr>
          <p:cNvPr id="1036" name="Rectangle 14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4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38" name="Rectangle 14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D323DA6-6564-4585-8CDB-1117EE91B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0" b="3"/>
          <a:stretch/>
        </p:blipFill>
        <p:spPr bwMode="auto">
          <a:xfrm>
            <a:off x="446534" y="601201"/>
            <a:ext cx="3703320" cy="57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E33C-3996-43F2-91DA-B4693817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7225074" cy="3962266"/>
          </a:xfrm>
        </p:spPr>
        <p:txBody>
          <a:bodyPr>
            <a:normAutofit/>
          </a:bodyPr>
          <a:lstStyle/>
          <a:p>
            <a:r>
              <a:rPr lang="en-US" dirty="0"/>
              <a:t>Managed Service for running containerized distributed systems </a:t>
            </a:r>
          </a:p>
          <a:p>
            <a:r>
              <a:rPr lang="en-US" dirty="0"/>
              <a:t>Compared to AWS </a:t>
            </a:r>
            <a:r>
              <a:rPr lang="en-US" dirty="0" err="1"/>
              <a:t>Fargate</a:t>
            </a:r>
            <a:r>
              <a:rPr lang="en-US" dirty="0"/>
              <a:t>, much simpler!</a:t>
            </a:r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Had to learn new deployment script because it can’t use Docker Compose files</a:t>
            </a:r>
          </a:p>
        </p:txBody>
      </p:sp>
    </p:spTree>
    <p:extLst>
      <p:ext uri="{BB962C8B-B14F-4D97-AF65-F5344CB8AC3E}">
        <p14:creationId xmlns:p14="http://schemas.microsoft.com/office/powerpoint/2010/main" val="68558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2C7-BC41-4659-8C77-36BDC344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Hash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CD081-B49E-4D54-96BB-C877BA1EA0B7}"/>
              </a:ext>
            </a:extLst>
          </p:cNvPr>
          <p:cNvSpPr/>
          <p:nvPr/>
        </p:nvSpPr>
        <p:spPr>
          <a:xfrm>
            <a:off x="2952034" y="6423913"/>
            <a:ext cx="601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Source https://en.wikipedia.org/wiki/Distributed_hash_table</a:t>
            </a: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A958611-B0C0-49A0-A3FD-639D86876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02" y="2341563"/>
            <a:ext cx="4974596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5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0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1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2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63" name="Rectangle 7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A92C7-BC41-4659-8C77-36BDC344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Distributed Hash Table</a:t>
            </a:r>
          </a:p>
        </p:txBody>
      </p:sp>
      <p:sp>
        <p:nvSpPr>
          <p:cNvPr id="2064" name="Rectangle 8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5" name="Rectangle 8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6" name="Rectangle 8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FCA0E-48A1-4641-9EE8-7643331FA1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716" y="2790605"/>
            <a:ext cx="8577945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DCD081-B49E-4D54-96BB-C877BA1EA0B7}"/>
              </a:ext>
            </a:extLst>
          </p:cNvPr>
          <p:cNvSpPr/>
          <p:nvPr/>
        </p:nvSpPr>
        <p:spPr>
          <a:xfrm>
            <a:off x="2952034" y="6423913"/>
            <a:ext cx="601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 https://en.wikipedia.org/wiki/Distributed_hash_table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3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D8402-E271-4420-8E19-AC6592E0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Chord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9985-1F83-4AA1-BF11-02F060273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A peer-to-peer distributed hash table.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Developed by Ion </a:t>
            </a:r>
            <a:r>
              <a:rPr lang="en-US" sz="1500" dirty="0" err="1">
                <a:solidFill>
                  <a:srgbClr val="FFFFFF"/>
                </a:solidFill>
              </a:rPr>
              <a:t>Stoica</a:t>
            </a:r>
            <a:r>
              <a:rPr lang="en-US" sz="1500" dirty="0">
                <a:solidFill>
                  <a:srgbClr val="FFFFFF"/>
                </a:solidFill>
              </a:rPr>
              <a:t>, Robert Morris, David Karger, </a:t>
            </a:r>
            <a:r>
              <a:rPr lang="en-US" sz="1500" dirty="0" err="1">
                <a:solidFill>
                  <a:srgbClr val="FFFFFF"/>
                </a:solidFill>
              </a:rPr>
              <a:t>Kaashoek</a:t>
            </a:r>
            <a:r>
              <a:rPr lang="en-US" sz="1500" dirty="0">
                <a:solidFill>
                  <a:srgbClr val="FFFFFF"/>
                </a:solidFill>
              </a:rPr>
              <a:t>, and Hari Balakrishnan from MIT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Keys and IP addresses are hashed into a uniform identifier space (typically using SHA-1)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The keys of the distributed hash table are stored on their closest successor node.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Forms a logical ring with “finger tables” to reduce access time</a:t>
            </a:r>
          </a:p>
        </p:txBody>
      </p:sp>
      <p:pic>
        <p:nvPicPr>
          <p:cNvPr id="1028" name="Picture 4" descr="If two nodes are at a distance 11 apart along the ring (i.e., there are 10 nodes between them), it takes three hops to send a message from one to the other. The first hop covers a distance of 8 units, the second 2 units, and the final hop 1 unit.">
            <a:extLst>
              <a:ext uri="{FF2B5EF4-FFF2-40B4-BE49-F238E27FC236}">
                <a16:creationId xmlns:a16="http://schemas.microsoft.com/office/drawing/2014/main" id="{8EE0FD5C-46D1-4E64-9ECB-2ABA91C0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830" y="936141"/>
            <a:ext cx="4968305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53F89A-719D-41FA-8B89-5A338A5CBC25}"/>
              </a:ext>
            </a:extLst>
          </p:cNvPr>
          <p:cNvSpPr/>
          <p:nvPr/>
        </p:nvSpPr>
        <p:spPr>
          <a:xfrm>
            <a:off x="3142746" y="6416252"/>
            <a:ext cx="5901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Source: https://en.wikipedia.org/wiki/Chord_(peer-to-peer)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1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6396CFC-6BAA-4A40-B44D-31C57FE11BCB}"/>
              </a:ext>
            </a:extLst>
          </p:cNvPr>
          <p:cNvSpPr/>
          <p:nvPr/>
        </p:nvSpPr>
        <p:spPr>
          <a:xfrm>
            <a:off x="7514705" y="2261062"/>
            <a:ext cx="3840480" cy="389478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79115-B5F1-4246-91A9-BE59CE03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5F40F828-6F1F-4579-9AEC-DC83CD9B9FB6}"/>
              </a:ext>
            </a:extLst>
          </p:cNvPr>
          <p:cNvSpPr/>
          <p:nvPr/>
        </p:nvSpPr>
        <p:spPr>
          <a:xfrm>
            <a:off x="169713" y="2590800"/>
            <a:ext cx="1005840" cy="1064029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4C3EB-2B24-4EFA-A776-A81BBC5D8D0D}"/>
              </a:ext>
            </a:extLst>
          </p:cNvPr>
          <p:cNvSpPr/>
          <p:nvPr/>
        </p:nvSpPr>
        <p:spPr>
          <a:xfrm>
            <a:off x="3659673" y="4204754"/>
            <a:ext cx="1072342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API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7F720-A6B7-4F82-ABB1-733A38241330}"/>
              </a:ext>
            </a:extLst>
          </p:cNvPr>
          <p:cNvSpPr/>
          <p:nvPr/>
        </p:nvSpPr>
        <p:spPr>
          <a:xfrm>
            <a:off x="2479271" y="2632084"/>
            <a:ext cx="1242054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6B33E-FB76-4D3A-8A6D-B93EA6891FD7}"/>
              </a:ext>
            </a:extLst>
          </p:cNvPr>
          <p:cNvSpPr/>
          <p:nvPr/>
        </p:nvSpPr>
        <p:spPr>
          <a:xfrm>
            <a:off x="4721629" y="2661458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and Crawler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19137-C042-4137-8688-6EE51F83B049}"/>
              </a:ext>
            </a:extLst>
          </p:cNvPr>
          <p:cNvSpPr/>
          <p:nvPr/>
        </p:nvSpPr>
        <p:spPr>
          <a:xfrm>
            <a:off x="7922728" y="28928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9E855-8CA1-4369-8263-2DC24BA04FDE}"/>
              </a:ext>
            </a:extLst>
          </p:cNvPr>
          <p:cNvSpPr/>
          <p:nvPr/>
        </p:nvSpPr>
        <p:spPr>
          <a:xfrm>
            <a:off x="8075128" y="30452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2168E8-6796-485D-9D3D-94F577F26EF0}"/>
              </a:ext>
            </a:extLst>
          </p:cNvPr>
          <p:cNvSpPr/>
          <p:nvPr/>
        </p:nvSpPr>
        <p:spPr>
          <a:xfrm>
            <a:off x="8227528" y="31976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9F27D-EEE5-402E-975B-0DA1F80EDF40}"/>
              </a:ext>
            </a:extLst>
          </p:cNvPr>
          <p:cNvSpPr/>
          <p:nvPr/>
        </p:nvSpPr>
        <p:spPr>
          <a:xfrm>
            <a:off x="8379928" y="33500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3CF42-5E91-4DDF-BD34-ED7C42B56724}"/>
              </a:ext>
            </a:extLst>
          </p:cNvPr>
          <p:cNvSpPr/>
          <p:nvPr/>
        </p:nvSpPr>
        <p:spPr>
          <a:xfrm>
            <a:off x="8532328" y="35024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6F3CD0-2978-4ED0-92B5-2DCF3FDAC35F}"/>
              </a:ext>
            </a:extLst>
          </p:cNvPr>
          <p:cNvSpPr/>
          <p:nvPr/>
        </p:nvSpPr>
        <p:spPr>
          <a:xfrm>
            <a:off x="8684728" y="36548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69EC3-F001-416A-AC9E-305DBCB7E4AF}"/>
              </a:ext>
            </a:extLst>
          </p:cNvPr>
          <p:cNvSpPr/>
          <p:nvPr/>
        </p:nvSpPr>
        <p:spPr>
          <a:xfrm>
            <a:off x="8837128" y="38072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76AC3-0A5E-4329-A8D2-0ABA88A5B7AD}"/>
              </a:ext>
            </a:extLst>
          </p:cNvPr>
          <p:cNvSpPr/>
          <p:nvPr/>
        </p:nvSpPr>
        <p:spPr>
          <a:xfrm>
            <a:off x="8989528" y="39596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2E7EE1-0362-4EF2-B082-8E9B8FADD35B}"/>
              </a:ext>
            </a:extLst>
          </p:cNvPr>
          <p:cNvSpPr/>
          <p:nvPr/>
        </p:nvSpPr>
        <p:spPr>
          <a:xfrm>
            <a:off x="9141928" y="41120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01C1E-C87F-4904-85E5-A533EDF9FD6F}"/>
              </a:ext>
            </a:extLst>
          </p:cNvPr>
          <p:cNvSpPr/>
          <p:nvPr/>
        </p:nvSpPr>
        <p:spPr>
          <a:xfrm>
            <a:off x="9294328" y="42644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217AF-0F23-4172-95B0-931BC694C158}"/>
              </a:ext>
            </a:extLst>
          </p:cNvPr>
          <p:cNvSpPr/>
          <p:nvPr/>
        </p:nvSpPr>
        <p:spPr>
          <a:xfrm>
            <a:off x="9446728" y="4416829"/>
            <a:ext cx="1374371" cy="1072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48F42-B2C4-4EC4-A339-990B10C84413}"/>
              </a:ext>
            </a:extLst>
          </p:cNvPr>
          <p:cNvSpPr txBox="1"/>
          <p:nvPr/>
        </p:nvSpPr>
        <p:spPr>
          <a:xfrm>
            <a:off x="8038458" y="2327748"/>
            <a:ext cx="28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Chord-based User 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1F54D9-B813-424D-ABD3-B295BB2C70A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21325" y="3168255"/>
            <a:ext cx="1000304" cy="29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AE4F76-AF10-455F-800B-0B0DA77114DE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096000" y="3197629"/>
            <a:ext cx="1418705" cy="1010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2DC47-554E-448F-B2A5-CEA0E6C4C3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732015" y="4648201"/>
            <a:ext cx="2809027" cy="92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7ED530-9FFF-41AB-B5BB-F2F54343C63C}"/>
              </a:ext>
            </a:extLst>
          </p:cNvPr>
          <p:cNvSpPr txBox="1"/>
          <p:nvPr/>
        </p:nvSpPr>
        <p:spPr>
          <a:xfrm>
            <a:off x="5306991" y="5162187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Insert, Edit, Remove, Lookup User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136AB5-90E9-4E93-901E-B7920AAC5CCB}"/>
              </a:ext>
            </a:extLst>
          </p:cNvPr>
          <p:cNvSpPr/>
          <p:nvPr/>
        </p:nvSpPr>
        <p:spPr>
          <a:xfrm>
            <a:off x="2036618" y="5592386"/>
            <a:ext cx="1242054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Web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250377-6B50-4927-A2DE-7DDA138D3A62}"/>
              </a:ext>
            </a:extLst>
          </p:cNvPr>
          <p:cNvCxnSpPr>
            <a:cxnSpLocks/>
          </p:cNvCxnSpPr>
          <p:nvPr/>
        </p:nvCxnSpPr>
        <p:spPr>
          <a:xfrm>
            <a:off x="1339036" y="3502429"/>
            <a:ext cx="2168237" cy="1289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728055-3A6A-4469-B4C1-90B43E63DD86}"/>
              </a:ext>
            </a:extLst>
          </p:cNvPr>
          <p:cNvCxnSpPr>
            <a:cxnSpLocks/>
          </p:cNvCxnSpPr>
          <p:nvPr/>
        </p:nvCxnSpPr>
        <p:spPr>
          <a:xfrm>
            <a:off x="1401044" y="3168255"/>
            <a:ext cx="1036657" cy="29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ED53F4-E816-4B07-9E30-D025C6BC2914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248465" y="5701001"/>
            <a:ext cx="788153" cy="34858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B6D14B-FBCC-4B45-BA6F-B9D286AD71DA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278672" y="5352416"/>
            <a:ext cx="904888" cy="69717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Smiley Face 52">
            <a:extLst>
              <a:ext uri="{FF2B5EF4-FFF2-40B4-BE49-F238E27FC236}">
                <a16:creationId xmlns:a16="http://schemas.microsoft.com/office/drawing/2014/main" id="{DD4D62B1-9F29-4E71-B94F-F558FCEBD588}"/>
              </a:ext>
            </a:extLst>
          </p:cNvPr>
          <p:cNvSpPr/>
          <p:nvPr/>
        </p:nvSpPr>
        <p:spPr>
          <a:xfrm>
            <a:off x="169713" y="5060371"/>
            <a:ext cx="1005840" cy="1064029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282036-297D-4613-9258-2E68127D8B9C}"/>
              </a:ext>
            </a:extLst>
          </p:cNvPr>
          <p:cNvSpPr txBox="1"/>
          <p:nvPr/>
        </p:nvSpPr>
        <p:spPr>
          <a:xfrm>
            <a:off x="256991" y="3669268"/>
            <a:ext cx="82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9E1C5A-B0B1-42A4-9561-968A1CA3EC61}"/>
              </a:ext>
            </a:extLst>
          </p:cNvPr>
          <p:cNvSpPr txBox="1"/>
          <p:nvPr/>
        </p:nvSpPr>
        <p:spPr>
          <a:xfrm>
            <a:off x="142353" y="6161025"/>
            <a:ext cx="114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29487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240B6A0-F127-4CFA-9178-FE5E774DE646}"/>
              </a:ext>
            </a:extLst>
          </p:cNvPr>
          <p:cNvSpPr/>
          <p:nvPr/>
        </p:nvSpPr>
        <p:spPr>
          <a:xfrm>
            <a:off x="6252745" y="2310064"/>
            <a:ext cx="5358063" cy="423511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79115-B5F1-4246-91A9-BE59CE03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Chord Node Architecture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7F7D5D-0895-4070-9B09-4673E3FC0E79}"/>
              </a:ext>
            </a:extLst>
          </p:cNvPr>
          <p:cNvGrpSpPr/>
          <p:nvPr/>
        </p:nvGrpSpPr>
        <p:grpSpPr>
          <a:xfrm>
            <a:off x="9364053" y="3956959"/>
            <a:ext cx="2022165" cy="2407433"/>
            <a:chOff x="5696547" y="4750548"/>
            <a:chExt cx="1994035" cy="1825878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A2B96A-C7BC-4E02-9FB0-ED9A95B45246}"/>
                </a:ext>
              </a:extLst>
            </p:cNvPr>
            <p:cNvSpPr/>
            <p:nvPr/>
          </p:nvSpPr>
          <p:spPr>
            <a:xfrm>
              <a:off x="5696548" y="4750548"/>
              <a:ext cx="1994034" cy="1825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8F19A8-7DC9-4916-A21A-8B3781CBEA09}"/>
                </a:ext>
              </a:extLst>
            </p:cNvPr>
            <p:cNvSpPr txBox="1"/>
            <p:nvPr/>
          </p:nvSpPr>
          <p:spPr>
            <a:xfrm>
              <a:off x="5696547" y="4822099"/>
              <a:ext cx="1865697" cy="15406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ChordNode</a:t>
              </a:r>
              <a:endParaRPr lang="en-US" b="1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dirty="0" err="1">
                  <a:solidFill>
                    <a:schemeClr val="bg1"/>
                  </a:solidFill>
                </a:rPr>
                <a:t>initFingerTable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dirty="0" err="1">
                  <a:solidFill>
                    <a:schemeClr val="bg1"/>
                  </a:solidFill>
                </a:rPr>
                <a:t>findSuccessor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dirty="0" err="1">
                  <a:solidFill>
                    <a:schemeClr val="bg1"/>
                  </a:solidFill>
                </a:rPr>
                <a:t>findPredecessor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-stabilize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-join</a:t>
              </a:r>
            </a:p>
            <a:p>
              <a:r>
                <a:rPr lang="en-US" dirty="0" err="1">
                  <a:solidFill>
                    <a:schemeClr val="bg1"/>
                  </a:solidFill>
                </a:rPr>
                <a:t>etc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7130FE-22DF-48AE-9D58-D574D3F710FE}"/>
              </a:ext>
            </a:extLst>
          </p:cNvPr>
          <p:cNvGrpSpPr/>
          <p:nvPr/>
        </p:nvGrpSpPr>
        <p:grpSpPr>
          <a:xfrm>
            <a:off x="6585505" y="4000034"/>
            <a:ext cx="1843242" cy="2321282"/>
            <a:chOff x="948084" y="2641009"/>
            <a:chExt cx="4099922" cy="183071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D9B7A2-1903-40EA-A170-8DA558A3C726}"/>
                </a:ext>
              </a:extLst>
            </p:cNvPr>
            <p:cNvSpPr/>
            <p:nvPr/>
          </p:nvSpPr>
          <p:spPr>
            <a:xfrm>
              <a:off x="948085" y="2645844"/>
              <a:ext cx="4099921" cy="1825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02D269-851D-4E9C-94E3-4C5EB6188D3D}"/>
                </a:ext>
              </a:extLst>
            </p:cNvPr>
            <p:cNvSpPr txBox="1"/>
            <p:nvPr/>
          </p:nvSpPr>
          <p:spPr>
            <a:xfrm>
              <a:off x="948084" y="2641009"/>
              <a:ext cx="4099922" cy="11651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UserService</a:t>
              </a:r>
              <a:endParaRPr lang="en-US" b="1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dirty="0" err="1">
                  <a:solidFill>
                    <a:schemeClr val="bg1"/>
                  </a:solidFill>
                </a:rPr>
                <a:t>insertUser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dirty="0" err="1">
                  <a:solidFill>
                    <a:schemeClr val="bg1"/>
                  </a:solidFill>
                </a:rPr>
                <a:t>removeUser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dirty="0" err="1">
                  <a:solidFill>
                    <a:schemeClr val="bg1"/>
                  </a:solidFill>
                </a:rPr>
                <a:t>lookupUser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-serve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FF51AB-AE26-4C9E-A0BC-3A705ECE001C}"/>
              </a:ext>
            </a:extLst>
          </p:cNvPr>
          <p:cNvCxnSpPr>
            <a:cxnSpLocks/>
            <a:stCxn id="40" idx="3"/>
            <a:endCxn id="20" idx="1"/>
          </p:cNvCxnSpPr>
          <p:nvPr/>
        </p:nvCxnSpPr>
        <p:spPr>
          <a:xfrm>
            <a:off x="8428747" y="4738698"/>
            <a:ext cx="935306" cy="3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595F9A-8714-404A-8EE2-FECF6D11C55B}"/>
              </a:ext>
            </a:extLst>
          </p:cNvPr>
          <p:cNvSpPr txBox="1"/>
          <p:nvPr/>
        </p:nvSpPr>
        <p:spPr>
          <a:xfrm rot="1136122">
            <a:off x="8452533" y="4605340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516E3E-AF8B-44D1-9A21-7127E8914524}"/>
              </a:ext>
            </a:extLst>
          </p:cNvPr>
          <p:cNvGrpSpPr/>
          <p:nvPr/>
        </p:nvGrpSpPr>
        <p:grpSpPr>
          <a:xfrm>
            <a:off x="7923048" y="2440035"/>
            <a:ext cx="1843242" cy="727680"/>
            <a:chOff x="948084" y="2641009"/>
            <a:chExt cx="4099922" cy="183071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8AC346-8472-4B4C-8252-DCFA569F9B8D}"/>
                </a:ext>
              </a:extLst>
            </p:cNvPr>
            <p:cNvSpPr/>
            <p:nvPr/>
          </p:nvSpPr>
          <p:spPr>
            <a:xfrm>
              <a:off x="948085" y="2645844"/>
              <a:ext cx="4099921" cy="1825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B6B09E2-1753-433F-ABFF-7452939C02A2}"/>
                </a:ext>
              </a:extLst>
            </p:cNvPr>
            <p:cNvSpPr txBox="1"/>
            <p:nvPr/>
          </p:nvSpPr>
          <p:spPr>
            <a:xfrm>
              <a:off x="948084" y="2641009"/>
              <a:ext cx="4099922" cy="16260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CryptoThread</a:t>
              </a:r>
              <a:endParaRPr lang="en-US" b="1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-SHA1</a:t>
              </a:r>
            </a:p>
          </p:txBody>
        </p:sp>
      </p:grp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FEB42254-F3D7-4DA1-91E1-90B153BC8035}"/>
              </a:ext>
            </a:extLst>
          </p:cNvPr>
          <p:cNvSpPr/>
          <p:nvPr/>
        </p:nvSpPr>
        <p:spPr>
          <a:xfrm>
            <a:off x="10375136" y="2437982"/>
            <a:ext cx="802106" cy="926118"/>
          </a:xfrm>
          <a:prstGeom prst="snip1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Utils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822D69-CFBE-425C-81C9-88D57A7EDE53}"/>
              </a:ext>
            </a:extLst>
          </p:cNvPr>
          <p:cNvSpPr/>
          <p:nvPr/>
        </p:nvSpPr>
        <p:spPr>
          <a:xfrm>
            <a:off x="188425" y="2405661"/>
            <a:ext cx="1374371" cy="107234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E0DEC6-3E2D-4221-832F-F153707F9A0E}"/>
              </a:ext>
            </a:extLst>
          </p:cNvPr>
          <p:cNvSpPr/>
          <p:nvPr/>
        </p:nvSpPr>
        <p:spPr>
          <a:xfrm>
            <a:off x="188425" y="5361875"/>
            <a:ext cx="1374371" cy="107234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E4E10F-0F19-4B6D-BBB4-1F339CC897A9}"/>
              </a:ext>
            </a:extLst>
          </p:cNvPr>
          <p:cNvCxnSpPr>
            <a:cxnSpLocks/>
          </p:cNvCxnSpPr>
          <p:nvPr/>
        </p:nvCxnSpPr>
        <p:spPr>
          <a:xfrm>
            <a:off x="1551964" y="2832059"/>
            <a:ext cx="1073407" cy="1312021"/>
          </a:xfrm>
          <a:prstGeom prst="straightConnector1">
            <a:avLst/>
          </a:prstGeom>
          <a:ln w="76200">
            <a:solidFill>
              <a:srgbClr val="262626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2FDA6E-4271-4AC2-BB4A-82FC143EBC32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>
            <a:off x="875611" y="3478003"/>
            <a:ext cx="0" cy="1883872"/>
          </a:xfrm>
          <a:prstGeom prst="straightConnector1">
            <a:avLst/>
          </a:prstGeom>
          <a:ln w="76200">
            <a:solidFill>
              <a:srgbClr val="262626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DA19F1-DB05-49F4-AA65-6E4C02C36653}"/>
              </a:ext>
            </a:extLst>
          </p:cNvPr>
          <p:cNvCxnSpPr>
            <a:cxnSpLocks/>
            <a:stCxn id="85" idx="2"/>
            <a:endCxn id="68" idx="3"/>
          </p:cNvCxnSpPr>
          <p:nvPr/>
        </p:nvCxnSpPr>
        <p:spPr>
          <a:xfrm flipH="1">
            <a:off x="1562796" y="5216422"/>
            <a:ext cx="1169004" cy="681624"/>
          </a:xfrm>
          <a:prstGeom prst="straightConnector1">
            <a:avLst/>
          </a:prstGeom>
          <a:ln w="76200">
            <a:solidFill>
              <a:srgbClr val="262626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135BD11-4E44-42E0-A01E-0AA8CB8E20AA}"/>
              </a:ext>
            </a:extLst>
          </p:cNvPr>
          <p:cNvSpPr txBox="1"/>
          <p:nvPr/>
        </p:nvSpPr>
        <p:spPr>
          <a:xfrm>
            <a:off x="1245601" y="438364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57EAE-D825-41CE-9C7B-01AC7FF69A11}"/>
              </a:ext>
            </a:extLst>
          </p:cNvPr>
          <p:cNvSpPr/>
          <p:nvPr/>
        </p:nvSpPr>
        <p:spPr>
          <a:xfrm>
            <a:off x="2044614" y="4144080"/>
            <a:ext cx="1374371" cy="107234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F58196A-556C-467C-9B4F-B614EA546DE4}"/>
              </a:ext>
            </a:extLst>
          </p:cNvPr>
          <p:cNvCxnSpPr/>
          <p:nvPr/>
        </p:nvCxnSpPr>
        <p:spPr>
          <a:xfrm flipV="1">
            <a:off x="3418985" y="2310064"/>
            <a:ext cx="2833760" cy="183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ADBE4C-152E-4A8F-9603-0F810ACD6066}"/>
              </a:ext>
            </a:extLst>
          </p:cNvPr>
          <p:cNvCxnSpPr>
            <a:cxnSpLocks/>
          </p:cNvCxnSpPr>
          <p:nvPr/>
        </p:nvCxnSpPr>
        <p:spPr>
          <a:xfrm>
            <a:off x="3395199" y="5216422"/>
            <a:ext cx="2857546" cy="1328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Magnifying glass">
            <a:extLst>
              <a:ext uri="{FF2B5EF4-FFF2-40B4-BE49-F238E27FC236}">
                <a16:creationId xmlns:a16="http://schemas.microsoft.com/office/drawing/2014/main" id="{CFCBDFDD-7370-42B7-9816-1A151FBEF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9721" y="42230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19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0EAD-6648-4423-A0C9-691B642F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1005840"/>
            <a:ext cx="6828909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CDBA7-7BA8-4800-A341-931BF436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007618"/>
            <a:ext cx="3303863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Data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Large cluster</a:t>
            </a:r>
          </a:p>
        </p:txBody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4768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25">
            <a:extLst>
              <a:ext uri="{FF2B5EF4-FFF2-40B4-BE49-F238E27FC236}">
                <a16:creationId xmlns:a16="http://schemas.microsoft.com/office/drawing/2014/main" id="{8F0679E2-68F3-4D6C-AF86-31979707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63" y="2328256"/>
            <a:ext cx="0" cy="216019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7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50032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32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8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8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4E3B5-10DF-45F8-8BC1-67F0C83E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A772-6BED-4AEA-8E3E-3F763CED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Methodology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“Scrum Light” (with a bit of XP)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Git and GitHub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Mob / Pair Programming via Visual Studio Code “Live Share”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Software Components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VS Code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Node.js, our “least common denominator” language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 err="1"/>
              <a:t>gRPC</a:t>
            </a:r>
            <a:r>
              <a:rPr lang="en-US" dirty="0"/>
              <a:t>, a modern and popular RPC framework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Docker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Azure Container Instances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Architecture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Future Tasks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Demo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61CE-A0F5-4F7A-8ACC-B4D4FFC0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“Scrum light” (with a bit of XP)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A293-3ECB-45F5-9ABD-5CB58003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Kickoff meeting to fill out the backlog, using GitHub issues</a:t>
            </a:r>
          </a:p>
          <a:p>
            <a:r>
              <a:rPr lang="en-US" dirty="0"/>
              <a:t>Kanban board, using GitHub Projects, to track progress</a:t>
            </a:r>
          </a:p>
          <a:p>
            <a:r>
              <a:rPr lang="en-US" dirty="0"/>
              <a:t>“Asynchronous Standup” on Slack answering the following:</a:t>
            </a:r>
          </a:p>
          <a:p>
            <a:pPr lvl="1"/>
            <a:r>
              <a:rPr lang="en-US" dirty="0"/>
              <a:t>What did you do yesterday?</a:t>
            </a:r>
          </a:p>
          <a:p>
            <a:pPr lvl="1"/>
            <a:r>
              <a:rPr lang="en-US" dirty="0"/>
              <a:t>What are you doing today?</a:t>
            </a:r>
          </a:p>
          <a:p>
            <a:pPr lvl="1"/>
            <a:r>
              <a:rPr lang="en-US" dirty="0"/>
              <a:t>Do you have any blockers?</a:t>
            </a:r>
          </a:p>
          <a:p>
            <a:r>
              <a:rPr lang="en-US" dirty="0"/>
              <a:t>We using both pair programming and mob programming</a:t>
            </a:r>
          </a:p>
          <a:p>
            <a:pPr lvl="1"/>
            <a:r>
              <a:rPr lang="en-US" dirty="0"/>
              <a:t>One person is the “driver.” One or more people are the “navigators.”</a:t>
            </a:r>
          </a:p>
          <a:p>
            <a:r>
              <a:rPr lang="en-US" dirty="0"/>
              <a:t>GitHub Flow</a:t>
            </a:r>
          </a:p>
          <a:p>
            <a:pPr lvl="1"/>
            <a:r>
              <a:rPr lang="en-US" dirty="0"/>
              <a:t>Work done in features branches.</a:t>
            </a:r>
          </a:p>
          <a:p>
            <a:pPr lvl="1"/>
            <a:r>
              <a:rPr lang="en-US" dirty="0"/>
              <a:t>Mandatory Reviews via GitHub Pull Requests before merging to master</a:t>
            </a:r>
          </a:p>
        </p:txBody>
      </p:sp>
    </p:spTree>
    <p:extLst>
      <p:ext uri="{BB962C8B-B14F-4D97-AF65-F5344CB8AC3E}">
        <p14:creationId xmlns:p14="http://schemas.microsoft.com/office/powerpoint/2010/main" val="40515496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797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 Nova Light</vt:lpstr>
      <vt:lpstr>Wingdings 2</vt:lpstr>
      <vt:lpstr>DividendVTI</vt:lpstr>
      <vt:lpstr>Chord-based User Service</vt:lpstr>
      <vt:lpstr>Hash Table</vt:lpstr>
      <vt:lpstr>Distributed Hash Table</vt:lpstr>
      <vt:lpstr>Chord Overview</vt:lpstr>
      <vt:lpstr>System Architecture</vt:lpstr>
      <vt:lpstr>Chord Node Architecture</vt:lpstr>
      <vt:lpstr>Demo</vt:lpstr>
      <vt:lpstr>Agenda</vt:lpstr>
      <vt:lpstr>Methodology: “Scrum light” (with a bit of XP)</vt:lpstr>
      <vt:lpstr>Problems</vt:lpstr>
      <vt:lpstr>VS Code </vt:lpstr>
      <vt:lpstr>gRPC</vt:lpstr>
      <vt:lpstr>Node.js</vt:lpstr>
      <vt:lpstr>Docker</vt:lpstr>
      <vt:lpstr>Azure Container Instances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Chord-based User Service</dc:title>
  <dc:creator>Sean McBride</dc:creator>
  <cp:lastModifiedBy>Sean McBride</cp:lastModifiedBy>
  <cp:revision>1</cp:revision>
  <dcterms:created xsi:type="dcterms:W3CDTF">2019-11-21T03:16:04Z</dcterms:created>
  <dcterms:modified xsi:type="dcterms:W3CDTF">2019-12-29T15:14:05Z</dcterms:modified>
</cp:coreProperties>
</file>