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8" r:id="rId6"/>
    <p:sldId id="261" r:id="rId7"/>
    <p:sldId id="264" r:id="rId8"/>
    <p:sldId id="289" r:id="rId9"/>
    <p:sldId id="291" r:id="rId10"/>
    <p:sldId id="292" r:id="rId11"/>
    <p:sldId id="294" r:id="rId12"/>
    <p:sldId id="301" r:id="rId13"/>
    <p:sldId id="300" r:id="rId14"/>
    <p:sldId id="295" r:id="rId15"/>
    <p:sldId id="297" r:id="rId16"/>
    <p:sldId id="288" r:id="rId17"/>
    <p:sldId id="304" r:id="rId18"/>
    <p:sldId id="302" r:id="rId19"/>
    <p:sldId id="303" r:id="rId20"/>
    <p:sldId id="305" r:id="rId21"/>
    <p:sldId id="306" r:id="rId22"/>
    <p:sldId id="307" r:id="rId23"/>
    <p:sldId id="311" r:id="rId24"/>
    <p:sldId id="308" r:id="rId25"/>
    <p:sldId id="309" r:id="rId26"/>
    <p:sldId id="318" r:id="rId27"/>
    <p:sldId id="313" r:id="rId28"/>
    <p:sldId id="314" r:id="rId29"/>
    <p:sldId id="315" r:id="rId30"/>
    <p:sldId id="316" r:id="rId31"/>
    <p:sldId id="310" r:id="rId32"/>
    <p:sldId id="287" r:id="rId33"/>
    <p:sldId id="293" r:id="rId34"/>
    <p:sldId id="298" r:id="rId35"/>
  </p:sldIdLst>
  <p:sldSz cx="9144000" cy="5143500" type="screen16x9"/>
  <p:notesSz cx="6858000" cy="9144000"/>
  <p:embeddedFontLst>
    <p:embeddedFont>
      <p:font typeface="Average" panose="020B0604020202020204" charset="0"/>
      <p:regular r:id="rId37"/>
    </p:embeddedFont>
    <p:embeddedFont>
      <p:font typeface="Cambria" panose="02040503050406030204" pitchFamily="18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Lato" panose="020F0502020204030203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C9"/>
    <a:srgbClr val="C689F3"/>
    <a:srgbClr val="B36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44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tan Bhattacharyya" userId="cf278aa539aed8e1" providerId="LiveId" clId="{3986E3BD-4E46-4095-9FD4-310C22C54D13}"/>
    <pc:docChg chg="custSel modSld">
      <pc:chgData name="Sayantan Bhattacharyya" userId="cf278aa539aed8e1" providerId="LiveId" clId="{3986E3BD-4E46-4095-9FD4-310C22C54D13}" dt="2025-04-16T04:10:02.664" v="6" actId="20577"/>
      <pc:docMkLst>
        <pc:docMk/>
      </pc:docMkLst>
      <pc:sldChg chg="modSp mod">
        <pc:chgData name="Sayantan Bhattacharyya" userId="cf278aa539aed8e1" providerId="LiveId" clId="{3986E3BD-4E46-4095-9FD4-310C22C54D13}" dt="2025-04-16T04:10:02.664" v="6" actId="20577"/>
        <pc:sldMkLst>
          <pc:docMk/>
          <pc:sldMk cId="0" sldId="256"/>
        </pc:sldMkLst>
        <pc:spChg chg="mod">
          <ac:chgData name="Sayantan Bhattacharyya" userId="cf278aa539aed8e1" providerId="LiveId" clId="{3986E3BD-4E46-4095-9FD4-310C22C54D13}" dt="2025-04-16T04:10:02.664" v="6" actId="20577"/>
          <ac:spMkLst>
            <pc:docMk/>
            <pc:sldMk cId="0" sldId="256"/>
            <ac:spMk id="114" creationId="{00000000-0000-0000-0000-000000000000}"/>
          </ac:spMkLst>
        </pc:spChg>
      </pc:sldChg>
      <pc:sldChg chg="addSp delSp modSp mod">
        <pc:chgData name="Sayantan Bhattacharyya" userId="cf278aa539aed8e1" providerId="LiveId" clId="{3986E3BD-4E46-4095-9FD4-310C22C54D13}" dt="2025-04-16T04:09:14.803" v="5" actId="1035"/>
        <pc:sldMkLst>
          <pc:docMk/>
          <pc:sldMk cId="2604784605" sldId="304"/>
        </pc:sldMkLst>
        <pc:picChg chg="add mod">
          <ac:chgData name="Sayantan Bhattacharyya" userId="cf278aa539aed8e1" providerId="LiveId" clId="{3986E3BD-4E46-4095-9FD4-310C22C54D13}" dt="2025-04-16T04:09:14.803" v="5" actId="1035"/>
          <ac:picMkLst>
            <pc:docMk/>
            <pc:sldMk cId="2604784605" sldId="304"/>
            <ac:picMk id="2" creationId="{AEED2BC7-CB91-364F-2403-6EB13AD4368A}"/>
          </ac:picMkLst>
        </pc:picChg>
        <pc:picChg chg="del">
          <ac:chgData name="Sayantan Bhattacharyya" userId="cf278aa539aed8e1" providerId="LiveId" clId="{3986E3BD-4E46-4095-9FD4-310C22C54D13}" dt="2025-04-16T04:01:47.713" v="1" actId="478"/>
          <ac:picMkLst>
            <pc:docMk/>
            <pc:sldMk cId="2604784605" sldId="304"/>
            <ac:picMk id="5" creationId="{D417AE0C-91BB-8E9D-54BF-AF9AB95266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A788ACEE-F987-7FD8-AB39-1935FECC4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7997393_0_835:notes">
            <a:extLst>
              <a:ext uri="{FF2B5EF4-FFF2-40B4-BE49-F238E27FC236}">
                <a16:creationId xmlns:a16="http://schemas.microsoft.com/office/drawing/2014/main" id="{2EC1928A-3CB5-8A09-6B7C-EB8F1C02B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87997393_0_835:notes">
            <a:extLst>
              <a:ext uri="{FF2B5EF4-FFF2-40B4-BE49-F238E27FC236}">
                <a16:creationId xmlns:a16="http://schemas.microsoft.com/office/drawing/2014/main" id="{2EFC2632-AD21-A09C-5615-7045624850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4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87997393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87997393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55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5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87997393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87997393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C242C322-6A59-5C35-661A-D7C950A32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7997393_0_835:notes">
            <a:extLst>
              <a:ext uri="{FF2B5EF4-FFF2-40B4-BE49-F238E27FC236}">
                <a16:creationId xmlns:a16="http://schemas.microsoft.com/office/drawing/2014/main" id="{1A8074C2-DCEE-58DA-0757-67229D6EA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87997393_0_835:notes">
            <a:extLst>
              <a:ext uri="{FF2B5EF4-FFF2-40B4-BE49-F238E27FC236}">
                <a16:creationId xmlns:a16="http://schemas.microsoft.com/office/drawing/2014/main" id="{A0F0FCBF-2F7D-7FCD-7E9C-57D03E0A49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98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15C412DA-8C48-2180-2EAA-6045D23FE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7997393_0_835:notes">
            <a:extLst>
              <a:ext uri="{FF2B5EF4-FFF2-40B4-BE49-F238E27FC236}">
                <a16:creationId xmlns:a16="http://schemas.microsoft.com/office/drawing/2014/main" id="{826A5E46-2A31-60D6-19E4-ED1ECA0DCF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87997393_0_835:notes">
            <a:extLst>
              <a:ext uri="{FF2B5EF4-FFF2-40B4-BE49-F238E27FC236}">
                <a16:creationId xmlns:a16="http://schemas.microsoft.com/office/drawing/2014/main" id="{55D709C7-5CB2-4E83-6B46-1350C89F6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89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ctrTitle"/>
          </p:nvPr>
        </p:nvSpPr>
        <p:spPr>
          <a:xfrm>
            <a:off x="347427" y="121438"/>
            <a:ext cx="4546042" cy="4636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600" dirty="0">
                <a:solidFill>
                  <a:schemeClr val="accent5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Satellite-Based Water Body Detection and Trend Analysis in Vellore Using Deep Learning </a:t>
            </a:r>
            <a:br>
              <a:rPr lang="en-IN" sz="2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r>
              <a:rPr lang="en-IN" sz="2000" dirty="0">
                <a:latin typeface="Average" panose="020B0604020202020204" charset="0"/>
              </a:rPr>
              <a:t>Reg. No: 23MCA0304</a:t>
            </a:r>
            <a:br>
              <a:rPr lang="en-IN" sz="2000" dirty="0">
                <a:latin typeface="Average" panose="020B0604020202020204" charset="0"/>
              </a:rPr>
            </a:br>
            <a:r>
              <a:rPr lang="en-IN" sz="2000" dirty="0">
                <a:latin typeface="Average" panose="020B0604020202020204" charset="0"/>
              </a:rPr>
              <a:t>Sayantan Bhattacharyya</a:t>
            </a: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r>
              <a:rPr lang="en-IN" sz="1500" b="1" dirty="0">
                <a:latin typeface="Average" panose="020B0604020202020204" charset="0"/>
              </a:rPr>
              <a:t>Guide:</a:t>
            </a:r>
            <a:r>
              <a:rPr lang="en-IN" sz="1500" dirty="0">
                <a:latin typeface="Average" panose="020B0604020202020204" charset="0"/>
              </a:rPr>
              <a:t> Dr. Jagannathan J.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819AA-299F-57D6-2EF8-57F11FDA2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035" y="74482"/>
            <a:ext cx="3157537" cy="2365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2B94D-86F2-48F0-0B91-60141D886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035" y="2663359"/>
            <a:ext cx="3157536" cy="22443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B9918-8848-B6DC-DD86-CE1962855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2F40-3476-5427-3A9B-64B7D7F3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b="1" dirty="0">
                <a:latin typeface="Average" panose="020B0604020202020204" charset="0"/>
              </a:rPr>
              <a:t>Literature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Average" panose="020B0604020202020204" charset="0"/>
              </a:rPr>
              <a:t>Review</a:t>
            </a:r>
            <a:endParaRPr lang="en-IN" dirty="0">
              <a:latin typeface="Average" panose="020B060402020202020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6A02B0-6BA9-82EF-6C2C-619EA050A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61646"/>
              </p:ext>
            </p:extLst>
          </p:nvPr>
        </p:nvGraphicFramePr>
        <p:xfrm>
          <a:off x="207169" y="971866"/>
          <a:ext cx="8843962" cy="3636054"/>
        </p:xfrm>
        <a:graphic>
          <a:graphicData uri="http://schemas.openxmlformats.org/drawingml/2006/table">
            <a:tbl>
              <a:tblPr firstRow="1" firstCol="1" bandRow="1"/>
              <a:tblGrid>
                <a:gridCol w="733375">
                  <a:extLst>
                    <a:ext uri="{9D8B030D-6E8A-4147-A177-3AD203B41FA5}">
                      <a16:colId xmlns:a16="http://schemas.microsoft.com/office/drawing/2014/main" val="1897108468"/>
                    </a:ext>
                  </a:extLst>
                </a:gridCol>
                <a:gridCol w="2470842">
                  <a:extLst>
                    <a:ext uri="{9D8B030D-6E8A-4147-A177-3AD203B41FA5}">
                      <a16:colId xmlns:a16="http://schemas.microsoft.com/office/drawing/2014/main" val="1529457189"/>
                    </a:ext>
                  </a:extLst>
                </a:gridCol>
                <a:gridCol w="2744272">
                  <a:extLst>
                    <a:ext uri="{9D8B030D-6E8A-4147-A177-3AD203B41FA5}">
                      <a16:colId xmlns:a16="http://schemas.microsoft.com/office/drawing/2014/main" val="3469724881"/>
                    </a:ext>
                  </a:extLst>
                </a:gridCol>
                <a:gridCol w="2895473">
                  <a:extLst>
                    <a:ext uri="{9D8B030D-6E8A-4147-A177-3AD203B41FA5}">
                      <a16:colId xmlns:a16="http://schemas.microsoft.com/office/drawing/2014/main" val="1918071377"/>
                    </a:ext>
                  </a:extLst>
                </a:gridCol>
              </a:tblGrid>
              <a:tr h="133816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S.NO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TITLE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00000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 Bodies Detection and Classification from VHRS Images</a:t>
                      </a:r>
                      <a:endParaRPr lang="en-I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Focuses on detecting and classifying water bodies using very high-resolution satellite images, improving accuracy in detailed analyses.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reliance on very high-resolution images may limit applicability in regions where such data is not readily available.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08868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13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 Body Detection Using Deep Learning with Sentinel-1 SAR Satellite Data and Land Cover Maps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Leverages deep learning techniques with Sentinel-1 SAR data and land cover maps to improve water body detection accuracy.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dependence on SAR data and land cover maps may limit applicability in areas lacking such datasets.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6263"/>
                  </a:ext>
                </a:extLst>
              </a:tr>
              <a:tr h="468355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14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Water-Body Detection from Spaceborne SAR Images with DBO-CNN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Introduces the DBO-CNN model for effective water body detection using spaceborne SAR images.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model's performance may be affected by the quality and resolution of the SAR images used.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75409"/>
                  </a:ext>
                </a:extLst>
              </a:tr>
              <a:tr h="669078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15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WetNet: A Spatial–Temporal Ensemble Deep Learning Model for Wetland Classification Using Sentinel-1 and Sentinel-2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Proposes an ensemble deep learning model that effectively classifies wetlands by integrating data from multiple satellite sources.</a:t>
                      </a:r>
                      <a:endParaRPr lang="en-IN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model's complexity may result in higher computational demands and may require extensive training data.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34076"/>
                  </a:ext>
                </a:extLst>
              </a:tr>
              <a:tr h="602171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 Bodies Detection and Classification from VHRS Images</a:t>
                      </a:r>
                      <a:endParaRPr lang="en-I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Focuses on detecting and classifying water bodies using very high-resolution satellite images, improving accuracy in detailed analyses.</a:t>
                      </a:r>
                      <a:endParaRPr lang="en-IN" sz="1100" b="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reliance on very high-resolution images may limit applicability in regions where such data is not readily available.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6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3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91F87BEB-F00D-FCEA-E6FB-474026984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>
            <a:extLst>
              <a:ext uri="{FF2B5EF4-FFF2-40B4-BE49-F238E27FC236}">
                <a16:creationId xmlns:a16="http://schemas.microsoft.com/office/drawing/2014/main" id="{A98EBCFE-8BFB-5274-3B2F-832EAD258A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Average" panose="020B0604020202020204" charset="0"/>
              </a:rPr>
              <a:t>Key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 Takeaways</a:t>
            </a:r>
            <a:r>
              <a:rPr lang="en-IN" dirty="0">
                <a:solidFill>
                  <a:schemeClr val="tx1"/>
                </a:solidFill>
                <a:latin typeface="Average" panose="020B0604020202020204" charset="0"/>
              </a:rPr>
              <a:t>:</a:t>
            </a:r>
          </a:p>
        </p:txBody>
      </p:sp>
      <p:sp>
        <p:nvSpPr>
          <p:cNvPr id="146" name="Google Shape;146;p20">
            <a:extLst>
              <a:ext uri="{FF2B5EF4-FFF2-40B4-BE49-F238E27FC236}">
                <a16:creationId xmlns:a16="http://schemas.microsoft.com/office/drawing/2014/main" id="{5587D30D-6DE6-5847-8A56-94C37B22F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093" y="1017725"/>
            <a:ext cx="8037449" cy="3961469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indent="-228600" algn="l"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Deep Learning Dominates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CNNs, U-Net, and transformers outperform traditional methods.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Models like TNU-Net and DBO-CNN enhance segmentation accuracy.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Multispectral &amp; SAR Data Shine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SWIR bands (B11, B12) improve water-land contrast.</a:t>
            </a:r>
          </a:p>
          <a:p>
            <a:pPr marL="685800" lvl="1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Sentinel-1 SAR excels in cloud cover and complex terrains.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Resolution &amp; Data Challenges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Low/medium-resolution struggles with precision.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VHRS imagery is accurate but costly and less accessible.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Temporal Analysis Gap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Long-term monitoring and predictive </a:t>
            </a:r>
            <a:r>
              <a:rPr lang="en-IN" sz="1200" b="0" i="0" dirty="0" err="1">
                <a:solidFill>
                  <a:srgbClr val="F8FAFF"/>
                </a:solidFill>
                <a:effectLst/>
                <a:latin typeface="Average" panose="020B0604020202020204" charset="0"/>
              </a:rPr>
              <a:t>modeling</a:t>
            </a: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 are underexplored.</a:t>
            </a:r>
          </a:p>
          <a:p>
            <a:pPr marL="685800" lvl="1" indent="-2286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Need for integrating historical data for trend forecasting.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Regional Generalization Issues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Models often focus on specific regions (e.g., </a:t>
            </a:r>
            <a:r>
              <a:rPr lang="en-IN" sz="1200" b="0" i="0" dirty="0" err="1">
                <a:solidFill>
                  <a:srgbClr val="F8FAFF"/>
                </a:solidFill>
                <a:effectLst/>
                <a:latin typeface="Average" panose="020B0604020202020204" charset="0"/>
              </a:rPr>
              <a:t>Miyun</a:t>
            </a: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 Reservoir, </a:t>
            </a:r>
            <a:r>
              <a:rPr lang="en-IN" sz="1200" b="0" i="0" dirty="0" err="1">
                <a:solidFill>
                  <a:srgbClr val="F8FAFF"/>
                </a:solidFill>
                <a:effectLst/>
                <a:latin typeface="Average" panose="020B0604020202020204" charset="0"/>
              </a:rPr>
              <a:t>Wular</a:t>
            </a: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 Lake).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Requires adaptability to diverse climates and geographies.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Automated vs. User-Guided Tools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GUI-based tools for practical applications.</a:t>
            </a:r>
          </a:p>
          <a:p>
            <a:pPr marL="685800" lvl="1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Fully automated models for scalability and efficiency.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9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36E-319E-0CFE-8186-2F169135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verage" panose="020B060402020202020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78429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70753FC5-1032-5AAB-5B9B-B85BD18E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>
            <a:extLst>
              <a:ext uri="{FF2B5EF4-FFF2-40B4-BE49-F238E27FC236}">
                <a16:creationId xmlns:a16="http://schemas.microsoft.com/office/drawing/2014/main" id="{84764DEC-1DE5-7CD9-37D1-6C9D69C212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Methodology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46" name="Google Shape;146;p20">
            <a:extLst>
              <a:ext uri="{FF2B5EF4-FFF2-40B4-BE49-F238E27FC236}">
                <a16:creationId xmlns:a16="http://schemas.microsoft.com/office/drawing/2014/main" id="{F9D2991D-8F9D-D49B-0532-18BCAB295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093" y="1017725"/>
            <a:ext cx="8037449" cy="3753377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Average" panose="020B0604020202020204" charset="0"/>
              </a:rPr>
              <a:t>🔍 </a:t>
            </a:r>
            <a:r>
              <a:rPr lang="en-IN" sz="1200" b="1" dirty="0">
                <a:solidFill>
                  <a:srgbClr val="00DEC9"/>
                </a:solidFill>
                <a:latin typeface="Average" panose="020B0604020202020204" charset="0"/>
              </a:rPr>
              <a:t>1. Data Collection</a:t>
            </a:r>
            <a:endParaRPr lang="en-IN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Acquire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high-resolution satellite images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from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Sentinel-2. (</a:t>
            </a:r>
            <a:r>
              <a:rPr lang="en-IN" sz="1200" b="1" dirty="0">
                <a:solidFill>
                  <a:schemeClr val="tx1"/>
                </a:solidFill>
                <a:effectLst/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2841 pairs of satellite images and their corresponding water body masks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Collect historical satellite data to </a:t>
            </a:r>
            <a:r>
              <a:rPr lang="en-IN" sz="1200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long-term trends.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Average" panose="020B0604020202020204" charset="0"/>
              </a:rPr>
              <a:t>🛠 </a:t>
            </a:r>
            <a:r>
              <a:rPr lang="en-IN" sz="1200" b="1" dirty="0">
                <a:solidFill>
                  <a:srgbClr val="00DEC9"/>
                </a:solidFill>
                <a:latin typeface="Average" panose="020B0604020202020204" charset="0"/>
              </a:rPr>
              <a:t>2. Data Preprocessing</a:t>
            </a:r>
            <a:endParaRPr lang="en-IN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Apply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noise removal, atmospheric correction, and image enhancement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to improve data quality.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Convert satellite images into suitable input formats for deep learning models.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Average" panose="020B0604020202020204" charset="0"/>
              </a:rPr>
              <a:t>🤖 </a:t>
            </a:r>
            <a:r>
              <a:rPr lang="en-IN" sz="1200" b="1" dirty="0">
                <a:solidFill>
                  <a:srgbClr val="00DEC9"/>
                </a:solidFill>
                <a:latin typeface="Average" panose="020B0604020202020204" charset="0"/>
              </a:rPr>
              <a:t>3. Model Development</a:t>
            </a:r>
            <a:endParaRPr lang="en-IN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Implement a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CNN-based or Transformer-based deep learning model (e.g., TNU-Net)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Train the model on </a:t>
            </a:r>
            <a:r>
              <a:rPr lang="en-IN" sz="1200" dirty="0" err="1">
                <a:solidFill>
                  <a:schemeClr val="tx1"/>
                </a:solidFill>
                <a:latin typeface="Average" panose="020B0604020202020204" charset="0"/>
              </a:rPr>
              <a:t>labeled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datasets for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water body segmentation and classification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Average" panose="020B0604020202020204" charset="0"/>
              </a:rPr>
              <a:t>📈 </a:t>
            </a:r>
            <a:r>
              <a:rPr lang="en-IN" sz="1200" b="1" dirty="0">
                <a:solidFill>
                  <a:srgbClr val="00DEC9"/>
                </a:solidFill>
                <a:latin typeface="Average" panose="020B0604020202020204" charset="0"/>
              </a:rPr>
              <a:t>4. Training and Evaluation</a:t>
            </a:r>
            <a:endParaRPr lang="en-IN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Train the model using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ground truth data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and validate performance on test datasets.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Optimize hyperparameters to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improve detection accuracy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5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3F9573E6-CC24-350C-D44D-4732FF04F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>
            <a:extLst>
              <a:ext uri="{FF2B5EF4-FFF2-40B4-BE49-F238E27FC236}">
                <a16:creationId xmlns:a16="http://schemas.microsoft.com/office/drawing/2014/main" id="{90FBA359-935E-AB4F-FA19-D8FA7B320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Methodology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46" name="Google Shape;146;p20">
            <a:extLst>
              <a:ext uri="{FF2B5EF4-FFF2-40B4-BE49-F238E27FC236}">
                <a16:creationId xmlns:a16="http://schemas.microsoft.com/office/drawing/2014/main" id="{21FDD1BC-AFCB-2C60-887A-FB89E5294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093" y="1017725"/>
            <a:ext cx="8037449" cy="3753377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solidFill>
                  <a:srgbClr val="00DEC9"/>
                </a:solidFill>
                <a:latin typeface="Average" panose="020B0604020202020204" charset="0"/>
              </a:rPr>
              <a:t>📊 </a:t>
            </a:r>
            <a:r>
              <a:rPr lang="en-GB" sz="1200" b="1" dirty="0">
                <a:solidFill>
                  <a:srgbClr val="00DEC9"/>
                </a:solidFill>
                <a:latin typeface="Average" panose="020B0604020202020204" charset="0"/>
              </a:rPr>
              <a:t>5. Temporal Analysis</a:t>
            </a:r>
            <a:endParaRPr lang="en-GB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seasonal variations and long-term changes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in water body distribution.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Identify key environmental factors affecting water bodies.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200" dirty="0">
                <a:solidFill>
                  <a:srgbClr val="00DEC9"/>
                </a:solidFill>
                <a:latin typeface="Average" panose="020B0604020202020204" charset="0"/>
              </a:rPr>
              <a:t>🚀 </a:t>
            </a:r>
            <a:r>
              <a:rPr lang="en-GB" sz="1200" b="1" dirty="0">
                <a:solidFill>
                  <a:srgbClr val="00DEC9"/>
                </a:solidFill>
                <a:latin typeface="Average" panose="020B0604020202020204" charset="0"/>
              </a:rPr>
              <a:t>6. Deployment &amp; Future Applications</a:t>
            </a:r>
            <a:endParaRPr lang="en-GB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marL="7429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Develop a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scalable model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for other regions with similar water challenges.</a:t>
            </a:r>
          </a:p>
          <a:p>
            <a:pPr marL="7429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Potential real-time updates based on newly available satellite data.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6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6BE7-AEFB-3619-FD85-01BE18EA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verage" panose="020B0604020202020204" charset="0"/>
              </a:rPr>
              <a:t>System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55288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338025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18753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04079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88900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56195-E85E-6A47-7008-460B677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1974300" cy="8479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rage" panose="020B0604020202020204" charset="0"/>
              </a:rPr>
              <a:t>System  </a:t>
            </a:r>
            <a:r>
              <a:rPr lang="en-US" dirty="0">
                <a:solidFill>
                  <a:srgbClr val="00DEC9"/>
                </a:solidFill>
                <a:latin typeface="Average" panose="020B0604020202020204" charset="0"/>
              </a:rPr>
              <a:t>Architecture:</a:t>
            </a:r>
            <a:endParaRPr lang="en-IN" dirty="0">
              <a:solidFill>
                <a:srgbClr val="00DEC9"/>
              </a:solidFill>
              <a:latin typeface="Average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AD06A-2051-D4B3-ABF9-BBBA85BB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36" y="0"/>
            <a:ext cx="57001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708E10-954B-73DA-552E-89AB15C1499B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1974300" cy="84799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>
                <a:solidFill>
                  <a:schemeClr val="tx1"/>
                </a:solidFill>
                <a:latin typeface="Average" panose="020B0604020202020204" charset="0"/>
              </a:rPr>
              <a:t>Model</a:t>
            </a:r>
            <a:r>
              <a:rPr lang="en-US" sz="2500" dirty="0">
                <a:solidFill>
                  <a:srgbClr val="00DEC9"/>
                </a:solidFill>
                <a:latin typeface="Average" panose="020B0604020202020204" charset="0"/>
              </a:rPr>
              <a:t> Architecture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ED2BC7-CB91-364F-2403-6EB13AD43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861878"/>
            <a:ext cx="5657056" cy="36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8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5B1C-F78D-89F2-BBC0-935C1C8E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verage" panose="020B0604020202020204" charset="0"/>
              </a:rPr>
              <a:t>Implementation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27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8700-DFBC-002C-9F11-B9CCAE7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verage" panose="020B0604020202020204" charset="0"/>
              </a:rPr>
              <a:t>Project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Plan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892F46-FAA6-80BA-1EBA-B99FB0F1B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198680"/>
            <a:ext cx="718209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Data Acquisition &amp; Preprocessing: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Collect Sentinel-2 &amp; Landsat images of Vellore (30 years).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Apply noise removal, atmospheric correction, and enhancement. 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Model Training &amp; Evaluation: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Train U-Net on 2841 high-resolution images &amp; masks.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Evaluate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IoU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, accuracy, and F1-score. 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Water Body Detection &amp; Mask Generation: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Generate water masks using the trained model.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Validate accuracy with ground truth data. 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Trend Analysis &amp; Temporal Changes: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Analyze seasonal, yearly, and long-term trends.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Identify factors influencing water body changes. 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Report Generation: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Create reports highlighting trends &amp;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8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1294298" y="768294"/>
            <a:ext cx="70389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Table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 Of Content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5" name="Google Shape;121;p18">
            <a:extLst>
              <a:ext uri="{FF2B5EF4-FFF2-40B4-BE49-F238E27FC236}">
                <a16:creationId xmlns:a16="http://schemas.microsoft.com/office/drawing/2014/main" id="{A1D89215-9E63-A34B-EE4A-B1EF082C0736}"/>
              </a:ext>
            </a:extLst>
          </p:cNvPr>
          <p:cNvSpPr txBox="1"/>
          <p:nvPr/>
        </p:nvSpPr>
        <p:spPr>
          <a:xfrm>
            <a:off x="4121825" y="2152614"/>
            <a:ext cx="3175843" cy="222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Introduction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Problem Statement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Objectives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Scope of The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Literature Review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Methodology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System Design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Implementation &amp; 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Result &amp; Discussion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 err="1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Referrences</a:t>
            </a:r>
            <a:endParaRPr lang="en-GB" sz="1600" dirty="0">
              <a:solidFill>
                <a:srgbClr val="FFFFFF"/>
              </a:solidFill>
              <a:uFill>
                <a:noFill/>
              </a:uFill>
              <a:latin typeface="Average" panose="020B0604020202020204" charset="0"/>
              <a:ea typeface="Average"/>
              <a:cs typeface="Average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sz="1600" dirty="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CEFD-7F70-45CB-8D95-1AEFD7CA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verage" panose="020B0604020202020204" charset="0"/>
              </a:rPr>
              <a:t>Sample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Code</a:t>
            </a:r>
            <a:r>
              <a:rPr lang="en-IN" dirty="0">
                <a:latin typeface="Average" panose="020B0604020202020204" charset="0"/>
              </a:rPr>
              <a:t>(Preprocessing)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B6CA8-428D-64FE-C401-1DDF8CFF9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lists of images and masks names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sorted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next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os.walk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image_path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))[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-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sorted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next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os.walk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mask_path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))[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-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images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np.zeros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(shape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),SIZE, SIZE, 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masks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np.zeros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(shape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),SIZE, SIZE, 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tqdm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range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)), desc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"Images"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):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path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image_path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+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[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img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np.asarray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Image.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open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(path)).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astype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'float'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255.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img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cv.resize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img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(SIZE,SIZE),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cv.INTER_AREA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images[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img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tqdm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range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)), desc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"Mask"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):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path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mask_path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+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[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mask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np.asarray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Image.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open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(path)).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astype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'float'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255.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mask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cv.resize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(mask, (SIZE,SIZE),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cv.INTER_AREA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masks[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mask[:,:,: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</a:t>
            </a:r>
            <a:endParaRPr lang="en-IN" dirty="0"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207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73C7-7DB2-A1D7-4CD4-FBB3FDEA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7" y="4643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verage" panose="020B0604020202020204" charset="0"/>
              </a:rPr>
              <a:t>Sample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Code</a:t>
            </a:r>
            <a:r>
              <a:rPr lang="en-IN" dirty="0">
                <a:latin typeface="Average" panose="020B0604020202020204" charset="0"/>
              </a:rPr>
              <a:t>(U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NET</a:t>
            </a:r>
            <a:r>
              <a:rPr lang="en-IN" dirty="0">
                <a:latin typeface="Average" panose="020B0604020202020204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7DACA-4C4E-5376-66D5-981B09845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2870" y="619133"/>
            <a:ext cx="9129713" cy="4420781"/>
          </a:xfrm>
        </p:spPr>
        <p:txBody>
          <a:bodyPr>
            <a:noAutofit/>
          </a:bodyPr>
          <a:lstStyle/>
          <a:p>
            <a:pPr marL="139700" indent="0">
              <a:buNone/>
            </a:pPr>
            <a:r>
              <a:rPr lang="en-US" sz="95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Define U-net architecture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def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unet_model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input_layer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):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5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Contraction path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conv1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input_layer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conv1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)(conv1)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pool1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MaxPooling2D((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))(conv1)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pool1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0.25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)(pool1)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conv2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)(pool1)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conv2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)(conv2)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pool2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MaxPooling2D((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))(conv2)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pool2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)(pool2)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conv3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)(pool2)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conv3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)(conv3)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pool3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MaxPooling2D((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))(conv3)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pool3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)(pool3)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conv4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)(pool3)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conv4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)(conv4)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pool4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MaxPooling2D((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))(conv4)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pool4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)(pool4)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5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Middle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convm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16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)(pool4)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convm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16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convm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lang="en-IN" sz="950" dirty="0"/>
          </a:p>
        </p:txBody>
      </p:sp>
    </p:spTree>
    <p:extLst>
      <p:ext uri="{BB962C8B-B14F-4D97-AF65-F5344CB8AC3E}">
        <p14:creationId xmlns:p14="http://schemas.microsoft.com/office/powerpoint/2010/main" val="158105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4BA0-04F1-C742-CC4B-CC48EE23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7" y="11430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verage" panose="020B0604020202020204" charset="0"/>
              </a:rPr>
              <a:t>Sample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Code</a:t>
            </a:r>
            <a:r>
              <a:rPr lang="en-IN" dirty="0">
                <a:latin typeface="Average" panose="020B0604020202020204" charset="0"/>
              </a:rPr>
              <a:t>(U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NET</a:t>
            </a:r>
            <a:r>
              <a:rPr lang="en-IN" dirty="0">
                <a:latin typeface="Average" panose="020B0604020202020204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10DC-546A-C754-1972-A042DD20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537" y="687001"/>
            <a:ext cx="8803725" cy="434219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87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Expansive path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deconv4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Conv2DTranspose(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strides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convm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uconv4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concatenate([deconv4, conv4])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uconv4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)(uconv4)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uconv4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)(uconv4)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uconv4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)(uconv4)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deconv3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Conv2DTranspose(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strides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)(uconv4)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uconv3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concatenate([deconv3, conv3])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uconv3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)(uconv3)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uconv3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)(uconv3)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uconv3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)(uconv3)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deconv2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Conv2DTranspose(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strides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)(uconv3)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uconv2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concatenate([deconv2, conv2])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uconv2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)(uconv2)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uconv2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)(uconv2)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uconv2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)(uconv2)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deconv1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Conv2DTranspose(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strides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)(uconv2)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uconv1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concatenate([deconv1, conv1])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uconv1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)(uconv1)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uconv1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)(uconv1)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uconv1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)(uconv1)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87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Last conv and output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output_layer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"sigmoid"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)(uconv1)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87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return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output_layer</a:t>
            </a:r>
            <a:endParaRPr lang="en-IN" sz="870" dirty="0">
              <a:latin typeface="Average" panose="020B0604020202020204" charset="0"/>
            </a:endParaRPr>
          </a:p>
          <a:p>
            <a:pPr marL="114300" indent="0">
              <a:buNone/>
            </a:pPr>
            <a:endParaRPr lang="en-IN" sz="870" dirty="0"/>
          </a:p>
        </p:txBody>
      </p:sp>
    </p:spTree>
    <p:extLst>
      <p:ext uri="{BB962C8B-B14F-4D97-AF65-F5344CB8AC3E}">
        <p14:creationId xmlns:p14="http://schemas.microsoft.com/office/powerpoint/2010/main" val="67872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3FB9-0E6E-6760-042F-D3492071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verage" panose="020B0604020202020204" charset="0"/>
              </a:rPr>
              <a:t>Result &amp;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05350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A839-977C-BB31-5EA1-DA0FCF1B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Average" panose="020B0604020202020204" charset="0"/>
                <a:ea typeface="Cambria" panose="02040503050406030204" pitchFamily="18" charset="0"/>
              </a:rPr>
              <a:t>Training </a:t>
            </a:r>
            <a:r>
              <a:rPr lang="en-US" sz="2500" b="1" dirty="0">
                <a:solidFill>
                  <a:srgbClr val="00DEC9"/>
                </a:solidFill>
                <a:latin typeface="Average" panose="020B0604020202020204" charset="0"/>
                <a:ea typeface="Cambria" panose="02040503050406030204" pitchFamily="18" charset="0"/>
              </a:rPr>
              <a:t>Output :</a:t>
            </a:r>
            <a:endParaRPr lang="en-IN" sz="2500" dirty="0">
              <a:solidFill>
                <a:srgbClr val="00DEC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8DF86-CC45-78A1-14E4-03311A9E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1203007"/>
            <a:ext cx="7058025" cy="2737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5F30FD-9EEC-21D5-76D5-A7388620DFBB}"/>
              </a:ext>
            </a:extLst>
          </p:cNvPr>
          <p:cNvSpPr txBox="1"/>
          <p:nvPr/>
        </p:nvSpPr>
        <p:spPr>
          <a:xfrm>
            <a:off x="2800350" y="4364831"/>
            <a:ext cx="300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Average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Model Output Result</a:t>
            </a:r>
            <a:endParaRPr lang="en-IN" dirty="0">
              <a:solidFill>
                <a:schemeClr val="tx1"/>
              </a:solidFill>
              <a:effectLst/>
              <a:latin typeface="Average" panose="020B060402020202020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095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5D142-3B91-944B-D8CE-CE879A26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verage" panose="020B0604020202020204" charset="0"/>
                <a:ea typeface="Cambria" panose="02040503050406030204" pitchFamily="18" charset="0"/>
              </a:rPr>
              <a:t>Vellore </a:t>
            </a:r>
            <a:r>
              <a:rPr lang="en-US" b="1" dirty="0">
                <a:solidFill>
                  <a:srgbClr val="00DEC9"/>
                </a:solidFill>
                <a:latin typeface="Average" panose="020B0604020202020204" charset="0"/>
                <a:ea typeface="Cambria" panose="02040503050406030204" pitchFamily="18" charset="0"/>
              </a:rPr>
              <a:t>Water </a:t>
            </a:r>
            <a:r>
              <a:rPr lang="en-US" b="1" dirty="0">
                <a:latin typeface="Average" panose="020B0604020202020204" charset="0"/>
                <a:ea typeface="Cambria" panose="02040503050406030204" pitchFamily="18" charset="0"/>
              </a:rPr>
              <a:t>Mask </a:t>
            </a:r>
            <a:r>
              <a:rPr lang="en-US" b="1" dirty="0">
                <a:solidFill>
                  <a:srgbClr val="00DEC9"/>
                </a:solidFill>
                <a:latin typeface="Average" panose="020B0604020202020204" charset="0"/>
                <a:ea typeface="Cambria" panose="02040503050406030204" pitchFamily="18" charset="0"/>
              </a:rPr>
              <a:t>Image</a:t>
            </a:r>
            <a:r>
              <a:rPr lang="en-US" b="1" dirty="0">
                <a:latin typeface="Average" panose="020B0604020202020204" charset="0"/>
                <a:ea typeface="Cambria" panose="02040503050406030204" pitchFamily="18" charset="0"/>
              </a:rPr>
              <a:t>: 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F9E60D-B241-C87D-AD51-3BF1CA247FA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7135" y="4554144"/>
            <a:ext cx="3999900" cy="421482"/>
          </a:xfrm>
        </p:spPr>
        <p:txBody>
          <a:bodyPr>
            <a:noAutofit/>
          </a:bodyPr>
          <a:lstStyle/>
          <a:p>
            <a:pPr marL="139700" indent="0" algn="ctr">
              <a:buNone/>
            </a:pPr>
            <a:endParaRPr lang="en-IN" dirty="0">
              <a:solidFill>
                <a:schemeClr val="tx1"/>
              </a:solidFill>
              <a:effectLst/>
              <a:latin typeface="Average" panose="020B060402020202020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39700" indent="0">
              <a:buNone/>
            </a:pP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0EDFAF-24FD-3903-86D6-059D50643606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076632" y="1533832"/>
            <a:ext cx="3072896" cy="2566220"/>
            <a:chOff x="926951" y="3184871"/>
            <a:chExt cx="2693828" cy="2395192"/>
          </a:xfrm>
        </p:grpSpPr>
        <p:pic>
          <p:nvPicPr>
            <p:cNvPr id="15" name="Picture 14" descr="Vellore_Sentinel">
              <a:extLst>
                <a:ext uri="{FF2B5EF4-FFF2-40B4-BE49-F238E27FC236}">
                  <a16:creationId xmlns:a16="http://schemas.microsoft.com/office/drawing/2014/main" id="{DE6CACBE-94E3-1678-1AB1-39AE32BAD9C8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07" t="17484" r="44332" b="14767"/>
            <a:stretch/>
          </p:blipFill>
          <p:spPr>
            <a:xfrm>
              <a:off x="1004579" y="3184871"/>
              <a:ext cx="2528060" cy="167457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D6710C-FC39-3765-4AE4-FC015163A6E1}"/>
                </a:ext>
              </a:extLst>
            </p:cNvPr>
            <p:cNvSpPr/>
            <p:nvPr/>
          </p:nvSpPr>
          <p:spPr>
            <a:xfrm>
              <a:off x="926951" y="5237163"/>
              <a:ext cx="2693828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IN" sz="1800" dirty="0">
                  <a:solidFill>
                    <a:schemeClr val="tx1"/>
                  </a:solidFill>
                  <a:latin typeface="Average" panose="020B0604020202020204" charset="0"/>
                </a:rPr>
                <a:t>Vellore Sentinel Image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D352A-BEA4-E8CA-CBE9-3401D49B44B3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4994473" y="1533833"/>
            <a:ext cx="3355258" cy="2566220"/>
            <a:chOff x="6632693" y="3002321"/>
            <a:chExt cx="2710650" cy="2411247"/>
          </a:xfrm>
        </p:grpSpPr>
        <p:pic>
          <p:nvPicPr>
            <p:cNvPr id="18" name="Picture 17" descr="vellore_water_mask">
              <a:extLst>
                <a:ext uri="{FF2B5EF4-FFF2-40B4-BE49-F238E27FC236}">
                  <a16:creationId xmlns:a16="http://schemas.microsoft.com/office/drawing/2014/main" id="{31C5872B-AE1F-5A1E-D5EE-6D1A35697826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3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3" t="16679" r="45345" b="25504"/>
            <a:stretch/>
          </p:blipFill>
          <p:spPr>
            <a:xfrm>
              <a:off x="6746313" y="3002321"/>
              <a:ext cx="2483411" cy="171818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6E6D6DF-9561-3437-12DE-765D55674751}"/>
                </a:ext>
              </a:extLst>
            </p:cNvPr>
            <p:cNvSpPr/>
            <p:nvPr/>
          </p:nvSpPr>
          <p:spPr>
            <a:xfrm>
              <a:off x="6632693" y="5070668"/>
              <a:ext cx="27106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IN" sz="1800" dirty="0">
                  <a:solidFill>
                    <a:schemeClr val="tx1"/>
                  </a:solidFill>
                  <a:latin typeface="Average" panose="020B0604020202020204" charset="0"/>
                </a:rPr>
                <a:t>Vellore Water Mask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946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3205-F608-1B52-2B9E-C4F18537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verage" panose="020B0604020202020204" charset="0"/>
              </a:rPr>
              <a:t>U-Net </a:t>
            </a:r>
            <a:r>
              <a:rPr lang="en-GB" dirty="0">
                <a:solidFill>
                  <a:srgbClr val="00DEC9"/>
                </a:solidFill>
                <a:latin typeface="Average" panose="020B0604020202020204" charset="0"/>
              </a:rPr>
              <a:t>Model</a:t>
            </a:r>
            <a:r>
              <a:rPr lang="en-GB" dirty="0">
                <a:latin typeface="Average" panose="020B0604020202020204" charset="0"/>
              </a:rPr>
              <a:t> Performance for </a:t>
            </a:r>
            <a:r>
              <a:rPr lang="en-GB" dirty="0">
                <a:solidFill>
                  <a:srgbClr val="00DEC9"/>
                </a:solidFill>
                <a:latin typeface="Average" panose="020B0604020202020204" charset="0"/>
              </a:rPr>
              <a:t>Water</a:t>
            </a:r>
            <a:r>
              <a:rPr lang="en-GB" dirty="0">
                <a:latin typeface="Average" panose="020B0604020202020204" charset="0"/>
              </a:rPr>
              <a:t> Body </a:t>
            </a:r>
            <a:r>
              <a:rPr lang="en-GB" dirty="0">
                <a:solidFill>
                  <a:srgbClr val="00DEC9"/>
                </a:solidFill>
                <a:latin typeface="Average" panose="020B0604020202020204" charset="0"/>
              </a:rPr>
              <a:t>Detection</a:t>
            </a:r>
            <a:endParaRPr lang="en-IN" dirty="0">
              <a:solidFill>
                <a:srgbClr val="00DEC9"/>
              </a:solidFill>
              <a:latin typeface="Average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9B7FF-47AB-78A2-E22A-252FF6BC1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3438" y="1152475"/>
            <a:ext cx="4188862" cy="3416400"/>
          </a:xfrm>
        </p:spPr>
        <p:txBody>
          <a:bodyPr>
            <a:normAutofit lnSpcReduction="10000"/>
          </a:bodyPr>
          <a:lstStyle/>
          <a:p>
            <a:r>
              <a:rPr lang="en-IN" sz="1400" b="1" dirty="0">
                <a:solidFill>
                  <a:srgbClr val="00DEC9"/>
                </a:solidFill>
                <a:latin typeface="Average" panose="020B0604020202020204" charset="0"/>
              </a:rPr>
              <a:t>Intersection over Union (</a:t>
            </a:r>
            <a:r>
              <a:rPr lang="en-IN" sz="1400" b="1" dirty="0" err="1">
                <a:solidFill>
                  <a:srgbClr val="00DEC9"/>
                </a:solidFill>
                <a:latin typeface="Average" panose="020B0604020202020204" charset="0"/>
              </a:rPr>
              <a:t>IoU</a:t>
            </a:r>
            <a:r>
              <a:rPr lang="en-IN" sz="1400" b="1" dirty="0">
                <a:solidFill>
                  <a:srgbClr val="00DEC9"/>
                </a:solidFill>
                <a:latin typeface="Average" panose="020B0604020202020204" charset="0"/>
              </a:rPr>
              <a:t>):</a:t>
            </a:r>
            <a:r>
              <a:rPr lang="en-IN" sz="1400" dirty="0">
                <a:solidFill>
                  <a:schemeClr val="tx1"/>
                </a:solidFill>
                <a:latin typeface="Average" panose="020B0604020202020204" charset="0"/>
              </a:rPr>
              <a:t> 64%</a:t>
            </a:r>
            <a:br>
              <a:rPr lang="en-IN" sz="1400" dirty="0">
                <a:solidFill>
                  <a:schemeClr val="tx1"/>
                </a:solidFill>
                <a:latin typeface="Average" panose="020B0604020202020204" charset="0"/>
              </a:rPr>
            </a:br>
            <a:r>
              <a:rPr lang="en-IN" sz="1400" dirty="0">
                <a:solidFill>
                  <a:schemeClr val="tx1"/>
                </a:solidFill>
                <a:latin typeface="Average" panose="020B0604020202020204" charset="0"/>
              </a:rPr>
              <a:t>→ Good spatial overlap between predictions and ground truth</a:t>
            </a:r>
          </a:p>
          <a:p>
            <a:r>
              <a:rPr lang="en-IN" sz="1400" b="1" dirty="0">
                <a:solidFill>
                  <a:srgbClr val="00DEC9"/>
                </a:solidFill>
                <a:latin typeface="Average" panose="020B0604020202020204" charset="0"/>
              </a:rPr>
              <a:t>Accuracy:</a:t>
            </a:r>
            <a:r>
              <a:rPr lang="en-IN" sz="1400" dirty="0">
                <a:solidFill>
                  <a:schemeClr val="tx1"/>
                </a:solidFill>
                <a:latin typeface="Average" panose="020B0604020202020204" charset="0"/>
              </a:rPr>
              <a:t> 74.10%</a:t>
            </a:r>
            <a:br>
              <a:rPr lang="en-IN" sz="1400" dirty="0">
                <a:solidFill>
                  <a:schemeClr val="tx1"/>
                </a:solidFill>
                <a:latin typeface="Average" panose="020B0604020202020204" charset="0"/>
              </a:rPr>
            </a:br>
            <a:r>
              <a:rPr lang="en-IN" sz="1400" dirty="0">
                <a:solidFill>
                  <a:schemeClr val="tx1"/>
                </a:solidFill>
                <a:latin typeface="Average" panose="020B0604020202020204" charset="0"/>
              </a:rPr>
              <a:t>→ Strong overall classification performance</a:t>
            </a:r>
          </a:p>
          <a:p>
            <a:r>
              <a:rPr lang="en-IN" sz="1400" b="1" dirty="0">
                <a:solidFill>
                  <a:srgbClr val="00DEC9"/>
                </a:solidFill>
                <a:latin typeface="Average" panose="020B0604020202020204" charset="0"/>
              </a:rPr>
              <a:t>Loss:</a:t>
            </a:r>
            <a:r>
              <a:rPr lang="en-IN" sz="1400" dirty="0">
                <a:solidFill>
                  <a:srgbClr val="00DEC9"/>
                </a:solidFill>
                <a:latin typeface="Average" panose="020B0604020202020204" charset="0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Average" panose="020B0604020202020204" charset="0"/>
              </a:rPr>
              <a:t>0.2522</a:t>
            </a:r>
            <a:br>
              <a:rPr lang="en-IN" sz="1400" dirty="0">
                <a:solidFill>
                  <a:schemeClr val="tx1"/>
                </a:solidFill>
                <a:latin typeface="Average" panose="020B0604020202020204" charset="0"/>
              </a:rPr>
            </a:br>
            <a:r>
              <a:rPr lang="en-IN" sz="1400" dirty="0">
                <a:solidFill>
                  <a:schemeClr val="tx1"/>
                </a:solidFill>
                <a:latin typeface="Average" panose="020B0604020202020204" charset="0"/>
              </a:rPr>
              <a:t>→ Indicates effective error minimization during training</a:t>
            </a:r>
          </a:p>
          <a:p>
            <a:r>
              <a:rPr lang="en-GB" sz="1400" b="1" dirty="0">
                <a:solidFill>
                  <a:srgbClr val="00DEC9"/>
                </a:solidFill>
                <a:latin typeface="Average" panose="020B0604020202020204" charset="0"/>
              </a:rPr>
              <a:t>Loss Graph:</a:t>
            </a:r>
            <a:r>
              <a:rPr lang="en-GB" sz="1400" dirty="0">
                <a:solidFill>
                  <a:srgbClr val="00DEC9"/>
                </a:solidFill>
                <a:latin typeface="Average" panose="020B0604020202020204" charset="0"/>
              </a:rPr>
              <a:t> </a:t>
            </a:r>
            <a:r>
              <a:rPr lang="en-GB" sz="1400" dirty="0">
                <a:solidFill>
                  <a:schemeClr val="tx1"/>
                </a:solidFill>
                <a:latin typeface="Average" panose="020B0604020202020204" charset="0"/>
              </a:rPr>
              <a:t>Steady decline with minor overfitting spikes toward the end</a:t>
            </a:r>
          </a:p>
          <a:p>
            <a:r>
              <a:rPr lang="en-GB" sz="1400" b="1" dirty="0">
                <a:solidFill>
                  <a:srgbClr val="00DEC9"/>
                </a:solidFill>
                <a:latin typeface="Average" panose="020B0604020202020204" charset="0"/>
              </a:rPr>
              <a:t>Accuracy Graph:</a:t>
            </a:r>
            <a:r>
              <a:rPr lang="en-GB" sz="1400" dirty="0">
                <a:solidFill>
                  <a:srgbClr val="00DEC9"/>
                </a:solidFill>
                <a:latin typeface="Average" panose="020B0604020202020204" charset="0"/>
              </a:rPr>
              <a:t> </a:t>
            </a:r>
            <a:r>
              <a:rPr lang="en-GB" sz="1400" dirty="0">
                <a:solidFill>
                  <a:schemeClr val="tx1"/>
                </a:solidFill>
                <a:latin typeface="Average" panose="020B0604020202020204" charset="0"/>
              </a:rPr>
              <a:t>Gradual rise and stable convergence around 74–75%</a:t>
            </a:r>
            <a:br>
              <a:rPr lang="en-GB" sz="1400" dirty="0">
                <a:solidFill>
                  <a:schemeClr val="tx1"/>
                </a:solidFill>
                <a:latin typeface="Average" panose="020B0604020202020204" charset="0"/>
              </a:rPr>
            </a:br>
            <a:r>
              <a:rPr lang="en-GB" sz="1400" dirty="0">
                <a:solidFill>
                  <a:schemeClr val="tx1"/>
                </a:solidFill>
                <a:latin typeface="Average" panose="020B0604020202020204" charset="0"/>
              </a:rPr>
              <a:t>→ Consistent model </a:t>
            </a:r>
            <a:r>
              <a:rPr lang="en-GB" sz="1400" dirty="0" err="1">
                <a:solidFill>
                  <a:schemeClr val="tx1"/>
                </a:solidFill>
                <a:latin typeface="Average" panose="020B0604020202020204" charset="0"/>
              </a:rPr>
              <a:t>behavior</a:t>
            </a:r>
            <a:r>
              <a:rPr lang="en-GB" sz="1400" dirty="0">
                <a:solidFill>
                  <a:schemeClr val="tx1"/>
                </a:solidFill>
                <a:latin typeface="Average" panose="020B0604020202020204" charset="0"/>
              </a:rPr>
              <a:t> with no major instability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F3E7EE7C-C03D-D3B7-55D3-8A1AD2215F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8600" y="1152475"/>
            <a:ext cx="4414838" cy="26551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A17F62-4B62-6B30-AD6E-67D5427851A9}"/>
              </a:ext>
            </a:extLst>
          </p:cNvPr>
          <p:cNvSpPr txBox="1"/>
          <p:nvPr/>
        </p:nvSpPr>
        <p:spPr>
          <a:xfrm>
            <a:off x="305869" y="4199543"/>
            <a:ext cx="426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tx1"/>
                </a:solidFill>
                <a:effectLst/>
                <a:latin typeface="Average" panose="020B0604020202020204" charset="0"/>
                <a:ea typeface="Times New Roman" panose="02020603050405020304" pitchFamily="18" charset="0"/>
              </a:rPr>
              <a:t>Loss and Accuracy Over Epoch</a:t>
            </a:r>
            <a:endParaRPr lang="en-IN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84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A402-148D-0AD5-914E-ADD19A56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b="1" dirty="0">
                <a:effectLst/>
                <a:latin typeface="Average" panose="020B0604020202020204" charset="0"/>
                <a:ea typeface="Times New Roman" panose="02020603050405020304" pitchFamily="18" charset="0"/>
              </a:rPr>
              <a:t>Yearly </a:t>
            </a:r>
            <a:r>
              <a:rPr lang="en-IN" sz="2800" b="1" dirty="0">
                <a:solidFill>
                  <a:srgbClr val="00DEC9"/>
                </a:solidFill>
                <a:effectLst/>
                <a:latin typeface="Average" panose="020B0604020202020204" charset="0"/>
                <a:ea typeface="Times New Roman" panose="02020603050405020304" pitchFamily="18" charset="0"/>
              </a:rPr>
              <a:t>Trend</a:t>
            </a:r>
            <a:r>
              <a:rPr lang="en-IN" sz="2800" b="1" dirty="0">
                <a:effectLst/>
                <a:latin typeface="Average" panose="020B0604020202020204" charset="0"/>
                <a:ea typeface="Times New Roman" panose="02020603050405020304" pitchFamily="18" charset="0"/>
              </a:rPr>
              <a:t> of Water </a:t>
            </a:r>
            <a:r>
              <a:rPr lang="en-IN" sz="2800" b="1" dirty="0">
                <a:solidFill>
                  <a:srgbClr val="00DEC9"/>
                </a:solidFill>
                <a:effectLst/>
                <a:latin typeface="Average" panose="020B0604020202020204" charset="0"/>
                <a:ea typeface="Times New Roman" panose="02020603050405020304" pitchFamily="18" charset="0"/>
              </a:rPr>
              <a:t>Spread</a:t>
            </a:r>
            <a:r>
              <a:rPr lang="en-IN" sz="2800" b="1" dirty="0">
                <a:effectLst/>
                <a:latin typeface="Average" panose="020B0604020202020204" charset="0"/>
                <a:ea typeface="Times New Roman" panose="02020603050405020304" pitchFamily="18" charset="0"/>
              </a:rPr>
              <a:t> Area:</a:t>
            </a:r>
            <a:endParaRPr lang="en-IN" dirty="0">
              <a:latin typeface="Averag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2C36E-FAC2-1946-B5D1-83717073A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60" y="1531550"/>
            <a:ext cx="3920079" cy="218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65268BA-353B-4CFA-A0D1-085406B31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75201" y="1065174"/>
            <a:ext cx="422869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2012 - 2015: Period of Scarcity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Characterized by extreme water scarcity, suggesting drought conditions.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Notable lows during specific months (May, June,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Sept).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2016 - 2019: Gradual Recovery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Trend shifted towards improving water levels overall.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While better than 2012-2015, seasonal dips (summer) persisted.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2020 - 2024: Increased Water Retention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Significant increase in water spread observed consistently across seasons.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Possible factors: Better rainfall, effective conservation measures, improved storage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5F659-2BE6-44A3-231F-FB95DE61423D}"/>
              </a:ext>
            </a:extLst>
          </p:cNvPr>
          <p:cNvSpPr txBox="1"/>
          <p:nvPr/>
        </p:nvSpPr>
        <p:spPr>
          <a:xfrm>
            <a:off x="764381" y="3905409"/>
            <a:ext cx="3093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tx1"/>
                </a:solidFill>
                <a:effectLst/>
                <a:latin typeface="Average" panose="020B0604020202020204" charset="0"/>
                <a:ea typeface="Times New Roman" panose="02020603050405020304" pitchFamily="18" charset="0"/>
              </a:rPr>
              <a:t>Yearly Trends of Water Spread Area</a:t>
            </a:r>
            <a:endParaRPr lang="en-IN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90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12BF-676F-9AE2-4057-66A71D76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b="1" dirty="0">
                <a:effectLst/>
                <a:latin typeface="Average" panose="020B0604020202020204" charset="0"/>
                <a:ea typeface="Times New Roman" panose="02020603050405020304" pitchFamily="18" charset="0"/>
              </a:rPr>
              <a:t>Seasonal </a:t>
            </a:r>
            <a:r>
              <a:rPr lang="en-IN" sz="2800" b="1" dirty="0">
                <a:solidFill>
                  <a:srgbClr val="00DEC9"/>
                </a:solidFill>
                <a:effectLst/>
                <a:latin typeface="Average" panose="020B0604020202020204" charset="0"/>
                <a:ea typeface="Times New Roman" panose="02020603050405020304" pitchFamily="18" charset="0"/>
              </a:rPr>
              <a:t>Trend</a:t>
            </a:r>
            <a:r>
              <a:rPr lang="en-IN" sz="2800" b="1" dirty="0">
                <a:effectLst/>
                <a:latin typeface="Average" panose="020B0604020202020204" charset="0"/>
                <a:ea typeface="Times New Roman" panose="02020603050405020304" pitchFamily="18" charset="0"/>
              </a:rPr>
              <a:t> Analysis</a:t>
            </a:r>
            <a:endParaRPr lang="en-IN" dirty="0">
              <a:latin typeface="Average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F643-A94C-AE2A-4D9B-DED1AED54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3481" y="1152475"/>
            <a:ext cx="3838819" cy="341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600" b="1" dirty="0">
                <a:solidFill>
                  <a:schemeClr val="tx1"/>
                </a:solidFill>
                <a:latin typeface="Average" panose="020B0604020202020204" charset="0"/>
              </a:rPr>
              <a:t>Winter</a:t>
            </a:r>
            <a:r>
              <a:rPr lang="en-GB" sz="1600" dirty="0">
                <a:solidFill>
                  <a:schemeClr val="tx1"/>
                </a:solidFill>
                <a:latin typeface="Average" panose="020B0604020202020204" charset="0"/>
              </a:rPr>
              <a:t> has the highest average water spread area.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600" b="1" dirty="0">
                <a:solidFill>
                  <a:schemeClr val="tx1"/>
                </a:solidFill>
                <a:latin typeface="Average" panose="020B0604020202020204" charset="0"/>
              </a:rPr>
              <a:t>Summer</a:t>
            </a:r>
            <a:r>
              <a:rPr lang="en-GB" sz="1600" dirty="0">
                <a:solidFill>
                  <a:schemeClr val="tx1"/>
                </a:solidFill>
                <a:latin typeface="Average" panose="020B0604020202020204" charset="0"/>
              </a:rPr>
              <a:t> has the lowest, likely due to evaporation and low rainfall.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600" b="1" dirty="0">
                <a:solidFill>
                  <a:schemeClr val="tx1"/>
                </a:solidFill>
                <a:latin typeface="Average" panose="020B0604020202020204" charset="0"/>
              </a:rPr>
              <a:t>Spring</a:t>
            </a:r>
            <a:r>
              <a:rPr lang="en-GB" sz="1600" dirty="0">
                <a:solidFill>
                  <a:schemeClr val="tx1"/>
                </a:solidFill>
                <a:latin typeface="Average" panose="020B0604020202020204" charset="0"/>
              </a:rPr>
              <a:t> and </a:t>
            </a:r>
            <a:r>
              <a:rPr lang="en-GB" sz="1600" b="1" dirty="0">
                <a:solidFill>
                  <a:schemeClr val="tx1"/>
                </a:solidFill>
                <a:latin typeface="Average" panose="020B0604020202020204" charset="0"/>
              </a:rPr>
              <a:t>Monsoon</a:t>
            </a:r>
            <a:r>
              <a:rPr lang="en-GB" sz="1600" dirty="0">
                <a:solidFill>
                  <a:schemeClr val="tx1"/>
                </a:solidFill>
                <a:latin typeface="Average" panose="020B0604020202020204" charset="0"/>
              </a:rPr>
              <a:t> show moderate water spread areas.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600" dirty="0">
                <a:solidFill>
                  <a:schemeClr val="tx1"/>
                </a:solidFill>
                <a:latin typeface="Average" panose="020B0604020202020204" charset="0"/>
              </a:rPr>
              <a:t>Surprising trend: </a:t>
            </a:r>
            <a:r>
              <a:rPr lang="en-GB" sz="1600" b="1" dirty="0">
                <a:solidFill>
                  <a:schemeClr val="tx1"/>
                </a:solidFill>
                <a:latin typeface="Average" panose="020B0604020202020204" charset="0"/>
              </a:rPr>
              <a:t>Winter &gt; Monsoon</a:t>
            </a:r>
            <a:r>
              <a:rPr lang="en-GB" sz="1600" dirty="0">
                <a:solidFill>
                  <a:schemeClr val="tx1"/>
                </a:solidFill>
                <a:latin typeface="Average" panose="020B0604020202020204" charset="0"/>
              </a:rPr>
              <a:t> – indicating </a:t>
            </a:r>
            <a:r>
              <a:rPr lang="en-GB" sz="1600" b="1" dirty="0">
                <a:solidFill>
                  <a:schemeClr val="tx1"/>
                </a:solidFill>
                <a:latin typeface="Average" panose="020B0604020202020204" charset="0"/>
              </a:rPr>
              <a:t>better water retention or post-monsoon accumulation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BECCA-003B-28AD-C50F-DD83B4D54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" y="1144655"/>
            <a:ext cx="4006852" cy="285418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455BE7-6084-C969-E3DD-B47E03D22729}"/>
              </a:ext>
            </a:extLst>
          </p:cNvPr>
          <p:cNvSpPr txBox="1"/>
          <p:nvPr/>
        </p:nvSpPr>
        <p:spPr>
          <a:xfrm>
            <a:off x="371872" y="4261098"/>
            <a:ext cx="35504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tx1"/>
                </a:solidFill>
                <a:effectLst/>
                <a:latin typeface="Average" panose="020B0604020202020204" charset="0"/>
                <a:ea typeface="Times New Roman" panose="02020603050405020304" pitchFamily="18" charset="0"/>
              </a:rPr>
              <a:t>Average</a:t>
            </a:r>
            <a:r>
              <a:rPr lang="en-IN" sz="1800" b="1" dirty="0">
                <a:solidFill>
                  <a:schemeClr val="tx1"/>
                </a:solidFill>
                <a:effectLst/>
                <a:latin typeface="Average" panose="020B0604020202020204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effectLst/>
                <a:latin typeface="Average" panose="020B0604020202020204" charset="0"/>
                <a:ea typeface="Times New Roman" panose="02020603050405020304" pitchFamily="18" charset="0"/>
              </a:rPr>
              <a:t>Seasonal Trends of Water Spread Area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0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31FB-7E84-3B4E-3699-CB6DAC88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b="1" dirty="0">
                <a:effectLst/>
                <a:latin typeface="Average" panose="020B0604020202020204" charset="0"/>
                <a:ea typeface="Times New Roman" panose="02020603050405020304" pitchFamily="18" charset="0"/>
              </a:rPr>
              <a:t>Monthly </a:t>
            </a:r>
            <a:r>
              <a:rPr lang="en-IN" sz="2800" b="1" dirty="0">
                <a:solidFill>
                  <a:srgbClr val="00DEC9"/>
                </a:solidFill>
                <a:effectLst/>
                <a:latin typeface="Average" panose="020B0604020202020204" charset="0"/>
                <a:ea typeface="Times New Roman" panose="02020603050405020304" pitchFamily="18" charset="0"/>
              </a:rPr>
              <a:t>Variation</a:t>
            </a:r>
            <a:r>
              <a:rPr lang="en-IN" sz="2800" b="1" dirty="0">
                <a:effectLst/>
                <a:latin typeface="Average" panose="020B0604020202020204" charset="0"/>
                <a:ea typeface="Times New Roman" panose="02020603050405020304" pitchFamily="18" charset="0"/>
              </a:rPr>
              <a:t> of </a:t>
            </a:r>
            <a:r>
              <a:rPr lang="en-IN" sz="2800" b="1" dirty="0">
                <a:solidFill>
                  <a:srgbClr val="00DEC9"/>
                </a:solidFill>
                <a:effectLst/>
                <a:latin typeface="Average" panose="020B0604020202020204" charset="0"/>
                <a:ea typeface="Times New Roman" panose="02020603050405020304" pitchFamily="18" charset="0"/>
              </a:rPr>
              <a:t>Water</a:t>
            </a:r>
            <a:r>
              <a:rPr lang="en-IN" sz="2800" b="1" dirty="0">
                <a:effectLst/>
                <a:latin typeface="Average" panose="020B0604020202020204" charset="0"/>
                <a:ea typeface="Times New Roman" panose="02020603050405020304" pitchFamily="18" charset="0"/>
              </a:rPr>
              <a:t> Bodies</a:t>
            </a:r>
            <a:endParaRPr lang="en-IN" dirty="0">
              <a:latin typeface="Average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AD24A-FF76-60F7-64AE-D8902CB5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4844" y="1152475"/>
            <a:ext cx="4367456" cy="3416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sz="2200" b="1" dirty="0">
                <a:solidFill>
                  <a:srgbClr val="00DEC9"/>
                </a:solidFill>
                <a:latin typeface="Average" panose="020B0604020202020204" charset="0"/>
              </a:rPr>
              <a:t>A. Seasonal Patterns:</a:t>
            </a:r>
          </a:p>
          <a:p>
            <a:pPr marL="720000" lvl="1" indent="-285750"/>
            <a:r>
              <a:rPr lang="en-GB" sz="2100" b="1" dirty="0">
                <a:solidFill>
                  <a:schemeClr val="tx1"/>
                </a:solidFill>
                <a:latin typeface="Average" panose="020B0604020202020204" charset="0"/>
              </a:rPr>
              <a:t>July–December</a:t>
            </a:r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 sees </a:t>
            </a:r>
            <a:r>
              <a:rPr lang="en-GB" sz="2100" b="1" dirty="0">
                <a:solidFill>
                  <a:schemeClr val="tx1"/>
                </a:solidFill>
                <a:latin typeface="Average" panose="020B0604020202020204" charset="0"/>
              </a:rPr>
              <a:t>rising and high water spread</a:t>
            </a:r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 due to </a:t>
            </a:r>
            <a:r>
              <a:rPr lang="en-GB" sz="2100" b="1" dirty="0">
                <a:solidFill>
                  <a:schemeClr val="tx1"/>
                </a:solidFill>
                <a:latin typeface="Average" panose="020B0604020202020204" charset="0"/>
              </a:rPr>
              <a:t>monsoon and post-monsoon recharge</a:t>
            </a:r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marL="720000" lvl="1" indent="-285750"/>
            <a:r>
              <a:rPr lang="en-GB" sz="2100" b="1" dirty="0">
                <a:solidFill>
                  <a:schemeClr val="tx1"/>
                </a:solidFill>
                <a:latin typeface="Average" panose="020B0604020202020204" charset="0"/>
              </a:rPr>
              <a:t>March–May</a:t>
            </a:r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 shows </a:t>
            </a:r>
            <a:r>
              <a:rPr lang="en-GB" sz="2100" b="1" dirty="0">
                <a:solidFill>
                  <a:schemeClr val="tx1"/>
                </a:solidFill>
                <a:latin typeface="Average" panose="020B0604020202020204" charset="0"/>
              </a:rPr>
              <a:t>sharp depletion</a:t>
            </a:r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, corresponding to </a:t>
            </a:r>
            <a:r>
              <a:rPr lang="en-GB" sz="2100" b="1" dirty="0">
                <a:solidFill>
                  <a:schemeClr val="tx1"/>
                </a:solidFill>
                <a:latin typeface="Average" panose="020B0604020202020204" charset="0"/>
              </a:rPr>
              <a:t>high evaporation and low rainfall</a:t>
            </a:r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>
              <a:buNone/>
            </a:pPr>
            <a:r>
              <a:rPr lang="en-GB" sz="2000" b="1" dirty="0">
                <a:solidFill>
                  <a:srgbClr val="00DEC9"/>
                </a:solidFill>
                <a:latin typeface="Average" panose="020B0604020202020204" charset="0"/>
              </a:rPr>
              <a:t>B. Summer Depletion Concern:</a:t>
            </a:r>
          </a:p>
          <a:p>
            <a:pPr marL="720000" lvl="1" indent="-285750"/>
            <a:r>
              <a:rPr lang="en-GB" sz="2100" b="1" dirty="0">
                <a:solidFill>
                  <a:schemeClr val="tx1"/>
                </a:solidFill>
                <a:latin typeface="Average" panose="020B0604020202020204" charset="0"/>
              </a:rPr>
              <a:t>May has the lowest spread</a:t>
            </a:r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, reinforcing concerns about </a:t>
            </a:r>
            <a:r>
              <a:rPr lang="en-GB" sz="2100" b="1" dirty="0">
                <a:solidFill>
                  <a:schemeClr val="tx1"/>
                </a:solidFill>
                <a:latin typeface="Average" panose="020B0604020202020204" charset="0"/>
              </a:rPr>
              <a:t>water vulnerability</a:t>
            </a:r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 during this period.</a:t>
            </a:r>
          </a:p>
          <a:p>
            <a:pPr marL="720000" lvl="1" indent="-285750"/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This supports the need for </a:t>
            </a:r>
            <a:r>
              <a:rPr lang="en-GB" sz="2100" b="1" dirty="0">
                <a:solidFill>
                  <a:schemeClr val="tx1"/>
                </a:solidFill>
                <a:latin typeface="Average" panose="020B0604020202020204" charset="0"/>
              </a:rPr>
              <a:t>targeted summer water management strategies</a:t>
            </a:r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>
              <a:buNone/>
            </a:pPr>
            <a:r>
              <a:rPr lang="en-GB" sz="2000" b="1" dirty="0">
                <a:solidFill>
                  <a:srgbClr val="00DEC9"/>
                </a:solidFill>
                <a:latin typeface="Average" panose="020B0604020202020204" charset="0"/>
              </a:rPr>
              <a:t>C. Post-Monsoon Peaks:</a:t>
            </a:r>
          </a:p>
          <a:p>
            <a:pPr marL="720000" lvl="1"/>
            <a:r>
              <a:rPr lang="en-GB" sz="2100" b="1" dirty="0">
                <a:solidFill>
                  <a:schemeClr val="tx1"/>
                </a:solidFill>
                <a:latin typeface="Average" panose="020B0604020202020204" charset="0"/>
              </a:rPr>
              <a:t>December and January</a:t>
            </a:r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 peaks suggest </a:t>
            </a:r>
            <a:r>
              <a:rPr lang="en-GB" sz="2100" b="1" dirty="0">
                <a:solidFill>
                  <a:schemeClr val="tx1"/>
                </a:solidFill>
                <a:latin typeface="Average" panose="020B0604020202020204" charset="0"/>
              </a:rPr>
              <a:t>effective water retention</a:t>
            </a:r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 post-monsoon.</a:t>
            </a:r>
          </a:p>
          <a:p>
            <a:pPr marL="720000" lvl="1"/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Reflects </a:t>
            </a:r>
            <a:r>
              <a:rPr lang="en-GB" sz="2100" b="1" dirty="0">
                <a:solidFill>
                  <a:schemeClr val="tx1"/>
                </a:solidFill>
                <a:latin typeface="Average" panose="020B0604020202020204" charset="0"/>
              </a:rPr>
              <a:t>successful reservoir filling and possibly improved management</a:t>
            </a:r>
            <a:r>
              <a:rPr lang="en-GB" sz="2100" dirty="0">
                <a:solidFill>
                  <a:schemeClr val="tx1"/>
                </a:solidFill>
                <a:latin typeface="Average" panose="020B0604020202020204" charset="0"/>
              </a:rPr>
              <a:t> in recent years (2020–2024).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52D4C-3BC2-57C7-C803-28FC67362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6" y="1152475"/>
            <a:ext cx="3974550" cy="29743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238265-038B-E0A7-9F90-FE1C92AB39CE}"/>
              </a:ext>
            </a:extLst>
          </p:cNvPr>
          <p:cNvSpPr txBox="1"/>
          <p:nvPr/>
        </p:nvSpPr>
        <p:spPr>
          <a:xfrm>
            <a:off x="247406" y="4261565"/>
            <a:ext cx="397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/>
                </a:solidFill>
                <a:effectLst/>
                <a:latin typeface="Average" panose="020B0604020202020204" charset="0"/>
                <a:ea typeface="Times New Roman" panose="02020603050405020304" pitchFamily="18" charset="0"/>
              </a:rPr>
              <a:t>Average Monthly Trends of Water Spread Area</a:t>
            </a:r>
            <a:endParaRPr lang="en-IN" sz="1600" dirty="0">
              <a:solidFill>
                <a:schemeClr val="tx1"/>
              </a:solidFill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5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1" y="2097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Introduction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5D96EB5-4FAC-8680-8C1B-9F97A1C3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799609"/>
            <a:ext cx="8520600" cy="393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🌍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Why Water Resource Management is Important?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Water is essential for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human survival, agriculture, and industry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Climate change and urbanization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are impacting water availability.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Sustainable water management is crucial to prevent water scarcity.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🛰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Role of Satellite-Based Monitoring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Traditional water body monitoring relies on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manual field surveys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– time-consuming and inefficient.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Satellite imagery + Deep Learning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enables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automated, large-scale water body detection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📍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Focus on Vellore District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A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semi-arid region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with significant seasonal variations in water bodies.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Requires an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automated system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to </a:t>
            </a:r>
            <a:r>
              <a:rPr lang="en-GB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water body changes for better resource management.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🚀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Project Goal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Develop a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deep learning-based model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for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automated water body detection and trend analysis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in Vellore.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4A90B-76DC-E6A9-8995-F791D88C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0"/>
            <a:ext cx="26098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4220-67E3-4A46-A77B-C2676B24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verage" panose="020B0604020202020204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D979B8-A165-C05C-5B6C-357C80B84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853716"/>
            <a:ext cx="8332238" cy="401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Seasonal Water Cycle Dominates Trends: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28650" lvl="1" indent="-17145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Water spread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peaks during winter and post-monsoon months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 (Oct–Dec).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Lowest levels recorded in summer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 (especially May), highlighting critical dry-season stress.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Positive Long-Term Trend (2016–2024):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28650" lvl="1" indent="-17145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Steady improvement in water retention suggests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better rainfall patterns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effective conservation efforts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improved reservoir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3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Delayed Monsoon Recharge: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28650" lvl="1" indent="-17145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Water bodies begin replenishing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only after July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, indicating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late monsoon onset or delayed hydrological 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Resilience is Improving: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28650" lvl="1" indent="-17145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Recent summers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 show better water levels compared to 2012–2015, suggesting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growing resilience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 to dry spells.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2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B5BC-3DF1-B4C4-15FF-9D4B4445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verage" panose="020B060402020202020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16781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5043-8042-540C-FE2F-87854939B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32347"/>
            <a:ext cx="3065489" cy="67455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References: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55BA4-BF6A-839D-B86B-FC1C0AD9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136" y="960354"/>
            <a:ext cx="8360109" cy="3866479"/>
          </a:xfrm>
        </p:spPr>
        <p:txBody>
          <a:bodyPr>
            <a:normAutofit fontScale="77500" lnSpcReduction="20000"/>
          </a:bodyPr>
          <a:lstStyle/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Kadhim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I. J., &amp; Premaratne, P. (2023). A novel deep learning framework for water body segmentation from satellite images. Arabian Journal for Science and Engineering, 48(8), 10429-10440.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Gupta, S., Uma, D., &amp;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Hebbar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R. (2023). Analysis and application of multispectral data for water segmentation using machine learning. In Computer Vision and Machine Intelligence: Proceedings of CVMI 2022 (pp. 709-718). Singapore: Springer Nature Singapore.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Feng, J., &amp; Sui, H. (2021). Deep-learning-based multispectral satellite image segmentation for water body detection. IEEE Geoscience and Remote Sensing Letters, 18(5), 789-793.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Vasavi, S., Rajeswari, V. N. A. S., &amp; Kalyan, C. V. (2024, March). Enhancing Water Resource Management: A GUI-based Approach for Water Body Classification and Change Detection in VHRS Images. In 2024 Third International Conference on Intelligent Techniques in Control, Optimization and Signal Processing (INCOS) (pp. 1-6). IEEE.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Akiva, P.,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Purri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Dana, K.,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Tellman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B., &amp; Anderson, T. (2020). H2O-Net: Self-supervised flood segmentation via adversarial domain adaptation and label refinement. IEEE Transactions on Geoscience and Remote Sensing, 59(5), 4213-4225. 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Ouchra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H. A. F. S. A.,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Belangour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A., &amp;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Erraissi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 L. L. A. E. (2023). Machine learning algorithms for satellite image classification using Google Earth Engine and Landsat satellite data: Morocco case study. IEEE Access.</a:t>
            </a:r>
          </a:p>
          <a:p>
            <a:pPr marL="342900" marR="3771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Farooq, B., &amp;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Manocha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 (2025). Small water body extraction in remote sensing with enhanced CNN architecture. Applied Soft Computing, 169, 112544.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/>
            <a:endParaRPr lang="en-IN" sz="1400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IN" sz="1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40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86DFA-6D3C-EA0B-101A-22C96AEBA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8C44-7204-FC9E-5F4A-61AB8AAC4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32347"/>
            <a:ext cx="3065489" cy="67455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References: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A7024-A505-6DCE-1588-88A13236F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136" y="960354"/>
            <a:ext cx="8360109" cy="3866479"/>
          </a:xfrm>
        </p:spPr>
        <p:txBody>
          <a:bodyPr>
            <a:normAutofit fontScale="62500" lnSpcReduction="20000"/>
          </a:bodyPr>
          <a:lstStyle/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Liu, C., Tang, H., Ji, L., &amp; Zhao, Y. (2021). Spatial-temporal water area monitoring of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Miyun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Reservoir using remote sensing imagery from 1984 to 2020. Remote Sensing of Environment, 256, 112318.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Digra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Dhir, R., &amp; Sharma, N. (2024).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Spatio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-temporal analysis and prediction of land use land cover (LULC) change in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Wular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Lake, Jammu and Kashmir, India. Environmental Monitoring and Assessment, 196(9), 782.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Nagaraj, R., &amp; Kumar, L. S. (2023, May). Surface water body extraction and change detection analysis using machine learning algorithms: A case study of Vaigai Dam, India. In 2023 International Conference on Signal Processing, Computation, Electronics, Power and Telecommunication (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IConSCEPT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(pp. 1-6). IEEE.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Tandra, N.,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Jyothirmaye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S., &amp;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Yechuri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S. (2023, December). TNU-Net: Water Body Segmentation based on the Transformer Network with U-Net Model. In 2023 6th International Conference on Recent Trends in Advance Computing (ICRTAC) (pp. 205-211). IEEE.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Reddy, N. S.,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Roshitha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Tejomai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R., Vasavi, S., &amp; Jayanthi, S. (2022, November). Water Bodies Detection and Classification from VHRS Images. In 2022 International Conference on Futuristic Technologies (INCOFT) (pp. 1-6). IEEE.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Zhang, Y., &amp; Wang, C. (2021). Water body detection using deep learning with Sentinel-1 SAR satellite data and land cover maps. IEEE International Geoscience and Remote Sensing Symposium (IGARSS), 9553555.  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Yuan, Q., Wu, L., Huang, Y., Guo, Z., &amp; Li, N. (2023). Water-Body Detection From Spaceborne SAR Images With DBO-CNN.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Ieee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Geoscience and Remote Sensing Letters.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Hosseiny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Mahdianpari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Brisco, B.,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Mohammadimanesh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F., &amp; Salehi, B. (2021).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WetNet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A spatial–temporal ensemble deep learning model for wetland classification using Sentinel-1 and Sentinel-2. IEEE transactions on geoscience and remote sensing, 60, 1 14.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63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BDEA-529C-3480-C19D-35BB87B4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85718"/>
            <a:ext cx="8520600" cy="1572064"/>
          </a:xfrm>
        </p:spPr>
        <p:txBody>
          <a:bodyPr>
            <a:normAutofit/>
          </a:bodyPr>
          <a:lstStyle/>
          <a:p>
            <a:r>
              <a:rPr lang="en-IN" dirty="0">
                <a:latin typeface="Average" panose="020B0604020202020204" charset="0"/>
              </a:rPr>
              <a:t>Thank</a:t>
            </a:r>
            <a:br>
              <a:rPr lang="en-IN" dirty="0">
                <a:latin typeface="Average" panose="020B0604020202020204" charset="0"/>
              </a:rPr>
            </a:b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7578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Problems Statement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01624" y="1017725"/>
            <a:ext cx="8037449" cy="3753377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GB" sz="1200" dirty="0">
                <a:latin typeface="Average" panose="020B0604020202020204" charset="0"/>
              </a:rPr>
              <a:t>📌 </a:t>
            </a:r>
            <a:r>
              <a:rPr lang="en-GB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Challenges in Water Resource Management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Water scarcity is a growing concern in semi-arid regions like Vellore.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Seasonal and long-term variations in water bodies impact agriculture, urban planning, and ecosystems.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Manual water body monitoring is inefficient, time-consuming, and prone to errors.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200" dirty="0">
                <a:latin typeface="Average" panose="020B0604020202020204" charset="0"/>
              </a:rPr>
              <a:t>📌 </a:t>
            </a:r>
            <a:r>
              <a:rPr lang="en-GB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Limitations of Existing Approaches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Traditional field surveys have limited spatial and temporal coverage.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Remote sensing-based detection lacks automation and often suffers from low accuracy.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The absence of a real-time, scalable monitoring system hinders effective water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200" dirty="0">
                <a:latin typeface="Average" panose="020B0604020202020204" charset="0"/>
              </a:rPr>
              <a:t>📌 </a:t>
            </a:r>
            <a:r>
              <a:rPr lang="en-GB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Need for a Better Solution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A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deep learning-based automated system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can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accurately detect and </a:t>
            </a:r>
            <a:r>
              <a:rPr lang="en-GB" sz="1200" b="1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 water bodies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from satellite imagery.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Identifying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seasonal and long-term trends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will help in sustainable water management.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21">
            <a:extLst>
              <a:ext uri="{FF2B5EF4-FFF2-40B4-BE49-F238E27FC236}">
                <a16:creationId xmlns:a16="http://schemas.microsoft.com/office/drawing/2014/main" id="{1612E5B5-4545-38D3-20D3-9834E5A9F1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332" y="175839"/>
            <a:ext cx="2595844" cy="556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Objectives: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EC1C59-192B-6C61-033E-6FFDEE5D7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" y="1429354"/>
            <a:ext cx="7365207" cy="283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✅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Water Body Detection</a:t>
            </a:r>
            <a:endParaRPr lang="en-GB" sz="1200" dirty="0">
              <a:solidFill>
                <a:schemeClr val="tx1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Develop an automated system to identify and classify water bodies using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high-resolution satellite imagery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✅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Temporal Trend Analysis</a:t>
            </a:r>
            <a:endParaRPr lang="en-GB" sz="1200" dirty="0">
              <a:solidFill>
                <a:schemeClr val="tx1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seasonal and long-term variations in water body distribution.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Assess the impact of climate change, monsoonal fluctuations, and urban expansion.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✅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Deep Learning Model Development</a:t>
            </a:r>
            <a:endParaRPr lang="en-GB" sz="1200" dirty="0">
              <a:solidFill>
                <a:schemeClr val="tx1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Implement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CNN-based and transformer-based architectures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(e.g., TNU-Net) for accurate segmentation.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Train models using </a:t>
            </a:r>
            <a:r>
              <a:rPr lang="en-GB" sz="1200" dirty="0" err="1">
                <a:solidFill>
                  <a:schemeClr val="tx1"/>
                </a:solidFill>
                <a:latin typeface="Average" panose="020B0604020202020204" charset="0"/>
              </a:rPr>
              <a:t>labeled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datasets to enhance detection performance.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✅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Scalable and Adaptable System</a:t>
            </a:r>
            <a:endParaRPr lang="en-GB" sz="1200" dirty="0">
              <a:solidFill>
                <a:schemeClr val="tx1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Ensure the system is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scalable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and can be applied to other regions facing similar water resource challenges.</a:t>
            </a:r>
          </a:p>
        </p:txBody>
      </p:sp>
    </p:spTree>
    <p:extLst>
      <p:ext uri="{BB962C8B-B14F-4D97-AF65-F5344CB8AC3E}">
        <p14:creationId xmlns:p14="http://schemas.microsoft.com/office/powerpoint/2010/main" val="97046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32337" y="375047"/>
            <a:ext cx="2808000" cy="496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Scope of The Project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432337" y="800100"/>
            <a:ext cx="5563729" cy="4096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solidFill>
                  <a:srgbClr val="00DEC9"/>
                </a:solidFill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Geographical Coverage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Focus on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Vellore district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, a semi-arid region with significant water variability.</a:t>
            </a:r>
          </a:p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Data Sources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Utilize satellite imagery from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Sentinel-1, Sentinel-2, and Landsat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for analysis.</a:t>
            </a:r>
          </a:p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Technological Approach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Use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deep learning models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(CNNs, transformers) for water body segmentation</a:t>
            </a:r>
            <a:r>
              <a:rPr lang="en-IN" sz="2500" dirty="0">
                <a:latin typeface="Average" panose="020B0604020202020204" charset="0"/>
              </a:rPr>
              <a:t>.</a:t>
            </a:r>
          </a:p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Temporal Analysis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historical and real-time satellite imagery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to monitor water body fluctuations.</a:t>
            </a:r>
          </a:p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Application &amp; Impact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Findings will assist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urban planners, researchers, and environmentalists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in making data-driven water management decisions.</a:t>
            </a:r>
          </a:p>
          <a:p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DA394-3E66-FE3C-8776-B14682EB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0" y="375047"/>
            <a:ext cx="4521993" cy="45219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846F9-4802-3CA7-6CF9-2EF08A30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F35C77-F8CA-5200-D799-890CF553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" y="205541"/>
            <a:ext cx="3766457" cy="127491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Literature</a:t>
            </a:r>
            <a:r>
              <a:rPr lang="en-US" sz="3600" dirty="0">
                <a:latin typeface="Average" panose="020B0604020202020204" charset="0"/>
              </a:rPr>
              <a:t>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verage" panose="020B0604020202020204" charset="0"/>
              </a:rPr>
              <a:t>Review:</a:t>
            </a:r>
            <a:endParaRPr lang="en-IN" sz="3600" dirty="0">
              <a:solidFill>
                <a:schemeClr val="tx1">
                  <a:lumMod val="95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6225FEF-B6C0-1E75-9FC1-EC8938CD7C7E}"/>
              </a:ext>
            </a:extLst>
          </p:cNvPr>
          <p:cNvSpPr txBox="1">
            <a:spLocks/>
          </p:cNvSpPr>
          <p:nvPr/>
        </p:nvSpPr>
        <p:spPr>
          <a:xfrm>
            <a:off x="6248399" y="3333369"/>
            <a:ext cx="2354007" cy="127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latin typeface="Average" panose="020B0604020202020204" charset="0"/>
              </a:rPr>
              <a:t>Literature 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Review:</a:t>
            </a:r>
            <a:endParaRPr lang="en-IN" sz="3600" dirty="0">
              <a:solidFill>
                <a:schemeClr val="accent1">
                  <a:lumMod val="40000"/>
                  <a:lumOff val="60000"/>
                </a:schemeClr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EA0A-2E7D-CF7C-626F-9BE34849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b="1" dirty="0">
                <a:latin typeface="Average" panose="020B0604020202020204" charset="0"/>
              </a:rPr>
              <a:t>Literature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Average" panose="020B0604020202020204" charset="0"/>
              </a:rPr>
              <a:t>Review</a:t>
            </a:r>
            <a:endParaRPr lang="en-IN" dirty="0">
              <a:latin typeface="Average" panose="020B060402020202020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A24E80-943F-8B8D-33EF-D98D5CB02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66685"/>
              </p:ext>
            </p:extLst>
          </p:nvPr>
        </p:nvGraphicFramePr>
        <p:xfrm>
          <a:off x="207169" y="971866"/>
          <a:ext cx="8843962" cy="4059069"/>
        </p:xfrm>
        <a:graphic>
          <a:graphicData uri="http://schemas.openxmlformats.org/drawingml/2006/table">
            <a:tbl>
              <a:tblPr firstRow="1" firstCol="1" bandRow="1"/>
              <a:tblGrid>
                <a:gridCol w="733375">
                  <a:extLst>
                    <a:ext uri="{9D8B030D-6E8A-4147-A177-3AD203B41FA5}">
                      <a16:colId xmlns:a16="http://schemas.microsoft.com/office/drawing/2014/main" val="1897108468"/>
                    </a:ext>
                  </a:extLst>
                </a:gridCol>
                <a:gridCol w="2470842">
                  <a:extLst>
                    <a:ext uri="{9D8B030D-6E8A-4147-A177-3AD203B41FA5}">
                      <a16:colId xmlns:a16="http://schemas.microsoft.com/office/drawing/2014/main" val="1529457189"/>
                    </a:ext>
                  </a:extLst>
                </a:gridCol>
                <a:gridCol w="2744272">
                  <a:extLst>
                    <a:ext uri="{9D8B030D-6E8A-4147-A177-3AD203B41FA5}">
                      <a16:colId xmlns:a16="http://schemas.microsoft.com/office/drawing/2014/main" val="3469724881"/>
                    </a:ext>
                  </a:extLst>
                </a:gridCol>
                <a:gridCol w="2895473">
                  <a:extLst>
                    <a:ext uri="{9D8B030D-6E8A-4147-A177-3AD203B41FA5}">
                      <a16:colId xmlns:a16="http://schemas.microsoft.com/office/drawing/2014/main" val="1918071377"/>
                    </a:ext>
                  </a:extLst>
                </a:gridCol>
              </a:tblGrid>
              <a:tr h="133816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S.NO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TITLE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00000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 algn="just">
                        <a:tabLst>
                          <a:tab pos="5671185" algn="l"/>
                        </a:tabLs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Novel Deep Learning Framework for Water Body Segmentation from Satellite Images.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Proposes a deep learning-based architecture that effectively detects water bodies using low to medium-resolution RGB images, eliminating the need for high-resolution multichannel data.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model's performance may be limited when applied to high-resolution images or in scenarios requiring detailed water body delineation.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08868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 algn="just">
                        <a:tabLst>
                          <a:tab pos="5671185" algn="l"/>
                        </a:tabLs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 and Application of Multispectral Data for Water Segmentation Using Machine Learning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Demonstrates that shortwave infrared bands (B11 and B12) are most effective for water segmentation and introduces '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BandNet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', a neural network achieving high accuracy with reduced computational resources.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study focuses on single-band analysis, which may not capture the full spectral complexity of water bodies in diverse environments.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6263"/>
                  </a:ext>
                </a:extLst>
              </a:tr>
              <a:tr h="468355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Deep-Learning-Based Multispectral Satellite Image Segmentation for Water Body Detection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Utilizes deep learning techniques to enhance water body detection accuracy in multispectral satellite images.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reliance on multispectral data may limit applicability in regions where such data is unavailable or of low quality.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75409"/>
                  </a:ext>
                </a:extLst>
              </a:tr>
              <a:tr h="669078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Enhancing Water Resource Management: A GUI-based Approach for Water Body Classification and Change Detection in VHRS Images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Introduces a user-friendly GUI for water body classification and change detection, facilitating practical applications in water resource management.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approach may require high-resolution imagery, which can be resource-intensive to obtain and process.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34076"/>
                  </a:ext>
                </a:extLst>
              </a:tr>
              <a:tr h="602171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5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H2O-Net: Self-Supervised Flood Segmentation via Adversarial Domain Adaptation and Label Refinement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Presents a self-supervised model that effectively segments flood areas, reducing the need for extensive labeled data.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model's focus on flood scenarios may limit its applicability to other types of water body segmentation tasks.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68115"/>
                  </a:ext>
                </a:extLst>
              </a:tr>
              <a:tr h="669078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Machine Learning Algorithms for Satellite Image Classification Using Google Earth Engine and Landsat Satellite Data: Morocco Case Study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Applies machine learning algorithms within the Google Earth Engine platform for efficient satellite image classification, demonstrating practical utility in a specific regional context.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case study's regional focus may limit the generalizability of the findings to other geographic areas.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97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B71C6-2CB4-851B-D001-AA8208E6F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DBAC-C788-4A1A-4A6E-3792344B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b="1" dirty="0">
                <a:latin typeface="Average" panose="020B0604020202020204" charset="0"/>
              </a:rPr>
              <a:t>Literature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Average" panose="020B0604020202020204" charset="0"/>
              </a:rPr>
              <a:t>Review</a:t>
            </a:r>
            <a:endParaRPr lang="en-IN" dirty="0">
              <a:latin typeface="Average" panose="020B060402020202020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EE7FCF-0612-8669-6A86-E130008E1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79233"/>
              </p:ext>
            </p:extLst>
          </p:nvPr>
        </p:nvGraphicFramePr>
        <p:xfrm>
          <a:off x="207169" y="971866"/>
          <a:ext cx="8843962" cy="4001814"/>
        </p:xfrm>
        <a:graphic>
          <a:graphicData uri="http://schemas.openxmlformats.org/drawingml/2006/table">
            <a:tbl>
              <a:tblPr firstRow="1" firstCol="1" bandRow="1"/>
              <a:tblGrid>
                <a:gridCol w="733375">
                  <a:extLst>
                    <a:ext uri="{9D8B030D-6E8A-4147-A177-3AD203B41FA5}">
                      <a16:colId xmlns:a16="http://schemas.microsoft.com/office/drawing/2014/main" val="1897108468"/>
                    </a:ext>
                  </a:extLst>
                </a:gridCol>
                <a:gridCol w="2470842">
                  <a:extLst>
                    <a:ext uri="{9D8B030D-6E8A-4147-A177-3AD203B41FA5}">
                      <a16:colId xmlns:a16="http://schemas.microsoft.com/office/drawing/2014/main" val="1529457189"/>
                    </a:ext>
                  </a:extLst>
                </a:gridCol>
                <a:gridCol w="2744272">
                  <a:extLst>
                    <a:ext uri="{9D8B030D-6E8A-4147-A177-3AD203B41FA5}">
                      <a16:colId xmlns:a16="http://schemas.microsoft.com/office/drawing/2014/main" val="3469724881"/>
                    </a:ext>
                  </a:extLst>
                </a:gridCol>
                <a:gridCol w="2895473">
                  <a:extLst>
                    <a:ext uri="{9D8B030D-6E8A-4147-A177-3AD203B41FA5}">
                      <a16:colId xmlns:a16="http://schemas.microsoft.com/office/drawing/2014/main" val="1918071377"/>
                    </a:ext>
                  </a:extLst>
                </a:gridCol>
              </a:tblGrid>
              <a:tr h="133816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S.NO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TITLE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00000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2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</a:t>
                      </a:r>
                      <a:endParaRPr lang="en-IN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Small Water Body Extraction in Remote Sensing with Enhanced CNN Architecture</a:t>
                      </a:r>
                      <a:endParaRPr lang="en-I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Develops an enhanced CNN architecture tailored for extracting small water bodies from remote sensing data, improving detection accuracy.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specialized focus on small water bodies may reduce effectiveness when applied to larger or more complex water bodies.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08868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Spatial-Temporal Water Area Monitoring of Miyun Reservoir Using Remote Sensing Imagery from 1984 to 2020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Provides a comprehensive temporal analysis of water area changes over several decades, offering valuable insights into long-term water resource trends.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study is specific to the Miyun Reservoir, which may limit the applicability of the findings to other regions or water bodies.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6263"/>
                  </a:ext>
                </a:extLst>
              </a:tr>
              <a:tr h="468355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Spatio-Temporal Analysis and Prediction of Land Use Land Cover (LULC) Change in Wular Lake, Jammu and Kashmir, India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Combines spatio-temporal analysis with predictive modeling to assess land use and land cover changes, aiding in environmental planning.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focus on a specific geographic area may limit the generalizability of the methodologies to other regions.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75409"/>
                  </a:ext>
                </a:extLst>
              </a:tr>
              <a:tr h="669078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Surface Water Body Extraction and Change Detection Analysis Using Machine Learning Algorithms: A Case Study of Vaigai Dam, India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Employs machine learning algorithms for effective water body extraction and change detection, providing a practical case study application.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case study approach may limit the applicability of the methods to other contexts without further validation.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34076"/>
                  </a:ext>
                </a:extLst>
              </a:tr>
              <a:tr h="602171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11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TNU-Net: Water Body Segmentation Based on the Transformer Network with U-Net Model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Integrates transformer networks with U-Net architectures to enhance water body segmentation performance.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complexity of the model may lead to increased computational requirements and potential overfitting in limited data scenarios.</a:t>
                      </a:r>
                      <a:endParaRPr lang="en-IN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6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776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4208</Words>
  <Application>Microsoft Office PowerPoint</Application>
  <PresentationFormat>On-screen Show (16:9)</PresentationFormat>
  <Paragraphs>279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Average</vt:lpstr>
      <vt:lpstr>Lato</vt:lpstr>
      <vt:lpstr>Wingdings</vt:lpstr>
      <vt:lpstr>Arial</vt:lpstr>
      <vt:lpstr>Times New Roman</vt:lpstr>
      <vt:lpstr>Cambria</vt:lpstr>
      <vt:lpstr>Consolas</vt:lpstr>
      <vt:lpstr>Simple Dark</vt:lpstr>
      <vt:lpstr>Satellite-Based Water Body Detection and Trend Analysis in Vellore Using Deep Learning      Reg. No: 23MCA0304 Sayantan Bhattacharyya      Guide: Dr. Jagannathan J. </vt:lpstr>
      <vt:lpstr>Table Of Content</vt:lpstr>
      <vt:lpstr>Introduction</vt:lpstr>
      <vt:lpstr>Problems Statement</vt:lpstr>
      <vt:lpstr>Objectives:</vt:lpstr>
      <vt:lpstr>Scope of The Project</vt:lpstr>
      <vt:lpstr>Literature Review:</vt:lpstr>
      <vt:lpstr>Literature Review</vt:lpstr>
      <vt:lpstr>Literature Review</vt:lpstr>
      <vt:lpstr>Literature Review</vt:lpstr>
      <vt:lpstr>Key Takeaways:</vt:lpstr>
      <vt:lpstr>Methodology</vt:lpstr>
      <vt:lpstr>Methodology</vt:lpstr>
      <vt:lpstr>Methodology</vt:lpstr>
      <vt:lpstr>System Design</vt:lpstr>
      <vt:lpstr>System  Architecture:</vt:lpstr>
      <vt:lpstr>PowerPoint Presentation</vt:lpstr>
      <vt:lpstr>Implementation </vt:lpstr>
      <vt:lpstr>Project Plan</vt:lpstr>
      <vt:lpstr>Sample Code(Preprocessing)</vt:lpstr>
      <vt:lpstr>Sample Code(U NET)</vt:lpstr>
      <vt:lpstr>Sample Code(U NET)</vt:lpstr>
      <vt:lpstr>Result &amp; Discussion</vt:lpstr>
      <vt:lpstr>Training Output :</vt:lpstr>
      <vt:lpstr>Vellore Water Mask Image: </vt:lpstr>
      <vt:lpstr>U-Net Model Performance for Water Body Detection</vt:lpstr>
      <vt:lpstr>Yearly Trend of Water Spread Area:</vt:lpstr>
      <vt:lpstr>Seasonal Trend Analysis</vt:lpstr>
      <vt:lpstr>Monthly Variation of Water Bodies</vt:lpstr>
      <vt:lpstr>Conclusion</vt:lpstr>
      <vt:lpstr>References</vt:lpstr>
      <vt:lpstr>References: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Nikhil</dc:creator>
  <cp:lastModifiedBy>Sayantan Bhattacharyya</cp:lastModifiedBy>
  <cp:revision>8</cp:revision>
  <dcterms:modified xsi:type="dcterms:W3CDTF">2025-04-16T06:57:18Z</dcterms:modified>
</cp:coreProperties>
</file>