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8288000" cy="10287000"/>
  <p:notesSz cx="6858000" cy="9144000"/>
  <p:embeddedFontLst>
    <p:embeddedFont>
      <p:font typeface="Canva Sans Bold" panose="020B0604020202020204" charset="0"/>
      <p:regular r:id="rId13"/>
    </p:embeddedFont>
    <p:embeddedFont>
      <p:font typeface="Open Sauce" panose="020B0604020202020204" charset="0"/>
      <p:regular r:id="rId14"/>
    </p:embeddedFont>
    <p:embeddedFont>
      <p:font typeface="Open Sauce Bold" panose="020B0604020202020204" charset="0"/>
      <p:regular r:id="rId15"/>
    </p:embeddedFont>
    <p:embeddedFont>
      <p:font typeface="Oswald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2116601" y="3139905"/>
            <a:ext cx="13743070" cy="3514294"/>
            <a:chOff x="0" y="0"/>
            <a:chExt cx="2654010" cy="678667"/>
          </a:xfrm>
        </p:grpSpPr>
        <p:sp>
          <p:nvSpPr>
            <p:cNvPr id="6" name="Freeform 6"/>
            <p:cNvSpPr/>
            <p:nvPr/>
          </p:nvSpPr>
          <p:spPr>
            <a:xfrm>
              <a:off x="0" y="0"/>
              <a:ext cx="2654010" cy="678667"/>
            </a:xfrm>
            <a:custGeom>
              <a:avLst/>
              <a:gdLst/>
              <a:ahLst/>
              <a:cxnLst/>
              <a:rect l="l" t="t" r="r" b="b"/>
              <a:pathLst>
                <a:path w="2654010" h="678667">
                  <a:moveTo>
                    <a:pt x="0" y="0"/>
                  </a:moveTo>
                  <a:lnTo>
                    <a:pt x="2654010" y="0"/>
                  </a:lnTo>
                  <a:lnTo>
                    <a:pt x="2654010" y="678667"/>
                  </a:lnTo>
                  <a:lnTo>
                    <a:pt x="0" y="678667"/>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654010" cy="697717"/>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2864747" y="3438109"/>
            <a:ext cx="12142870" cy="2420983"/>
          </a:xfrm>
          <a:prstGeom prst="rect">
            <a:avLst/>
          </a:prstGeom>
        </p:spPr>
        <p:txBody>
          <a:bodyPr lIns="0" tIns="0" rIns="0" bIns="0" rtlCol="0" anchor="t">
            <a:spAutoFit/>
          </a:bodyPr>
          <a:lstStyle/>
          <a:p>
            <a:pPr algn="ctr">
              <a:lnSpc>
                <a:spcPts val="9748"/>
              </a:lnSpc>
            </a:pPr>
            <a:r>
              <a:rPr lang="en-US" sz="7063" b="1" spc="692">
                <a:solidFill>
                  <a:srgbClr val="231F20"/>
                </a:solidFill>
                <a:latin typeface="Oswald Bold"/>
                <a:ea typeface="Oswald Bold"/>
                <a:cs typeface="Oswald Bold"/>
                <a:sym typeface="Oswald Bold"/>
              </a:rPr>
              <a:t>STOCK MARKET PREDICTION USING ML</a:t>
            </a:r>
          </a:p>
        </p:txBody>
      </p:sp>
      <p:sp>
        <p:nvSpPr>
          <p:cNvPr id="9" name="TextBox 9"/>
          <p:cNvSpPr txBox="1"/>
          <p:nvPr/>
        </p:nvSpPr>
        <p:spPr>
          <a:xfrm>
            <a:off x="9625072" y="7171575"/>
            <a:ext cx="5854292" cy="1169670"/>
          </a:xfrm>
          <a:prstGeom prst="rect">
            <a:avLst/>
          </a:prstGeom>
        </p:spPr>
        <p:txBody>
          <a:bodyPr lIns="0" tIns="0" rIns="0" bIns="0" rtlCol="0" anchor="t">
            <a:spAutoFit/>
          </a:bodyPr>
          <a:lstStyle/>
          <a:p>
            <a:pPr algn="ctr">
              <a:lnSpc>
                <a:spcPts val="3119"/>
              </a:lnSpc>
            </a:pPr>
            <a:r>
              <a:rPr lang="en-US" sz="2399" b="1">
                <a:solidFill>
                  <a:srgbClr val="231F20"/>
                </a:solidFill>
                <a:latin typeface="Open Sauce Bold"/>
                <a:ea typeface="Open Sauce Bold"/>
                <a:cs typeface="Open Sauce Bold"/>
                <a:sym typeface="Open Sauce Bold"/>
              </a:rPr>
              <a:t>-Sayantika Chowdhury(E23CSEU2165)</a:t>
            </a:r>
          </a:p>
          <a:p>
            <a:pPr algn="ctr">
              <a:lnSpc>
                <a:spcPts val="3119"/>
              </a:lnSpc>
            </a:pPr>
            <a:r>
              <a:rPr lang="en-US" sz="2399" b="1">
                <a:solidFill>
                  <a:srgbClr val="231F20"/>
                </a:solidFill>
                <a:latin typeface="Open Sauce Bold"/>
                <a:ea typeface="Open Sauce Bold"/>
                <a:cs typeface="Open Sauce Bold"/>
                <a:sym typeface="Open Sauce Bold"/>
              </a:rPr>
              <a:t>-Tanya Mishra( E23CSEU2161 )    </a:t>
            </a:r>
          </a:p>
          <a:p>
            <a:pPr algn="ctr">
              <a:lnSpc>
                <a:spcPts val="3119"/>
              </a:lnSpc>
              <a:spcBef>
                <a:spcPct val="0"/>
              </a:spcBef>
            </a:pPr>
            <a:r>
              <a:rPr lang="en-US" sz="2399" b="1">
                <a:solidFill>
                  <a:srgbClr val="231F20"/>
                </a:solidFill>
                <a:latin typeface="Open Sauce Bold"/>
                <a:ea typeface="Open Sauce Bold"/>
                <a:cs typeface="Open Sauce Bold"/>
                <a:sym typeface="Open Sauce Bold"/>
              </a:rPr>
              <a:t>-Ishita Shrivastava(E23CSEU2190</a:t>
            </a:r>
            <a:r>
              <a:rPr lang="en-US" sz="2399">
                <a:solidFill>
                  <a:srgbClr val="231F20"/>
                </a:solidFill>
                <a:latin typeface="Open Sauce"/>
                <a:ea typeface="Open Sauce"/>
                <a:cs typeface="Open Sauce"/>
                <a:sym typeface="Open Sauce"/>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5" name="TextBox 5"/>
          <p:cNvSpPr txBox="1"/>
          <p:nvPr/>
        </p:nvSpPr>
        <p:spPr>
          <a:xfrm>
            <a:off x="2102528" y="3238500"/>
            <a:ext cx="13300364" cy="1419846"/>
          </a:xfrm>
          <a:prstGeom prst="rect">
            <a:avLst/>
          </a:prstGeom>
        </p:spPr>
        <p:txBody>
          <a:bodyPr lIns="0" tIns="0" rIns="0" bIns="0" rtlCol="0" anchor="t">
            <a:spAutoFit/>
          </a:bodyPr>
          <a:lstStyle/>
          <a:p>
            <a:pPr algn="ctr">
              <a:lnSpc>
                <a:spcPts val="5740"/>
              </a:lnSpc>
            </a:pPr>
            <a:r>
              <a:rPr lang="en-US" sz="4100" b="1" dirty="0">
                <a:solidFill>
                  <a:srgbClr val="380DBC"/>
                </a:solidFill>
                <a:latin typeface="Canva Sans Bold"/>
                <a:ea typeface="Canva Sans Bold"/>
                <a:cs typeface="Canva Sans Bold"/>
                <a:sym typeface="Canva Sans Bold"/>
              </a:rPr>
              <a:t>https://github.com/Sayantika2327/STOCK_MARKET_PREDICTIO_USING_ML.git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857500" y="3736511"/>
            <a:ext cx="13244284" cy="1998010"/>
          </a:xfrm>
          <a:prstGeom prst="rect">
            <a:avLst/>
          </a:prstGeom>
        </p:spPr>
        <p:txBody>
          <a:bodyPr lIns="0" tIns="0" rIns="0" bIns="0" rtlCol="0" anchor="t">
            <a:spAutoFit/>
          </a:bodyPr>
          <a:lstStyle/>
          <a:p>
            <a:pPr marL="0" lvl="0" indent="0" algn="l">
              <a:lnSpc>
                <a:spcPts val="16340"/>
              </a:lnSpc>
              <a:spcBef>
                <a:spcPct val="0"/>
              </a:spcBef>
            </a:pPr>
            <a:r>
              <a:rPr lang="en-US" sz="11840" b="1" spc="1160">
                <a:solidFill>
                  <a:srgbClr val="231F20"/>
                </a:solidFill>
                <a:latin typeface="Oswald Bold"/>
                <a:ea typeface="Oswald Bold"/>
                <a:cs typeface="Oswald Bold"/>
                <a:sym typeface="Oswa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4" name="Group 4"/>
          <p:cNvGrpSpPr/>
          <p:nvPr/>
        </p:nvGrpSpPr>
        <p:grpSpPr>
          <a:xfrm>
            <a:off x="649054" y="1565374"/>
            <a:ext cx="10441316" cy="6527013"/>
            <a:chOff x="0" y="0"/>
            <a:chExt cx="4000520" cy="2500781"/>
          </a:xfrm>
        </p:grpSpPr>
        <p:sp>
          <p:nvSpPr>
            <p:cNvPr id="5" name="Freeform 5"/>
            <p:cNvSpPr/>
            <p:nvPr/>
          </p:nvSpPr>
          <p:spPr>
            <a:xfrm>
              <a:off x="0" y="0"/>
              <a:ext cx="4000520" cy="2500781"/>
            </a:xfrm>
            <a:custGeom>
              <a:avLst/>
              <a:gdLst/>
              <a:ahLst/>
              <a:cxnLst/>
              <a:rect l="l" t="t" r="r" b="b"/>
              <a:pathLst>
                <a:path w="4000520" h="2500781">
                  <a:moveTo>
                    <a:pt x="0" y="0"/>
                  </a:moveTo>
                  <a:lnTo>
                    <a:pt x="4000520" y="0"/>
                  </a:lnTo>
                  <a:lnTo>
                    <a:pt x="4000520" y="2500781"/>
                  </a:lnTo>
                  <a:lnTo>
                    <a:pt x="0" y="2500781"/>
                  </a:lnTo>
                  <a:close/>
                </a:path>
              </a:pathLst>
            </a:custGeom>
            <a:solidFill>
              <a:srgbClr val="F2F2F2"/>
            </a:solidFill>
          </p:spPr>
        </p:sp>
        <p:sp>
          <p:nvSpPr>
            <p:cNvPr id="6" name="TextBox 6"/>
            <p:cNvSpPr txBox="1"/>
            <p:nvPr/>
          </p:nvSpPr>
          <p:spPr>
            <a:xfrm>
              <a:off x="0" y="-19050"/>
              <a:ext cx="4000520" cy="2519831"/>
            </a:xfrm>
            <a:prstGeom prst="rect">
              <a:avLst/>
            </a:prstGeom>
          </p:spPr>
          <p:txBody>
            <a:bodyPr lIns="50800" tIns="50800" rIns="50800" bIns="50800" rtlCol="0" anchor="ctr"/>
            <a:lstStyle/>
            <a:p>
              <a:pPr algn="just">
                <a:lnSpc>
                  <a:spcPts val="2859"/>
                </a:lnSpc>
              </a:pPr>
              <a:r>
                <a:rPr lang="en-US" sz="2199">
                  <a:solidFill>
                    <a:srgbClr val="040506"/>
                  </a:solidFill>
                  <a:latin typeface="Open Sauce"/>
                  <a:ea typeface="Open Sauce"/>
                  <a:cs typeface="Open Sauce"/>
                  <a:sym typeface="Open Sauce"/>
                </a:rPr>
                <a:t>T</a:t>
              </a:r>
              <a:r>
                <a:rPr lang="en-US" sz="2199">
                  <a:solidFill>
                    <a:srgbClr val="010101"/>
                  </a:solidFill>
                  <a:latin typeface="Open Sauce"/>
                  <a:ea typeface="Open Sauce"/>
                  <a:cs typeface="Open Sauce"/>
                  <a:sym typeface="Open Sauce"/>
                </a:rPr>
                <a:t>he primary objective of this project is to predict stock prices using historical stock data. By employing advanced machine learning techniques and visualization tools, the project seeks to provide insights into market trends and enable users to make informed investment decisions. The motivation for this project stems from the growing interest in leveraging AI to improve financial forecasting accuracy. The main contributions include the development of a predictive model using Long Short-Term Memory (LSTM) networks and the integration of Streamlit for a user-friendly interface</a:t>
              </a:r>
              <a:r>
                <a:rPr lang="en-US" sz="2199">
                  <a:solidFill>
                    <a:srgbClr val="FFFFFF"/>
                  </a:solidFill>
                  <a:latin typeface="Open Sauce"/>
                  <a:ea typeface="Open Sauce"/>
                  <a:cs typeface="Open Sauce"/>
                  <a:sym typeface="Open Sauce"/>
                </a:rPr>
                <a:t>.</a:t>
              </a:r>
            </a:p>
          </p:txBody>
        </p:sp>
      </p:grpSp>
      <p:sp>
        <p:nvSpPr>
          <p:cNvPr id="7" name="Freeform 7"/>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8" name="Freeform 8"/>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1895156" y="3156881"/>
            <a:ext cx="5985431" cy="4376846"/>
          </a:xfrm>
          <a:custGeom>
            <a:avLst/>
            <a:gdLst/>
            <a:ahLst/>
            <a:cxnLst/>
            <a:rect l="l" t="t" r="r" b="b"/>
            <a:pathLst>
              <a:path w="5985431" h="4376846">
                <a:moveTo>
                  <a:pt x="0" y="0"/>
                </a:moveTo>
                <a:lnTo>
                  <a:pt x="5985431" y="0"/>
                </a:lnTo>
                <a:lnTo>
                  <a:pt x="5985431" y="4376846"/>
                </a:lnTo>
                <a:lnTo>
                  <a:pt x="0" y="43768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2161241" y="926705"/>
            <a:ext cx="7416941" cy="1317522"/>
          </a:xfrm>
          <a:prstGeom prst="rect">
            <a:avLst/>
          </a:prstGeom>
        </p:spPr>
        <p:txBody>
          <a:bodyPr lIns="0" tIns="0" rIns="0" bIns="0" rtlCol="0" anchor="t">
            <a:spAutoFit/>
          </a:bodyPr>
          <a:lstStyle/>
          <a:p>
            <a:pPr algn="l">
              <a:lnSpc>
                <a:spcPts val="10739"/>
              </a:lnSpc>
            </a:pPr>
            <a:r>
              <a:rPr lang="en-US" sz="7782" b="1" spc="762">
                <a:solidFill>
                  <a:srgbClr val="231F20"/>
                </a:solidFill>
                <a:latin typeface="Oswald Bold"/>
                <a:ea typeface="Oswald Bold"/>
                <a:cs typeface="Oswald Bold"/>
                <a:sym typeface="Oswald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b="1" spc="368">
                <a:solidFill>
                  <a:srgbClr val="231F20"/>
                </a:solidFill>
                <a:latin typeface="Oswald Bold"/>
                <a:ea typeface="Oswald Bold"/>
                <a:cs typeface="Oswald Bold"/>
                <a:sym typeface="Oswald Bold"/>
              </a:rPr>
              <a:t>RELATED SURVEY</a:t>
            </a:r>
          </a:p>
        </p:txBody>
      </p:sp>
      <p:sp>
        <p:nvSpPr>
          <p:cNvPr id="7" name="TextBox 7"/>
          <p:cNvSpPr txBox="1"/>
          <p:nvPr/>
        </p:nvSpPr>
        <p:spPr>
          <a:xfrm>
            <a:off x="9208767" y="4832750"/>
            <a:ext cx="9288" cy="567608"/>
          </a:xfrm>
          <a:prstGeom prst="rect">
            <a:avLst/>
          </a:prstGeom>
        </p:spPr>
        <p:txBody>
          <a:bodyPr lIns="0" tIns="0" rIns="0" bIns="0" rtlCol="0" anchor="t">
            <a:spAutoFit/>
          </a:bodyPr>
          <a:lstStyle/>
          <a:p>
            <a:pPr algn="ctr">
              <a:lnSpc>
                <a:spcPts val="4641"/>
              </a:lnSpc>
            </a:pPr>
            <a:endParaRPr/>
          </a:p>
        </p:txBody>
      </p:sp>
      <p:sp>
        <p:nvSpPr>
          <p:cNvPr id="8" name="TextBox 8"/>
          <p:cNvSpPr txBox="1"/>
          <p:nvPr/>
        </p:nvSpPr>
        <p:spPr>
          <a:xfrm>
            <a:off x="1186866" y="3761484"/>
            <a:ext cx="16562835" cy="2801825"/>
          </a:xfrm>
          <a:prstGeom prst="rect">
            <a:avLst/>
          </a:prstGeom>
        </p:spPr>
        <p:txBody>
          <a:bodyPr lIns="0" tIns="0" rIns="0" bIns="0" rtlCol="0" anchor="t">
            <a:spAutoFit/>
          </a:bodyPr>
          <a:lstStyle/>
          <a:p>
            <a:pPr algn="just">
              <a:lnSpc>
                <a:spcPts val="3749"/>
              </a:lnSpc>
              <a:spcBef>
                <a:spcPct val="0"/>
              </a:spcBef>
            </a:pPr>
            <a:r>
              <a:rPr lang="en-US" sz="2883" b="1">
                <a:solidFill>
                  <a:srgbClr val="231F20"/>
                </a:solidFill>
                <a:latin typeface="Open Sauce Bold"/>
                <a:ea typeface="Open Sauce Bold"/>
                <a:cs typeface="Open Sauce Bold"/>
                <a:sym typeface="Open Sauce Bold"/>
              </a:rPr>
              <a:t>A thorough review of existing stock market prediction models highlights various traditional methods such as ARIMA and GARCH and modern approaches using machine learning. However, a gap remains in effectively combining real-time data, deep learning techniques, and interactive visualizations. This project addresses these gaps by using LSTM networks, which are adept at capturing temporal dependencies in sequential data, and providing real-time visualization through Streamlit.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4"/>
          <p:cNvSpPr txBox="1"/>
          <p:nvPr/>
        </p:nvSpPr>
        <p:spPr>
          <a:xfrm>
            <a:off x="1415886" y="512994"/>
            <a:ext cx="7413665"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Datasets</a:t>
            </a:r>
          </a:p>
        </p:txBody>
      </p:sp>
      <p:sp>
        <p:nvSpPr>
          <p:cNvPr id="5" name="TextBox 5"/>
          <p:cNvSpPr txBox="1"/>
          <p:nvPr/>
        </p:nvSpPr>
        <p:spPr>
          <a:xfrm>
            <a:off x="1672936" y="2765540"/>
            <a:ext cx="13352318" cy="4032754"/>
          </a:xfrm>
          <a:prstGeom prst="rect">
            <a:avLst/>
          </a:prstGeom>
        </p:spPr>
        <p:txBody>
          <a:bodyPr lIns="0" tIns="0" rIns="0" bIns="0" rtlCol="0" anchor="t">
            <a:spAutoFit/>
          </a:bodyPr>
          <a:lstStyle/>
          <a:p>
            <a:pPr algn="l">
              <a:lnSpc>
                <a:spcPts val="8285"/>
              </a:lnSpc>
            </a:pPr>
            <a:endParaRPr lang="en-US" sz="3314" b="1" dirty="0">
              <a:solidFill>
                <a:srgbClr val="000000"/>
              </a:solidFill>
              <a:latin typeface="Open Sauce Bold"/>
              <a:ea typeface="Open Sauce Bold"/>
              <a:cs typeface="Open Sauce Bold"/>
              <a:sym typeface="Open Sauce Bold"/>
            </a:endParaRPr>
          </a:p>
          <a:p>
            <a:pPr algn="l">
              <a:lnSpc>
                <a:spcPts val="6026"/>
              </a:lnSpc>
            </a:pPr>
            <a:r>
              <a:rPr lang="en-US" sz="2410" dirty="0">
                <a:solidFill>
                  <a:srgbClr val="000000"/>
                </a:solidFill>
                <a:latin typeface="Open Sauce"/>
                <a:ea typeface="Open Sauce"/>
                <a:cs typeface="Open Sauce"/>
                <a:sym typeface="Open Sauce"/>
              </a:rPr>
              <a:t>The dataset comprises historical stock data retrieved from Yahoo Finance (</a:t>
            </a:r>
            <a:r>
              <a:rPr lang="en-US" sz="2410" dirty="0" err="1">
                <a:solidFill>
                  <a:srgbClr val="000000"/>
                </a:solidFill>
                <a:latin typeface="Open Sauce"/>
                <a:ea typeface="Open Sauce"/>
                <a:cs typeface="Open Sauce"/>
                <a:sym typeface="Open Sauce"/>
              </a:rPr>
              <a:t>yfinance</a:t>
            </a:r>
            <a:r>
              <a:rPr lang="en-US" sz="2410" dirty="0">
                <a:solidFill>
                  <a:srgbClr val="000000"/>
                </a:solidFill>
                <a:latin typeface="Open Sauce"/>
                <a:ea typeface="Open Sauce"/>
                <a:cs typeface="Open Sauce"/>
                <a:sym typeface="Open Sauce"/>
              </a:rPr>
              <a:t> library). The data spans from January 1, 2012, to December 31, 2024, covering essential features such as opening price, closing price, high, low, and volume.</a:t>
            </a:r>
          </a:p>
          <a:p>
            <a:pPr algn="l">
              <a:lnSpc>
                <a:spcPts val="6026"/>
              </a:lnSpc>
            </a:pPr>
            <a:endParaRPr lang="en-US" sz="2410" dirty="0">
              <a:solidFill>
                <a:srgbClr val="000000"/>
              </a:solidFill>
              <a:latin typeface="Open Sauce"/>
              <a:ea typeface="Open Sauce"/>
              <a:cs typeface="Open Sauce"/>
              <a:sym typeface="Open Sau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72330"/>
            <a:ext cx="18288000" cy="3158430"/>
            <a:chOff x="0" y="-19050"/>
            <a:chExt cx="4816593" cy="83185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F2F4F5"/>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1860968" y="492212"/>
            <a:ext cx="12845632" cy="1545295"/>
          </a:xfrm>
          <a:prstGeom prst="rect">
            <a:avLst/>
          </a:prstGeom>
        </p:spPr>
        <p:txBody>
          <a:bodyPr wrap="square" lIns="0" tIns="0" rIns="0" bIns="0" rtlCol="0" anchor="t">
            <a:spAutoFit/>
          </a:bodyPr>
          <a:lstStyle/>
          <a:p>
            <a:pPr algn="ctr">
              <a:lnSpc>
                <a:spcPts val="12880"/>
              </a:lnSpc>
            </a:pPr>
            <a:r>
              <a:rPr lang="en-US" sz="9200" b="1" dirty="0">
                <a:solidFill>
                  <a:srgbClr val="231F20"/>
                </a:solidFill>
                <a:latin typeface="Canva Sans Bold"/>
                <a:ea typeface="Canva Sans Bold"/>
                <a:cs typeface="Canva Sans Bold"/>
                <a:sym typeface="Canva Sans Bold"/>
              </a:rPr>
              <a:t> Data Preprocessing</a:t>
            </a:r>
          </a:p>
        </p:txBody>
      </p:sp>
      <p:sp>
        <p:nvSpPr>
          <p:cNvPr id="9" name="TextBox 9"/>
          <p:cNvSpPr txBox="1"/>
          <p:nvPr/>
        </p:nvSpPr>
        <p:spPr>
          <a:xfrm>
            <a:off x="1028700" y="2592372"/>
            <a:ext cx="16492055" cy="5541710"/>
          </a:xfrm>
          <a:prstGeom prst="rect">
            <a:avLst/>
          </a:prstGeom>
        </p:spPr>
        <p:txBody>
          <a:bodyPr lIns="0" tIns="0" rIns="0" bIns="0" rtlCol="0" anchor="t">
            <a:spAutoFit/>
          </a:bodyPr>
          <a:lstStyle/>
          <a:p>
            <a:pPr algn="l">
              <a:lnSpc>
                <a:spcPts val="4032"/>
              </a:lnSpc>
              <a:spcBef>
                <a:spcPct val="0"/>
              </a:spcBef>
            </a:pPr>
            <a:endParaRPr lang="en-US" sz="3101" b="1" dirty="0">
              <a:solidFill>
                <a:srgbClr val="231F20"/>
              </a:solidFill>
              <a:latin typeface="Open Sauce Bold"/>
              <a:ea typeface="Open Sauce Bold"/>
              <a:cs typeface="Open Sauce Bold"/>
              <a:sym typeface="Open Sauce Bold"/>
            </a:endParaRPr>
          </a:p>
          <a:p>
            <a:pPr algn="l">
              <a:lnSpc>
                <a:spcPts val="4032"/>
              </a:lnSpc>
              <a:spcBef>
                <a:spcPct val="0"/>
              </a:spcBef>
            </a:pPr>
            <a:endParaRPr lang="en-US" sz="3101" b="1" dirty="0">
              <a:solidFill>
                <a:srgbClr val="231F20"/>
              </a:solidFill>
              <a:latin typeface="Open Sauce Bold"/>
              <a:ea typeface="Open Sauce Bold"/>
              <a:cs typeface="Open Sauce Bold"/>
              <a:sym typeface="Open Sauce Bold"/>
            </a:endParaRPr>
          </a:p>
          <a:p>
            <a:pPr marL="623450" lvl="1" indent="-311725" algn="l">
              <a:lnSpc>
                <a:spcPts val="3060"/>
              </a:lnSpc>
              <a:buFont typeface="Arial"/>
              <a:buChar char="•"/>
            </a:pPr>
            <a:r>
              <a:rPr lang="en-US" sz="2887" dirty="0">
                <a:solidFill>
                  <a:srgbClr val="231F20"/>
                </a:solidFill>
                <a:latin typeface="Open Sauce"/>
                <a:ea typeface="Open Sauce"/>
                <a:cs typeface="Open Sauce"/>
                <a:sym typeface="Open Sauce"/>
              </a:rPr>
              <a:t>Resetting the index for easier manipulation.</a:t>
            </a:r>
          </a:p>
          <a:p>
            <a:pPr algn="l">
              <a:lnSpc>
                <a:spcPts val="3060"/>
              </a:lnSpc>
            </a:pPr>
            <a:endParaRPr lang="en-US" sz="2887" dirty="0">
              <a:solidFill>
                <a:srgbClr val="231F20"/>
              </a:solidFill>
              <a:latin typeface="Open Sauce"/>
              <a:ea typeface="Open Sauce"/>
              <a:cs typeface="Open Sauce"/>
              <a:sym typeface="Open Sauce"/>
            </a:endParaRPr>
          </a:p>
          <a:p>
            <a:pPr marL="623450" lvl="1" indent="-311725" algn="l">
              <a:lnSpc>
                <a:spcPts val="3060"/>
              </a:lnSpc>
              <a:buFont typeface="Arial"/>
              <a:buChar char="•"/>
            </a:pPr>
            <a:r>
              <a:rPr lang="en-US" sz="2887" dirty="0">
                <a:solidFill>
                  <a:srgbClr val="231F20"/>
                </a:solidFill>
                <a:latin typeface="Open Sauce"/>
                <a:ea typeface="Open Sauce"/>
                <a:cs typeface="Open Sauce"/>
                <a:sym typeface="Open Sauce"/>
              </a:rPr>
              <a:t>Calculating moving averages (50-day, 100-day, 200-day) for trend analysis.</a:t>
            </a:r>
          </a:p>
          <a:p>
            <a:pPr algn="l">
              <a:lnSpc>
                <a:spcPts val="3753"/>
              </a:lnSpc>
              <a:spcBef>
                <a:spcPct val="0"/>
              </a:spcBef>
            </a:pPr>
            <a:endParaRPr lang="en-US" sz="2887" dirty="0">
              <a:solidFill>
                <a:srgbClr val="231F20"/>
              </a:solidFill>
              <a:latin typeface="Open Sauce"/>
              <a:ea typeface="Open Sauce"/>
              <a:cs typeface="Open Sauce"/>
              <a:sym typeface="Open Sauce"/>
            </a:endParaRPr>
          </a:p>
          <a:p>
            <a:pPr marL="623450" lvl="1" indent="-311725" algn="l">
              <a:lnSpc>
                <a:spcPts val="3060"/>
              </a:lnSpc>
              <a:buFont typeface="Arial"/>
              <a:buChar char="•"/>
            </a:pPr>
            <a:r>
              <a:rPr lang="en-US" sz="2887" dirty="0">
                <a:solidFill>
                  <a:srgbClr val="231F20"/>
                </a:solidFill>
                <a:latin typeface="Open Sauce"/>
                <a:ea typeface="Open Sauce"/>
                <a:cs typeface="Open Sauce"/>
                <a:sym typeface="Open Sauce"/>
              </a:rPr>
              <a:t>Splitting the dataset into training (80%) and testing (20%) subsets.</a:t>
            </a:r>
          </a:p>
          <a:p>
            <a:pPr algn="l">
              <a:lnSpc>
                <a:spcPts val="3060"/>
              </a:lnSpc>
            </a:pPr>
            <a:endParaRPr lang="en-US" sz="2887" dirty="0">
              <a:solidFill>
                <a:srgbClr val="231F20"/>
              </a:solidFill>
              <a:latin typeface="Open Sauce"/>
              <a:ea typeface="Open Sauce"/>
              <a:cs typeface="Open Sauce"/>
              <a:sym typeface="Open Sauce"/>
            </a:endParaRPr>
          </a:p>
          <a:p>
            <a:pPr marL="623450" lvl="1" indent="-311725" algn="l">
              <a:lnSpc>
                <a:spcPts val="3060"/>
              </a:lnSpc>
              <a:buFont typeface="Arial"/>
              <a:buChar char="•"/>
            </a:pPr>
            <a:r>
              <a:rPr lang="en-US" sz="2887" dirty="0">
                <a:solidFill>
                  <a:srgbClr val="231F20"/>
                </a:solidFill>
                <a:latin typeface="Open Sauce"/>
                <a:ea typeface="Open Sauce"/>
                <a:cs typeface="Open Sauce"/>
                <a:sym typeface="Open Sauce"/>
              </a:rPr>
              <a:t>Normalizing data using </a:t>
            </a:r>
            <a:r>
              <a:rPr lang="en-US" sz="2887" dirty="0" err="1">
                <a:solidFill>
                  <a:srgbClr val="231F20"/>
                </a:solidFill>
                <a:latin typeface="Open Sauce"/>
                <a:ea typeface="Open Sauce"/>
                <a:cs typeface="Open Sauce"/>
                <a:sym typeface="Open Sauce"/>
              </a:rPr>
              <a:t>MinMaxScaler</a:t>
            </a:r>
            <a:r>
              <a:rPr lang="en-US" sz="2887" dirty="0">
                <a:solidFill>
                  <a:srgbClr val="231F20"/>
                </a:solidFill>
                <a:latin typeface="Open Sauce"/>
                <a:ea typeface="Open Sauce"/>
                <a:cs typeface="Open Sauce"/>
                <a:sym typeface="Open Sauce"/>
              </a:rPr>
              <a:t> to scale values between 0 and 1, which is essential for faster and more accurate LSTM training.</a:t>
            </a:r>
          </a:p>
          <a:p>
            <a:pPr algn="l">
              <a:lnSpc>
                <a:spcPts val="3060"/>
              </a:lnSpc>
            </a:pPr>
            <a:endParaRPr lang="en-US" sz="2887" dirty="0">
              <a:solidFill>
                <a:srgbClr val="231F20"/>
              </a:solidFill>
              <a:latin typeface="Open Sauce"/>
              <a:ea typeface="Open Sauce"/>
              <a:cs typeface="Open Sauce"/>
              <a:sym typeface="Open Sauce"/>
            </a:endParaRPr>
          </a:p>
          <a:p>
            <a:pPr marL="623450" lvl="1" indent="-311725" algn="l">
              <a:lnSpc>
                <a:spcPts val="3060"/>
              </a:lnSpc>
              <a:buFont typeface="Arial"/>
              <a:buChar char="•"/>
            </a:pPr>
            <a:r>
              <a:rPr lang="en-US" sz="2887" dirty="0">
                <a:solidFill>
                  <a:srgbClr val="231F20"/>
                </a:solidFill>
                <a:latin typeface="Open Sauce"/>
                <a:ea typeface="Open Sauce"/>
                <a:cs typeface="Open Sauce"/>
                <a:sym typeface="Open Sauce"/>
              </a:rPr>
              <a:t>Handling missing values by dropping rows containing </a:t>
            </a:r>
            <a:r>
              <a:rPr lang="en-US" sz="2887" dirty="0" err="1">
                <a:solidFill>
                  <a:srgbClr val="231F20"/>
                </a:solidFill>
                <a:latin typeface="Open Sauce"/>
                <a:ea typeface="Open Sauce"/>
                <a:cs typeface="Open Sauce"/>
                <a:sym typeface="Open Sauce"/>
              </a:rPr>
              <a:t>NaNs</a:t>
            </a:r>
            <a:r>
              <a:rPr lang="en-US" sz="2887" dirty="0">
                <a:solidFill>
                  <a:srgbClr val="231F20"/>
                </a:solidFill>
                <a:latin typeface="Open Sauce"/>
                <a:ea typeface="Open Sauce"/>
                <a:cs typeface="Open Sauce"/>
                <a:sym typeface="Open Sauce"/>
              </a:rPr>
              <a:t>.</a:t>
            </a:r>
          </a:p>
          <a:p>
            <a:pPr algn="l">
              <a:lnSpc>
                <a:spcPts val="3753"/>
              </a:lnSpc>
              <a:spcBef>
                <a:spcPct val="0"/>
              </a:spcBef>
            </a:pPr>
            <a:endParaRPr lang="en-US" sz="2887" dirty="0">
              <a:solidFill>
                <a:srgbClr val="231F20"/>
              </a:solidFill>
              <a:latin typeface="Open Sauce"/>
              <a:ea typeface="Open Sauce"/>
              <a:cs typeface="Open Sauce"/>
              <a:sym typeface="Open Sau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7620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7459209" y="-2458054"/>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296999" y="2542345"/>
            <a:ext cx="9823620" cy="570734"/>
          </a:xfrm>
          <a:prstGeom prst="rect">
            <a:avLst/>
          </a:prstGeom>
        </p:spPr>
        <p:txBody>
          <a:bodyPr lIns="0" tIns="0" rIns="0" bIns="0" rtlCol="0" anchor="t">
            <a:spAutoFit/>
          </a:bodyPr>
          <a:lstStyle/>
          <a:p>
            <a:pPr algn="ctr">
              <a:lnSpc>
                <a:spcPts val="4809"/>
              </a:lnSpc>
              <a:spcBef>
                <a:spcPct val="0"/>
              </a:spcBef>
            </a:pPr>
            <a:r>
              <a:rPr lang="en-US" sz="3699" b="1" u="sng" dirty="0">
                <a:solidFill>
                  <a:srgbClr val="231F20"/>
                </a:solidFill>
                <a:latin typeface="Open Sauce Bold"/>
                <a:ea typeface="Open Sauce Bold"/>
                <a:cs typeface="Open Sauce Bold"/>
                <a:sym typeface="Open Sauce Bold"/>
              </a:rPr>
              <a:t>Hardware and Software Requirements</a:t>
            </a:r>
          </a:p>
        </p:txBody>
      </p:sp>
      <p:sp>
        <p:nvSpPr>
          <p:cNvPr id="5" name="TextBox 5"/>
          <p:cNvSpPr txBox="1"/>
          <p:nvPr/>
        </p:nvSpPr>
        <p:spPr>
          <a:xfrm>
            <a:off x="4747669" y="471430"/>
            <a:ext cx="8434931" cy="1545295"/>
          </a:xfrm>
          <a:prstGeom prst="rect">
            <a:avLst/>
          </a:prstGeom>
        </p:spPr>
        <p:txBody>
          <a:bodyPr wrap="square" lIns="0" tIns="0" rIns="0" bIns="0" rtlCol="0" anchor="t">
            <a:spAutoFit/>
          </a:bodyPr>
          <a:lstStyle/>
          <a:p>
            <a:pPr algn="ctr">
              <a:lnSpc>
                <a:spcPts val="12880"/>
              </a:lnSpc>
            </a:pPr>
            <a:r>
              <a:rPr lang="en-US" sz="9200" b="1" dirty="0">
                <a:solidFill>
                  <a:srgbClr val="231F20"/>
                </a:solidFill>
                <a:latin typeface="Canva Sans Bold"/>
                <a:ea typeface="Canva Sans Bold"/>
                <a:cs typeface="Canva Sans Bold"/>
                <a:sym typeface="Canva Sans Bold"/>
              </a:rPr>
              <a:t>Methodology</a:t>
            </a:r>
          </a:p>
        </p:txBody>
      </p:sp>
      <p:sp>
        <p:nvSpPr>
          <p:cNvPr id="6" name="TextBox 6"/>
          <p:cNvSpPr txBox="1"/>
          <p:nvPr/>
        </p:nvSpPr>
        <p:spPr>
          <a:xfrm>
            <a:off x="1296999" y="3666930"/>
            <a:ext cx="2791886" cy="450957"/>
          </a:xfrm>
          <a:prstGeom prst="rect">
            <a:avLst/>
          </a:prstGeom>
        </p:spPr>
        <p:txBody>
          <a:bodyPr lIns="0" tIns="0" rIns="0" bIns="0" rtlCol="0" anchor="t">
            <a:spAutoFit/>
          </a:bodyPr>
          <a:lstStyle/>
          <a:p>
            <a:pPr algn="ctr">
              <a:lnSpc>
                <a:spcPts val="3769"/>
              </a:lnSpc>
              <a:spcBef>
                <a:spcPct val="0"/>
              </a:spcBef>
            </a:pPr>
            <a:r>
              <a:rPr lang="en-US" sz="2899" b="1" dirty="0">
                <a:solidFill>
                  <a:srgbClr val="231F20"/>
                </a:solidFill>
                <a:latin typeface="Open Sauce Bold"/>
                <a:ea typeface="Open Sauce Bold"/>
                <a:cs typeface="Open Sauce Bold"/>
                <a:sym typeface="Open Sauce Bold"/>
              </a:rPr>
              <a:t>Hardware</a:t>
            </a:r>
          </a:p>
        </p:txBody>
      </p:sp>
      <p:sp>
        <p:nvSpPr>
          <p:cNvPr id="7" name="TextBox 7"/>
          <p:cNvSpPr txBox="1"/>
          <p:nvPr/>
        </p:nvSpPr>
        <p:spPr>
          <a:xfrm>
            <a:off x="1296999" y="4533168"/>
            <a:ext cx="5155755" cy="432435"/>
          </a:xfrm>
          <a:prstGeom prst="rect">
            <a:avLst/>
          </a:prstGeom>
        </p:spPr>
        <p:txBody>
          <a:bodyPr lIns="0" tIns="0" rIns="0" bIns="0" rtlCol="0" anchor="t">
            <a:spAutoFit/>
          </a:bodyPr>
          <a:lstStyle/>
          <a:p>
            <a:pPr marL="582927" lvl="1" indent="-291463" algn="ctr">
              <a:lnSpc>
                <a:spcPts val="3509"/>
              </a:lnSpc>
              <a:buFont typeface="Arial"/>
              <a:buChar char="•"/>
            </a:pPr>
            <a:r>
              <a:rPr lang="en-US" sz="2699">
                <a:solidFill>
                  <a:srgbClr val="231F20"/>
                </a:solidFill>
                <a:latin typeface="Open Sauce"/>
                <a:ea typeface="Open Sauce"/>
                <a:cs typeface="Open Sauce"/>
                <a:sym typeface="Open Sauce"/>
              </a:rPr>
              <a:t>CPU: Intel Core i5 or higher</a:t>
            </a:r>
          </a:p>
        </p:txBody>
      </p:sp>
      <p:sp>
        <p:nvSpPr>
          <p:cNvPr id="8" name="TextBox 8"/>
          <p:cNvSpPr txBox="1"/>
          <p:nvPr/>
        </p:nvSpPr>
        <p:spPr>
          <a:xfrm>
            <a:off x="1324256" y="5284470"/>
            <a:ext cx="3881410" cy="432435"/>
          </a:xfrm>
          <a:prstGeom prst="rect">
            <a:avLst/>
          </a:prstGeom>
        </p:spPr>
        <p:txBody>
          <a:bodyPr lIns="0" tIns="0" rIns="0" bIns="0" rtlCol="0" anchor="t">
            <a:spAutoFit/>
          </a:bodyPr>
          <a:lstStyle/>
          <a:p>
            <a:pPr marL="582927" lvl="1" indent="-291463" algn="ctr">
              <a:lnSpc>
                <a:spcPts val="3509"/>
              </a:lnSpc>
              <a:buFont typeface="Arial"/>
              <a:buChar char="•"/>
            </a:pPr>
            <a:r>
              <a:rPr lang="en-US" sz="2699">
                <a:solidFill>
                  <a:srgbClr val="231F20"/>
                </a:solidFill>
                <a:latin typeface="Open Sauce"/>
                <a:ea typeface="Open Sauce"/>
                <a:cs typeface="Open Sauce"/>
                <a:sym typeface="Open Sauce"/>
              </a:rPr>
              <a:t>RAM: 8 GB or more</a:t>
            </a:r>
          </a:p>
        </p:txBody>
      </p:sp>
      <p:sp>
        <p:nvSpPr>
          <p:cNvPr id="9" name="TextBox 9"/>
          <p:cNvSpPr txBox="1"/>
          <p:nvPr/>
        </p:nvSpPr>
        <p:spPr>
          <a:xfrm>
            <a:off x="1324256" y="6031230"/>
            <a:ext cx="7236627" cy="432435"/>
          </a:xfrm>
          <a:prstGeom prst="rect">
            <a:avLst/>
          </a:prstGeom>
        </p:spPr>
        <p:txBody>
          <a:bodyPr lIns="0" tIns="0" rIns="0" bIns="0" rtlCol="0" anchor="t">
            <a:spAutoFit/>
          </a:bodyPr>
          <a:lstStyle/>
          <a:p>
            <a:pPr marL="582927" lvl="1" indent="-291463" algn="ctr">
              <a:lnSpc>
                <a:spcPts val="3509"/>
              </a:lnSpc>
              <a:buFont typeface="Arial"/>
              <a:buChar char="•"/>
            </a:pPr>
            <a:r>
              <a:rPr lang="en-US" sz="2699">
                <a:solidFill>
                  <a:srgbClr val="231F20"/>
                </a:solidFill>
                <a:latin typeface="Open Sauce"/>
                <a:ea typeface="Open Sauce"/>
                <a:cs typeface="Open Sauce"/>
                <a:sym typeface="Open Sauce"/>
              </a:rPr>
              <a:t>GPU: Optional (for faster LSTM training)</a:t>
            </a:r>
          </a:p>
        </p:txBody>
      </p:sp>
      <p:sp>
        <p:nvSpPr>
          <p:cNvPr id="10" name="TextBox 10"/>
          <p:cNvSpPr txBox="1"/>
          <p:nvPr/>
        </p:nvSpPr>
        <p:spPr>
          <a:xfrm>
            <a:off x="10978155" y="3666930"/>
            <a:ext cx="2791886" cy="450957"/>
          </a:xfrm>
          <a:prstGeom prst="rect">
            <a:avLst/>
          </a:prstGeom>
        </p:spPr>
        <p:txBody>
          <a:bodyPr lIns="0" tIns="0" rIns="0" bIns="0" rtlCol="0" anchor="t">
            <a:spAutoFit/>
          </a:bodyPr>
          <a:lstStyle/>
          <a:p>
            <a:pPr algn="ctr">
              <a:lnSpc>
                <a:spcPts val="3769"/>
              </a:lnSpc>
              <a:spcBef>
                <a:spcPct val="0"/>
              </a:spcBef>
            </a:pPr>
            <a:r>
              <a:rPr lang="en-US" sz="2899" b="1" dirty="0">
                <a:solidFill>
                  <a:srgbClr val="231F20"/>
                </a:solidFill>
                <a:latin typeface="Open Sauce Bold"/>
                <a:ea typeface="Open Sauce Bold"/>
                <a:cs typeface="Open Sauce Bold"/>
                <a:sym typeface="Open Sauce Bold"/>
              </a:rPr>
              <a:t>Software</a:t>
            </a:r>
          </a:p>
        </p:txBody>
      </p:sp>
      <p:sp>
        <p:nvSpPr>
          <p:cNvPr id="11" name="TextBox 11"/>
          <p:cNvSpPr txBox="1"/>
          <p:nvPr/>
        </p:nvSpPr>
        <p:spPr>
          <a:xfrm>
            <a:off x="11305309" y="4331238"/>
            <a:ext cx="2620373" cy="432435"/>
          </a:xfrm>
          <a:prstGeom prst="rect">
            <a:avLst/>
          </a:prstGeom>
        </p:spPr>
        <p:txBody>
          <a:bodyPr lIns="0" tIns="0" rIns="0" bIns="0" rtlCol="0" anchor="t">
            <a:spAutoFit/>
          </a:bodyPr>
          <a:lstStyle/>
          <a:p>
            <a:pPr marL="582927" lvl="1" indent="-291463" algn="ctr">
              <a:lnSpc>
                <a:spcPts val="3509"/>
              </a:lnSpc>
              <a:buFont typeface="Arial"/>
              <a:buChar char="•"/>
            </a:pPr>
            <a:r>
              <a:rPr lang="en-US" sz="2699">
                <a:solidFill>
                  <a:srgbClr val="231F20"/>
                </a:solidFill>
                <a:latin typeface="Open Sauce"/>
                <a:ea typeface="Open Sauce"/>
                <a:cs typeface="Open Sauce"/>
                <a:sym typeface="Open Sauce"/>
              </a:rPr>
              <a:t>Python 3.9+</a:t>
            </a:r>
          </a:p>
        </p:txBody>
      </p:sp>
      <p:sp>
        <p:nvSpPr>
          <p:cNvPr id="12" name="TextBox 12"/>
          <p:cNvSpPr txBox="1"/>
          <p:nvPr/>
        </p:nvSpPr>
        <p:spPr>
          <a:xfrm>
            <a:off x="11305309" y="4912995"/>
            <a:ext cx="4484083" cy="870585"/>
          </a:xfrm>
          <a:prstGeom prst="rect">
            <a:avLst/>
          </a:prstGeom>
        </p:spPr>
        <p:txBody>
          <a:bodyPr lIns="0" tIns="0" rIns="0" bIns="0" rtlCol="0" anchor="t">
            <a:spAutoFit/>
          </a:bodyPr>
          <a:lstStyle/>
          <a:p>
            <a:pPr marL="582927" lvl="1" indent="-291463" algn="ctr">
              <a:lnSpc>
                <a:spcPts val="3509"/>
              </a:lnSpc>
              <a:buFont typeface="Arial"/>
              <a:buChar char="•"/>
            </a:pPr>
            <a:r>
              <a:rPr lang="en-US" sz="2699">
                <a:solidFill>
                  <a:srgbClr val="231F20"/>
                </a:solidFill>
                <a:latin typeface="Open Sauce"/>
                <a:ea typeface="Open Sauce"/>
                <a:cs typeface="Open Sauce"/>
                <a:sym typeface="Open Sauce"/>
              </a:rPr>
              <a:t>IDE: Jupyter Notebook and Visual Studio Code</a:t>
            </a:r>
          </a:p>
        </p:txBody>
      </p:sp>
      <p:sp>
        <p:nvSpPr>
          <p:cNvPr id="13" name="TextBox 13"/>
          <p:cNvSpPr txBox="1"/>
          <p:nvPr/>
        </p:nvSpPr>
        <p:spPr>
          <a:xfrm>
            <a:off x="11305309" y="5935980"/>
            <a:ext cx="6696300" cy="870585"/>
          </a:xfrm>
          <a:prstGeom prst="rect">
            <a:avLst/>
          </a:prstGeom>
        </p:spPr>
        <p:txBody>
          <a:bodyPr lIns="0" tIns="0" rIns="0" bIns="0" rtlCol="0" anchor="t">
            <a:spAutoFit/>
          </a:bodyPr>
          <a:lstStyle/>
          <a:p>
            <a:pPr marL="582927" lvl="1" indent="-291463" algn="ctr">
              <a:lnSpc>
                <a:spcPts val="3509"/>
              </a:lnSpc>
              <a:buFont typeface="Arial"/>
              <a:buChar char="•"/>
            </a:pPr>
            <a:r>
              <a:rPr lang="en-US" sz="2699">
                <a:solidFill>
                  <a:srgbClr val="231F20"/>
                </a:solidFill>
                <a:latin typeface="Open Sauce"/>
                <a:ea typeface="Open Sauce"/>
                <a:cs typeface="Open Sauce"/>
                <a:sym typeface="Open Sauce"/>
              </a:rPr>
              <a:t>Libraries: numpy, pandas, matplotlib, tensorflow/keras, yfinance, streamlit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4" name="Freeform 4"/>
          <p:cNvSpPr/>
          <p:nvPr/>
        </p:nvSpPr>
        <p:spPr>
          <a:xfrm>
            <a:off x="8203215" y="7962246"/>
            <a:ext cx="4876482" cy="516424"/>
          </a:xfrm>
          <a:custGeom>
            <a:avLst/>
            <a:gdLst/>
            <a:ahLst/>
            <a:cxnLst/>
            <a:rect l="l" t="t" r="r" b="b"/>
            <a:pathLst>
              <a:path w="4876482" h="516424">
                <a:moveTo>
                  <a:pt x="0" y="0"/>
                </a:moveTo>
                <a:lnTo>
                  <a:pt x="4876483" y="0"/>
                </a:lnTo>
                <a:lnTo>
                  <a:pt x="4876483" y="516423"/>
                </a:lnTo>
                <a:lnTo>
                  <a:pt x="0" y="516423"/>
                </a:lnTo>
                <a:lnTo>
                  <a:pt x="0" y="0"/>
                </a:lnTo>
                <a:close/>
              </a:path>
            </a:pathLst>
          </a:custGeom>
          <a:blipFill>
            <a:blip r:embed="rId3"/>
            <a:stretch>
              <a:fillRect t="-86495"/>
            </a:stretch>
          </a:blipFill>
        </p:spPr>
      </p:sp>
      <p:sp>
        <p:nvSpPr>
          <p:cNvPr id="6" name="Freeform 6"/>
          <p:cNvSpPr/>
          <p:nvPr/>
        </p:nvSpPr>
        <p:spPr>
          <a:xfrm>
            <a:off x="12109825" y="2008486"/>
            <a:ext cx="5284638" cy="5490533"/>
          </a:xfrm>
          <a:custGeom>
            <a:avLst/>
            <a:gdLst/>
            <a:ahLst/>
            <a:cxnLst/>
            <a:rect l="l" t="t" r="r" b="b"/>
            <a:pathLst>
              <a:path w="5284638" h="5490533">
                <a:moveTo>
                  <a:pt x="0" y="0"/>
                </a:moveTo>
                <a:lnTo>
                  <a:pt x="5284638" y="0"/>
                </a:lnTo>
                <a:lnTo>
                  <a:pt x="5284638" y="5490533"/>
                </a:lnTo>
                <a:lnTo>
                  <a:pt x="0" y="54905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902529" y="1114425"/>
            <a:ext cx="10048448" cy="894061"/>
          </a:xfrm>
          <a:prstGeom prst="rect">
            <a:avLst/>
          </a:prstGeom>
        </p:spPr>
        <p:txBody>
          <a:bodyPr lIns="0" tIns="0" rIns="0" bIns="0" rtlCol="0" anchor="t">
            <a:spAutoFit/>
          </a:bodyPr>
          <a:lstStyle/>
          <a:p>
            <a:pPr marL="0" lvl="0" indent="0" algn="l">
              <a:lnSpc>
                <a:spcPts val="6753"/>
              </a:lnSpc>
            </a:pPr>
            <a:r>
              <a:rPr lang="en-US" sz="6432" b="1" spc="630">
                <a:solidFill>
                  <a:srgbClr val="231F20"/>
                </a:solidFill>
                <a:latin typeface="Oswald Bold"/>
                <a:ea typeface="Oswald Bold"/>
                <a:cs typeface="Oswald Bold"/>
                <a:sym typeface="Oswald Bold"/>
              </a:rPr>
              <a:t>PERFORMANCE METRICS</a:t>
            </a:r>
          </a:p>
        </p:txBody>
      </p:sp>
      <p:sp>
        <p:nvSpPr>
          <p:cNvPr id="8" name="TextBox 8"/>
          <p:cNvSpPr txBox="1"/>
          <p:nvPr/>
        </p:nvSpPr>
        <p:spPr>
          <a:xfrm>
            <a:off x="0" y="2599575"/>
            <a:ext cx="7849347" cy="388620"/>
          </a:xfrm>
          <a:prstGeom prst="rect">
            <a:avLst/>
          </a:prstGeom>
        </p:spPr>
        <p:txBody>
          <a:bodyPr lIns="0" tIns="0" rIns="0" bIns="0" rtlCol="0" anchor="t">
            <a:spAutoFit/>
          </a:bodyPr>
          <a:lstStyle/>
          <a:p>
            <a:pPr algn="ctr">
              <a:lnSpc>
                <a:spcPts val="3119"/>
              </a:lnSpc>
              <a:spcBef>
                <a:spcPct val="0"/>
              </a:spcBef>
            </a:pPr>
            <a:r>
              <a:rPr lang="en-US" sz="2399" b="1">
                <a:solidFill>
                  <a:srgbClr val="000000"/>
                </a:solidFill>
                <a:latin typeface="Open Sauce Bold"/>
                <a:ea typeface="Open Sauce Bold"/>
                <a:cs typeface="Open Sauce Bold"/>
                <a:sym typeface="Open Sauce Bold"/>
              </a:rPr>
              <a:t>The project evaluates performance using:</a:t>
            </a:r>
          </a:p>
        </p:txBody>
      </p:sp>
      <p:sp>
        <p:nvSpPr>
          <p:cNvPr id="9" name="TextBox 9"/>
          <p:cNvSpPr txBox="1"/>
          <p:nvPr/>
        </p:nvSpPr>
        <p:spPr>
          <a:xfrm>
            <a:off x="513765" y="3932861"/>
            <a:ext cx="8630235" cy="1169670"/>
          </a:xfrm>
          <a:prstGeom prst="rect">
            <a:avLst/>
          </a:prstGeom>
        </p:spPr>
        <p:txBody>
          <a:bodyPr lIns="0" tIns="0" rIns="0" bIns="0" rtlCol="0" anchor="t">
            <a:spAutoFit/>
          </a:bodyPr>
          <a:lstStyle/>
          <a:p>
            <a:pPr marL="518158" lvl="1" indent="-259079" algn="ctr">
              <a:lnSpc>
                <a:spcPts val="3119"/>
              </a:lnSpc>
              <a:buFont typeface="Arial"/>
              <a:buChar char="•"/>
            </a:pPr>
            <a:r>
              <a:rPr lang="en-US" sz="2399" b="1">
                <a:solidFill>
                  <a:srgbClr val="000000"/>
                </a:solidFill>
                <a:latin typeface="Open Sauce Bold"/>
                <a:ea typeface="Open Sauce Bold"/>
                <a:cs typeface="Open Sauce Bold"/>
                <a:sym typeface="Open Sauce Bold"/>
              </a:rPr>
              <a:t>Mean Squared Error (MSE): </a:t>
            </a:r>
            <a:r>
              <a:rPr lang="en-US" sz="2399">
                <a:solidFill>
                  <a:srgbClr val="000000"/>
                </a:solidFill>
                <a:latin typeface="Open Sauce"/>
                <a:ea typeface="Open Sauce"/>
                <a:cs typeface="Open Sauce"/>
                <a:sym typeface="Open Sauce"/>
              </a:rPr>
              <a:t>Measures the average squared difference between predicted and actual prices.</a:t>
            </a:r>
          </a:p>
        </p:txBody>
      </p:sp>
      <p:sp>
        <p:nvSpPr>
          <p:cNvPr id="10" name="TextBox 10"/>
          <p:cNvSpPr txBox="1"/>
          <p:nvPr/>
        </p:nvSpPr>
        <p:spPr>
          <a:xfrm>
            <a:off x="513765" y="5933266"/>
            <a:ext cx="8630235" cy="1169670"/>
          </a:xfrm>
          <a:prstGeom prst="rect">
            <a:avLst/>
          </a:prstGeom>
        </p:spPr>
        <p:txBody>
          <a:bodyPr lIns="0" tIns="0" rIns="0" bIns="0" rtlCol="0" anchor="t">
            <a:spAutoFit/>
          </a:bodyPr>
          <a:lstStyle/>
          <a:p>
            <a:pPr marL="518158" lvl="1" indent="-259079" algn="l">
              <a:lnSpc>
                <a:spcPts val="3119"/>
              </a:lnSpc>
              <a:buFont typeface="Arial"/>
              <a:buChar char="•"/>
            </a:pPr>
            <a:r>
              <a:rPr lang="en-US" sz="2399" b="1">
                <a:solidFill>
                  <a:srgbClr val="000000"/>
                </a:solidFill>
                <a:latin typeface="Open Sauce Bold"/>
                <a:ea typeface="Open Sauce Bold"/>
                <a:cs typeface="Open Sauce Bold"/>
                <a:sym typeface="Open Sauce Bold"/>
              </a:rPr>
              <a:t>Visualization:</a:t>
            </a:r>
            <a:r>
              <a:rPr lang="en-US" sz="2399">
                <a:solidFill>
                  <a:srgbClr val="000000"/>
                </a:solidFill>
                <a:latin typeface="Open Sauce"/>
                <a:ea typeface="Open Sauce"/>
                <a:cs typeface="Open Sauce"/>
                <a:sym typeface="Open Sauce"/>
              </a:rPr>
              <a:t> Overlaying predicted vs. actual prices to assess trends visually.</a:t>
            </a:r>
          </a:p>
          <a:p>
            <a:pPr algn="ctr">
              <a:lnSpc>
                <a:spcPts val="3119"/>
              </a:lnSpc>
            </a:pPr>
            <a:endParaRPr lang="en-US" sz="2399">
              <a:solidFill>
                <a:srgbClr val="000000"/>
              </a:solidFill>
              <a:latin typeface="Open Sauce"/>
              <a:ea typeface="Open Sauce"/>
              <a:cs typeface="Open Sauce"/>
              <a:sym typeface="Open Sau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7" name="TextBox 7"/>
          <p:cNvSpPr txBox="1"/>
          <p:nvPr/>
        </p:nvSpPr>
        <p:spPr>
          <a:xfrm>
            <a:off x="2189184" y="396762"/>
            <a:ext cx="11603016" cy="1413016"/>
          </a:xfrm>
          <a:prstGeom prst="rect">
            <a:avLst/>
          </a:prstGeom>
        </p:spPr>
        <p:txBody>
          <a:bodyPr wrap="square" lIns="0" tIns="0" rIns="0" bIns="0" rtlCol="0" anchor="t">
            <a:spAutoFit/>
          </a:bodyPr>
          <a:lstStyle/>
          <a:p>
            <a:pPr algn="ctr">
              <a:lnSpc>
                <a:spcPts val="11760"/>
              </a:lnSpc>
            </a:pPr>
            <a:r>
              <a:rPr lang="en-US" sz="8400" b="1" dirty="0">
                <a:solidFill>
                  <a:srgbClr val="000000"/>
                </a:solidFill>
                <a:latin typeface="Canva Sans Bold"/>
                <a:ea typeface="Canva Sans Bold"/>
                <a:cs typeface="Canva Sans Bold"/>
                <a:sym typeface="Canva Sans Bold"/>
              </a:rPr>
              <a:t>Results and Analysis</a:t>
            </a:r>
          </a:p>
        </p:txBody>
      </p:sp>
      <p:sp>
        <p:nvSpPr>
          <p:cNvPr id="8" name="TextBox 8"/>
          <p:cNvSpPr txBox="1"/>
          <p:nvPr/>
        </p:nvSpPr>
        <p:spPr>
          <a:xfrm>
            <a:off x="1028700" y="3128645"/>
            <a:ext cx="17259300" cy="5210773"/>
          </a:xfrm>
          <a:prstGeom prst="rect">
            <a:avLst/>
          </a:prstGeom>
        </p:spPr>
        <p:txBody>
          <a:bodyPr lIns="0" tIns="0" rIns="0" bIns="0" rtlCol="0" anchor="t">
            <a:spAutoFit/>
          </a:bodyPr>
          <a:lstStyle/>
          <a:p>
            <a:pPr algn="l">
              <a:lnSpc>
                <a:spcPts val="3253"/>
              </a:lnSpc>
              <a:spcBef>
                <a:spcPct val="0"/>
              </a:spcBef>
            </a:pPr>
            <a:r>
              <a:rPr lang="en-US" sz="2502" dirty="0">
                <a:solidFill>
                  <a:srgbClr val="000000"/>
                </a:solidFill>
                <a:latin typeface="Open Sauce"/>
                <a:ea typeface="Open Sauce"/>
                <a:cs typeface="Open Sauce"/>
                <a:sym typeface="Open Sauce"/>
              </a:rPr>
              <a:t>The LSTM model was trained over 50 epochs with a batch size of 32, resulting in improved accuracy over time. Key findings include:</a:t>
            </a:r>
          </a:p>
          <a:p>
            <a:pPr marL="540383" lvl="1" indent="-270191" algn="l">
              <a:lnSpc>
                <a:spcPts val="3253"/>
              </a:lnSpc>
              <a:spcBef>
                <a:spcPct val="0"/>
              </a:spcBef>
              <a:buFont typeface="Arial"/>
              <a:buChar char="•"/>
            </a:pPr>
            <a:r>
              <a:rPr lang="en-US" sz="2502" dirty="0">
                <a:solidFill>
                  <a:srgbClr val="000000"/>
                </a:solidFill>
                <a:latin typeface="Open Sauce"/>
                <a:ea typeface="Open Sauce"/>
                <a:cs typeface="Open Sauce"/>
                <a:sym typeface="Open Sauce"/>
              </a:rPr>
              <a:t>The 100-day and 200-day moving averages provided significant insights into long-term trends.</a:t>
            </a:r>
          </a:p>
          <a:p>
            <a:pPr marL="540383" lvl="1" indent="-270191" algn="l">
              <a:lnSpc>
                <a:spcPts val="3253"/>
              </a:lnSpc>
              <a:spcBef>
                <a:spcPct val="0"/>
              </a:spcBef>
              <a:buFont typeface="Arial"/>
              <a:buChar char="•"/>
            </a:pPr>
            <a:r>
              <a:rPr lang="en-US" sz="2502" dirty="0">
                <a:solidFill>
                  <a:srgbClr val="000000"/>
                </a:solidFill>
                <a:latin typeface="Open Sauce"/>
                <a:ea typeface="Open Sauce"/>
                <a:cs typeface="Open Sauce"/>
                <a:sym typeface="Open Sauce"/>
              </a:rPr>
              <a:t>The model accurately predicted stock prices during stable market conditions but exhibited slight deviations during volatile periods.</a:t>
            </a:r>
          </a:p>
          <a:p>
            <a:pPr marL="540383" lvl="1" indent="-270191" algn="l">
              <a:lnSpc>
                <a:spcPts val="3253"/>
              </a:lnSpc>
              <a:spcBef>
                <a:spcPct val="0"/>
              </a:spcBef>
              <a:buFont typeface="Arial"/>
              <a:buChar char="•"/>
            </a:pPr>
            <a:r>
              <a:rPr lang="en-US" sz="2502" dirty="0">
                <a:solidFill>
                  <a:srgbClr val="000000"/>
                </a:solidFill>
                <a:latin typeface="Open Sauce"/>
                <a:ea typeface="Open Sauce"/>
                <a:cs typeface="Open Sauce"/>
                <a:sym typeface="Open Sauce"/>
              </a:rPr>
              <a:t>Interactive visualizations using </a:t>
            </a:r>
            <a:r>
              <a:rPr lang="en-US" sz="2502" dirty="0" err="1">
                <a:solidFill>
                  <a:srgbClr val="000000"/>
                </a:solidFill>
                <a:latin typeface="Open Sauce"/>
                <a:ea typeface="Open Sauce"/>
                <a:cs typeface="Open Sauce"/>
                <a:sym typeface="Open Sauce"/>
              </a:rPr>
              <a:t>Streamlit</a:t>
            </a:r>
            <a:r>
              <a:rPr lang="en-US" sz="2502" dirty="0">
                <a:solidFill>
                  <a:srgbClr val="000000"/>
                </a:solidFill>
                <a:latin typeface="Open Sauce"/>
                <a:ea typeface="Open Sauce"/>
                <a:cs typeface="Open Sauce"/>
                <a:sym typeface="Open Sauce"/>
              </a:rPr>
              <a:t> demonstrated the alignment between predicted and actual prices, enabling intuitive assessments.</a:t>
            </a:r>
          </a:p>
          <a:p>
            <a:pPr algn="l">
              <a:lnSpc>
                <a:spcPts val="3253"/>
              </a:lnSpc>
              <a:spcBef>
                <a:spcPct val="0"/>
              </a:spcBef>
            </a:pPr>
            <a:r>
              <a:rPr lang="en-US" sz="2502" dirty="0">
                <a:solidFill>
                  <a:srgbClr val="000000"/>
                </a:solidFill>
                <a:latin typeface="Open Sauce"/>
                <a:ea typeface="Open Sauce"/>
                <a:cs typeface="Open Sauce"/>
                <a:sym typeface="Open Sauce"/>
              </a:rPr>
              <a:t>Visual results include:</a:t>
            </a:r>
          </a:p>
          <a:p>
            <a:pPr marL="540383" lvl="1" indent="-270191" algn="l">
              <a:lnSpc>
                <a:spcPts val="3253"/>
              </a:lnSpc>
              <a:spcBef>
                <a:spcPct val="0"/>
              </a:spcBef>
              <a:buAutoNum type="arabicPeriod"/>
            </a:pPr>
            <a:r>
              <a:rPr lang="en-US" sz="2502" dirty="0">
                <a:solidFill>
                  <a:srgbClr val="000000"/>
                </a:solidFill>
                <a:latin typeface="Open Sauce"/>
                <a:ea typeface="Open Sauce"/>
                <a:cs typeface="Open Sauce"/>
                <a:sym typeface="Open Sauce"/>
              </a:rPr>
              <a:t>Price vs. MA50: Showcased short-term trends.</a:t>
            </a:r>
          </a:p>
          <a:p>
            <a:pPr marL="540383" lvl="1" indent="-270191" algn="l">
              <a:lnSpc>
                <a:spcPts val="3253"/>
              </a:lnSpc>
              <a:spcBef>
                <a:spcPct val="0"/>
              </a:spcBef>
              <a:buAutoNum type="arabicPeriod"/>
            </a:pPr>
            <a:r>
              <a:rPr lang="en-US" sz="2502" dirty="0">
                <a:solidFill>
                  <a:srgbClr val="000000"/>
                </a:solidFill>
                <a:latin typeface="Open Sauce"/>
                <a:ea typeface="Open Sauce"/>
                <a:cs typeface="Open Sauce"/>
                <a:sym typeface="Open Sauce"/>
              </a:rPr>
              <a:t>Price vs. MA50 vs. MA100: Highlighted medium-term trends.</a:t>
            </a:r>
          </a:p>
          <a:p>
            <a:pPr marL="540383" lvl="1" indent="-270191" algn="l">
              <a:lnSpc>
                <a:spcPts val="3253"/>
              </a:lnSpc>
              <a:spcBef>
                <a:spcPct val="0"/>
              </a:spcBef>
              <a:buAutoNum type="arabicPeriod"/>
            </a:pPr>
            <a:r>
              <a:rPr lang="en-US" sz="2502" dirty="0">
                <a:solidFill>
                  <a:srgbClr val="000000"/>
                </a:solidFill>
                <a:latin typeface="Open Sauce"/>
                <a:ea typeface="Open Sauce"/>
                <a:cs typeface="Open Sauce"/>
                <a:sym typeface="Open Sauce"/>
              </a:rPr>
              <a:t>Price vs. MA100 vs. MA200: Provided long-term trend analysis.</a:t>
            </a:r>
          </a:p>
          <a:p>
            <a:pPr marL="540383" lvl="1" indent="-270191" algn="l">
              <a:lnSpc>
                <a:spcPts val="3253"/>
              </a:lnSpc>
              <a:spcBef>
                <a:spcPct val="0"/>
              </a:spcBef>
              <a:buAutoNum type="arabicPeriod"/>
            </a:pPr>
            <a:r>
              <a:rPr lang="en-US" sz="2502" dirty="0">
                <a:solidFill>
                  <a:srgbClr val="000000"/>
                </a:solidFill>
                <a:latin typeface="Open Sauce"/>
                <a:ea typeface="Open Sauce"/>
                <a:cs typeface="Open Sauce"/>
                <a:sym typeface="Open Sauce"/>
              </a:rPr>
              <a:t>Predicted vs. Actual Prices: Highlighted the model’s predictive accuracy.</a:t>
            </a:r>
          </a:p>
          <a:p>
            <a:pPr algn="l">
              <a:lnSpc>
                <a:spcPts val="2473"/>
              </a:lnSpc>
              <a:spcBef>
                <a:spcPct val="0"/>
              </a:spcBef>
            </a:pPr>
            <a:endParaRPr lang="en-US" sz="2502" dirty="0">
              <a:solidFill>
                <a:srgbClr val="000000"/>
              </a:solidFill>
              <a:latin typeface="Open Sauce"/>
              <a:ea typeface="Open Sauce"/>
              <a:cs typeface="Open Sauce"/>
              <a:sym typeface="Open Sau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13725215" y="-9618574"/>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2215242" y="3115846"/>
            <a:ext cx="13977230" cy="14342307"/>
          </a:xfrm>
          <a:custGeom>
            <a:avLst/>
            <a:gdLst/>
            <a:ahLst/>
            <a:cxnLst/>
            <a:rect l="l" t="t" r="r" b="b"/>
            <a:pathLst>
              <a:path w="13977230" h="14342307">
                <a:moveTo>
                  <a:pt x="0" y="0"/>
                </a:moveTo>
                <a:lnTo>
                  <a:pt x="13977230" y="0"/>
                </a:lnTo>
                <a:lnTo>
                  <a:pt x="13977230" y="14342308"/>
                </a:lnTo>
                <a:lnTo>
                  <a:pt x="0" y="14342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77412" y="365346"/>
            <a:ext cx="13750885" cy="1203313"/>
          </a:xfrm>
          <a:prstGeom prst="rect">
            <a:avLst/>
          </a:prstGeom>
        </p:spPr>
        <p:txBody>
          <a:bodyPr lIns="0" tIns="0" rIns="0" bIns="0" rtlCol="0" anchor="t">
            <a:spAutoFit/>
          </a:bodyPr>
          <a:lstStyle/>
          <a:p>
            <a:pPr algn="ctr">
              <a:lnSpc>
                <a:spcPts val="9800"/>
              </a:lnSpc>
            </a:pPr>
            <a:r>
              <a:rPr lang="en-US" sz="7000" b="1" dirty="0">
                <a:solidFill>
                  <a:srgbClr val="000000"/>
                </a:solidFill>
                <a:latin typeface="Canva Sans Bold"/>
                <a:ea typeface="Canva Sans Bold"/>
                <a:cs typeface="Canva Sans Bold"/>
                <a:sym typeface="Canva Sans Bold"/>
              </a:rPr>
              <a:t>Conclusions and Future Works</a:t>
            </a:r>
          </a:p>
        </p:txBody>
      </p:sp>
      <p:sp>
        <p:nvSpPr>
          <p:cNvPr id="5" name="TextBox 5"/>
          <p:cNvSpPr txBox="1"/>
          <p:nvPr/>
        </p:nvSpPr>
        <p:spPr>
          <a:xfrm>
            <a:off x="746107" y="2588318"/>
            <a:ext cx="16230600" cy="4546853"/>
          </a:xfrm>
          <a:prstGeom prst="rect">
            <a:avLst/>
          </a:prstGeom>
        </p:spPr>
        <p:txBody>
          <a:bodyPr lIns="0" tIns="0" rIns="0" bIns="0" rtlCol="0" anchor="t">
            <a:spAutoFit/>
          </a:bodyPr>
          <a:lstStyle/>
          <a:p>
            <a:pPr algn="l">
              <a:lnSpc>
                <a:spcPts val="3000"/>
              </a:lnSpc>
            </a:pPr>
            <a:r>
              <a:rPr lang="en-US" sz="2308" b="1" dirty="0">
                <a:solidFill>
                  <a:srgbClr val="000000"/>
                </a:solidFill>
                <a:latin typeface="Open Sauce Bold"/>
                <a:ea typeface="Open Sauce Bold"/>
                <a:cs typeface="Open Sauce Bold"/>
                <a:sym typeface="Open Sauce Bold"/>
              </a:rPr>
              <a:t>Achievements</a:t>
            </a:r>
          </a:p>
          <a:p>
            <a:pPr marL="498351" lvl="1" indent="-249175" algn="l">
              <a:lnSpc>
                <a:spcPts val="3000"/>
              </a:lnSpc>
              <a:buFont typeface="Arial"/>
              <a:buChar char="•"/>
            </a:pPr>
            <a:r>
              <a:rPr lang="en-US" sz="2308" dirty="0">
                <a:solidFill>
                  <a:srgbClr val="000000"/>
                </a:solidFill>
                <a:latin typeface="Open Sauce"/>
                <a:ea typeface="Open Sauce"/>
                <a:cs typeface="Open Sauce"/>
                <a:sym typeface="Open Sauce"/>
              </a:rPr>
              <a:t>Successfully implemented an LSTM-based predictive model capable of capturing complex patterns in stock data.</a:t>
            </a:r>
          </a:p>
          <a:p>
            <a:pPr marL="498351" lvl="1" indent="-249175" algn="l">
              <a:lnSpc>
                <a:spcPts val="3000"/>
              </a:lnSpc>
              <a:buFont typeface="Arial"/>
              <a:buChar char="•"/>
            </a:pPr>
            <a:r>
              <a:rPr lang="en-US" sz="2308" dirty="0">
                <a:solidFill>
                  <a:srgbClr val="000000"/>
                </a:solidFill>
                <a:latin typeface="Open Sauce"/>
                <a:ea typeface="Open Sauce"/>
                <a:cs typeface="Open Sauce"/>
                <a:sym typeface="Open Sauce"/>
              </a:rPr>
              <a:t>Integrated interactive visualizations and user inputs through </a:t>
            </a:r>
            <a:r>
              <a:rPr lang="en-US" sz="2308" dirty="0" err="1">
                <a:solidFill>
                  <a:srgbClr val="000000"/>
                </a:solidFill>
                <a:latin typeface="Open Sauce"/>
                <a:ea typeface="Open Sauce"/>
                <a:cs typeface="Open Sauce"/>
                <a:sym typeface="Open Sauce"/>
              </a:rPr>
              <a:t>Streamlit</a:t>
            </a:r>
            <a:r>
              <a:rPr lang="en-US" sz="2308" dirty="0">
                <a:solidFill>
                  <a:srgbClr val="000000"/>
                </a:solidFill>
                <a:latin typeface="Open Sauce"/>
                <a:ea typeface="Open Sauce"/>
                <a:cs typeface="Open Sauce"/>
                <a:sym typeface="Open Sauce"/>
              </a:rPr>
              <a:t> for practical usability.</a:t>
            </a:r>
          </a:p>
          <a:p>
            <a:pPr marL="498351" lvl="1" indent="-249175" algn="l">
              <a:lnSpc>
                <a:spcPts val="3000"/>
              </a:lnSpc>
              <a:buFont typeface="Arial"/>
              <a:buChar char="•"/>
            </a:pPr>
            <a:r>
              <a:rPr lang="en-US" sz="2308" dirty="0">
                <a:solidFill>
                  <a:srgbClr val="000000"/>
                </a:solidFill>
                <a:latin typeface="Open Sauce"/>
                <a:ea typeface="Open Sauce"/>
                <a:cs typeface="Open Sauce"/>
                <a:sym typeface="Open Sauce"/>
              </a:rPr>
              <a:t>Highlighted the importance of moving averages in trend detection.</a:t>
            </a:r>
          </a:p>
          <a:p>
            <a:pPr algn="l">
              <a:lnSpc>
                <a:spcPts val="3000"/>
              </a:lnSpc>
            </a:pPr>
            <a:r>
              <a:rPr lang="en-US" sz="2308" b="1" dirty="0">
                <a:solidFill>
                  <a:srgbClr val="000000"/>
                </a:solidFill>
                <a:latin typeface="Open Sauce Bold"/>
                <a:ea typeface="Open Sauce Bold"/>
                <a:cs typeface="Open Sauce Bold"/>
                <a:sym typeface="Open Sauce Bold"/>
              </a:rPr>
              <a:t>Future Directions</a:t>
            </a:r>
          </a:p>
          <a:p>
            <a:pPr marL="498351" lvl="1" indent="-249175" algn="l">
              <a:lnSpc>
                <a:spcPts val="3000"/>
              </a:lnSpc>
              <a:buFont typeface="Arial"/>
              <a:buChar char="•"/>
            </a:pPr>
            <a:r>
              <a:rPr lang="en-US" sz="2308" dirty="0">
                <a:solidFill>
                  <a:srgbClr val="000000"/>
                </a:solidFill>
                <a:latin typeface="Open Sauce"/>
                <a:ea typeface="Open Sauce"/>
                <a:cs typeface="Open Sauce"/>
                <a:sym typeface="Open Sauce"/>
              </a:rPr>
              <a:t>Incorporate additional financial indicators such as RSI or MACD for enhanced predictive capabilities.</a:t>
            </a:r>
          </a:p>
          <a:p>
            <a:pPr marL="498351" lvl="1" indent="-249175" algn="l">
              <a:lnSpc>
                <a:spcPts val="3000"/>
              </a:lnSpc>
              <a:buFont typeface="Arial"/>
              <a:buChar char="•"/>
            </a:pPr>
            <a:r>
              <a:rPr lang="en-US" sz="2308" dirty="0">
                <a:solidFill>
                  <a:srgbClr val="000000"/>
                </a:solidFill>
                <a:latin typeface="Open Sauce"/>
                <a:ea typeface="Open Sauce"/>
                <a:cs typeface="Open Sauce"/>
                <a:sym typeface="Open Sauce"/>
              </a:rPr>
              <a:t>Extend the model to multi-stock or portfolio prediction.</a:t>
            </a:r>
          </a:p>
          <a:p>
            <a:pPr marL="498351" lvl="1" indent="-249175" algn="l">
              <a:lnSpc>
                <a:spcPts val="3000"/>
              </a:lnSpc>
              <a:buFont typeface="Arial"/>
              <a:buChar char="•"/>
            </a:pPr>
            <a:r>
              <a:rPr lang="en-US" sz="2308" dirty="0">
                <a:solidFill>
                  <a:srgbClr val="000000"/>
                </a:solidFill>
                <a:latin typeface="Open Sauce"/>
                <a:ea typeface="Open Sauce"/>
                <a:cs typeface="Open Sauce"/>
                <a:sym typeface="Open Sauce"/>
              </a:rPr>
              <a:t>Deploy the model using cloud services for real-time stock predictions.</a:t>
            </a:r>
          </a:p>
          <a:p>
            <a:pPr marL="498351" lvl="1" indent="-249175" algn="l">
              <a:lnSpc>
                <a:spcPts val="3000"/>
              </a:lnSpc>
              <a:buFont typeface="Arial"/>
              <a:buChar char="•"/>
            </a:pPr>
            <a:r>
              <a:rPr lang="en-US" sz="2308" dirty="0">
                <a:solidFill>
                  <a:srgbClr val="000000"/>
                </a:solidFill>
                <a:latin typeface="Open Sauce"/>
                <a:ea typeface="Open Sauce"/>
                <a:cs typeface="Open Sauce"/>
                <a:sym typeface="Open Sauce"/>
              </a:rPr>
              <a:t>Explore more advanced deep learning architectures, such as transformers, for improved accuracy in highly volatile conditions.</a:t>
            </a:r>
          </a:p>
          <a:p>
            <a:pPr algn="l">
              <a:lnSpc>
                <a:spcPts val="3000"/>
              </a:lnSpc>
              <a:spcBef>
                <a:spcPct val="0"/>
              </a:spcBef>
            </a:pPr>
            <a:endParaRPr lang="en-US" sz="2308" dirty="0">
              <a:solidFill>
                <a:srgbClr val="000000"/>
              </a:solidFill>
              <a:latin typeface="Open Sauce"/>
              <a:ea typeface="Open Sauce"/>
              <a:cs typeface="Open Sauce"/>
              <a:sym typeface="Open Sau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646</Words>
  <Application>Microsoft Office PowerPoint</Application>
  <PresentationFormat>Custom</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Open Sauce</vt:lpstr>
      <vt:lpstr>Oswald Bold</vt:lpstr>
      <vt:lpstr>Canva Sans Bold</vt:lpstr>
      <vt:lpstr>Open Sauce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marketBusines</dc:title>
  <dc:creator>Sayantika Chowdhury</dc:creator>
  <cp:lastModifiedBy>Sayantika Chowdhury</cp:lastModifiedBy>
  <cp:revision>5</cp:revision>
  <dcterms:created xsi:type="dcterms:W3CDTF">2006-08-16T00:00:00Z</dcterms:created>
  <dcterms:modified xsi:type="dcterms:W3CDTF">2024-12-02T14:41:04Z</dcterms:modified>
  <dc:identifier>DAGXIo7ORzU</dc:identifier>
</cp:coreProperties>
</file>