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F0C4"/>
    <a:srgbClr val="3BE9AB"/>
    <a:srgbClr val="16C486"/>
    <a:srgbClr val="08E092"/>
    <a:srgbClr val="182722"/>
    <a:srgbClr val="003E1C"/>
    <a:srgbClr val="0C6A48"/>
    <a:srgbClr val="14B5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DEFB-89B1-D7BE-0B24-044F2B103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73C8A-54F6-FF11-B7EE-616D62D5B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EADD-D534-5922-5B59-DBEF0DBB2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67B9-616E-853A-F149-E899C756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D8BC-40FE-E029-652A-F4B8618D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6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8D5A-2044-BB6A-12E8-8E8A7266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0B50A-0419-2DA7-70A5-2B9B5A24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9643B-AA7D-3547-3370-0503736F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FD33-50ED-30C0-105A-88154518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010D0-7A4D-A86A-357B-AD8C1A4B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0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1B301-FD69-425D-C6D4-FF90A5B97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DB06A-F106-3C51-C722-821559AEE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F850F-FF1D-1EFD-6A2B-58B2DBC7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039A2-1750-4281-5FE7-E0008635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E693-61EA-E9BB-618D-41C79557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A67D-6213-6979-66B2-DBC58A89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5A790-C9F3-9331-7B2A-EA3E03B1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CBD64-85EA-1D67-0B4B-91260020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A905D-1724-B1B5-6242-21856737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FCDBE-57E1-CEFE-96F1-6702421D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9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C8F8-9990-185F-0B4D-EDA8F5FF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01B3-EE38-A45F-8380-6B2B874C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6B283-E2EC-AE1A-CCFB-CD58CFEE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027D9-010A-33E5-329A-C9D87C54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3F6B-06C5-AB3A-0376-DB3E83C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8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DA4D-9428-DA2B-5C49-3A60E065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A00FA-3ABB-89AF-9807-1441A2F05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30177-A8FB-B09E-B30E-DE62BCAC7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D47E3-BD77-D5DE-D6D2-FD16F1DF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3F70-21C6-176D-9618-68D90F9C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816DB-A641-82BF-2449-8796CAD1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4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69F84-9655-0E6F-D0A6-AB467E30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3FB70-833D-684B-3D6A-6A0DAF0A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874A-4D74-BA02-4628-FAC5883E8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CC295-23C4-9250-C9D0-0A4470F5B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44123-8884-60E9-83D8-5C8A802D2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F3E58-C07B-E377-8F67-136C2E24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B9824-D2D6-7CE1-BAB9-1AD0FEBB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0400A-BDFC-92F5-A0E0-16BB54C0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98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0AD9-5A47-ED03-B0F8-3569275A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A6435-C833-3803-28EB-741B01F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06B65-A546-1BDB-5937-8E7A5EB5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2DBD3-D51B-5546-A2F8-FEA95B0E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0309F-868E-B57B-7B05-FBD72C81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80130-689C-ED18-C113-6A9E3A09A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0DB89-212E-6410-380E-30397D61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9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87AD-1F19-B3C5-8FE4-2FCF1E60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4F94D-2F99-6BD0-13AD-132990C3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D06C4-91A1-2891-39C4-FD2262249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712E-B997-9E9D-7E83-B0B9DC4E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7DA27-8445-BCAB-DD7F-49D81CB5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7913A-5D6D-CB18-48D2-31C86482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0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D75B-13D0-4AF4-C2E6-98CBCE4E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3A156-35C3-2651-E1BF-266667F45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537E-C789-512D-EF53-6F0EED61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EF20C-2D72-8797-A5B9-8163BFBE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98CD5-F0F9-E4B5-935B-4149E98D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EBEEB-E0E7-CECF-C0AF-50A9BBE4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4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27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C22D6-F2C2-C568-7E92-B15E6A0C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4D1E-2478-818F-D2D0-EAFA8CD89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866C-47F6-078E-D830-B584BDBF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1D46F-1DE7-46F9-A2D8-59CA8B2BB352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3A3E4-FF35-9D9F-1E5A-0343EAC33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AD9E-D3F8-69CC-889B-3D6D4C79A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EB5C-4BB4-4135-A934-D089F144E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1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626D18EB-DD7D-79B4-26F4-E530089F4287}"/>
              </a:ext>
            </a:extLst>
          </p:cNvPr>
          <p:cNvSpPr/>
          <p:nvPr/>
        </p:nvSpPr>
        <p:spPr>
          <a:xfrm>
            <a:off x="-1143000" y="-695325"/>
            <a:ext cx="4048125" cy="3562350"/>
          </a:xfrm>
          <a:prstGeom prst="flowChartDelay">
            <a:avLst/>
          </a:prstGeom>
          <a:solidFill>
            <a:srgbClr val="0C6A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6059E760-75C1-5F91-83D1-60018A99FFD1}"/>
              </a:ext>
            </a:extLst>
          </p:cNvPr>
          <p:cNvSpPr/>
          <p:nvPr/>
        </p:nvSpPr>
        <p:spPr>
          <a:xfrm>
            <a:off x="-1819275" y="-971550"/>
            <a:ext cx="4048125" cy="3562350"/>
          </a:xfrm>
          <a:prstGeom prst="flowChartDelay">
            <a:avLst/>
          </a:prstGeom>
          <a:solidFill>
            <a:srgbClr val="14B5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E84F6885-095C-7636-9D15-C3993DD26B7B}"/>
              </a:ext>
            </a:extLst>
          </p:cNvPr>
          <p:cNvSpPr/>
          <p:nvPr/>
        </p:nvSpPr>
        <p:spPr>
          <a:xfrm>
            <a:off x="-2381250" y="-1409700"/>
            <a:ext cx="4048125" cy="3562350"/>
          </a:xfrm>
          <a:prstGeom prst="flowChartDelay">
            <a:avLst/>
          </a:prstGeom>
          <a:solidFill>
            <a:srgbClr val="16C4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A395A785-79F8-6535-D485-F1564B6DC11A}"/>
              </a:ext>
            </a:extLst>
          </p:cNvPr>
          <p:cNvSpPr/>
          <p:nvPr/>
        </p:nvSpPr>
        <p:spPr>
          <a:xfrm>
            <a:off x="-2802782" y="-1685925"/>
            <a:ext cx="4048125" cy="3562350"/>
          </a:xfrm>
          <a:prstGeom prst="flowChartDelay">
            <a:avLst/>
          </a:prstGeom>
          <a:solidFill>
            <a:srgbClr val="3BE9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0A2893-3609-AE1F-FD71-CD67B4CF982A}"/>
              </a:ext>
            </a:extLst>
          </p:cNvPr>
          <p:cNvCxnSpPr>
            <a:cxnSpLocks/>
          </p:cNvCxnSpPr>
          <p:nvPr/>
        </p:nvCxnSpPr>
        <p:spPr>
          <a:xfrm>
            <a:off x="0" y="6340264"/>
            <a:ext cx="12179061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DFBB56-A2BA-31E3-47F9-4D4B73049D66}"/>
              </a:ext>
            </a:extLst>
          </p:cNvPr>
          <p:cNvSpPr txBox="1"/>
          <p:nvPr/>
        </p:nvSpPr>
        <p:spPr>
          <a:xfrm>
            <a:off x="3501957" y="1964987"/>
            <a:ext cx="78502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bg1"/>
                </a:solidFill>
                <a:latin typeface="Georgia" panose="02040502050405020303" pitchFamily="18" charset="0"/>
                <a:ea typeface="Segoe UI Black" panose="020B0A02040204020203" pitchFamily="34" charset="0"/>
              </a:rPr>
              <a:t>SOCIAL TAGGING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4788BD-E6BC-CB1F-9FE6-94E84882CBB3}"/>
              </a:ext>
            </a:extLst>
          </p:cNvPr>
          <p:cNvSpPr txBox="1"/>
          <p:nvPr/>
        </p:nvSpPr>
        <p:spPr>
          <a:xfrm>
            <a:off x="3608961" y="3313892"/>
            <a:ext cx="864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Sitka Text Semibold" pitchFamily="2" charset="0"/>
              </a:rPr>
              <a:t>A Collaborative Content Organization Technique</a:t>
            </a:r>
            <a:endParaRPr lang="en-US" dirty="0">
              <a:solidFill>
                <a:schemeClr val="bg1"/>
              </a:solidFill>
              <a:latin typeface="Sitka Text Semibold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7CFAD9-DB86-2B11-98D8-52C29130E88D}"/>
              </a:ext>
            </a:extLst>
          </p:cNvPr>
          <p:cNvSpPr txBox="1"/>
          <p:nvPr/>
        </p:nvSpPr>
        <p:spPr>
          <a:xfrm>
            <a:off x="8732219" y="5693933"/>
            <a:ext cx="3446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itka Text Semibold" pitchFamily="2" charset="0"/>
              </a:rPr>
              <a:t>NAME : SAYANTIKA MONDAL</a:t>
            </a:r>
          </a:p>
          <a:p>
            <a:r>
              <a:rPr lang="en-US" dirty="0">
                <a:solidFill>
                  <a:schemeClr val="bg1"/>
                </a:solidFill>
                <a:latin typeface="Sitka Text Semibold" pitchFamily="2" charset="0"/>
              </a:rPr>
              <a:t>ROLL NO : 205124085</a:t>
            </a:r>
          </a:p>
        </p:txBody>
      </p:sp>
    </p:spTree>
    <p:extLst>
      <p:ext uri="{BB962C8B-B14F-4D97-AF65-F5344CB8AC3E}">
        <p14:creationId xmlns:p14="http://schemas.microsoft.com/office/powerpoint/2010/main" val="213344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2055-1BBC-8D94-9524-51D3FE05D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A8CD8-BC30-9F66-4B0B-20CA859E2B7B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Tag Recommendations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DB4BF8-BFF2-1FE3-CCC7-69E2BFB160B4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6F1BD9A-1DE4-1E7D-350A-553F7AA89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66" y="2969450"/>
            <a:ext cx="8890482" cy="3416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DB06B2-2962-43B6-82F5-6190FEB9CEB2}"/>
              </a:ext>
            </a:extLst>
          </p:cNvPr>
          <p:cNvSpPr txBox="1"/>
          <p:nvPr/>
        </p:nvSpPr>
        <p:spPr>
          <a:xfrm>
            <a:off x="1520986" y="2037026"/>
            <a:ext cx="8953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To improve user experience and annotation quality, many systems recommend tags to users. These recommendations are generated using several techniques:</a:t>
            </a:r>
          </a:p>
        </p:txBody>
      </p:sp>
      <p:pic>
        <p:nvPicPr>
          <p:cNvPr id="2050" name="Picture 2" descr="10,057+ Best Free Free download Stock Photos &amp; Images · 100% Royalty ...">
            <a:extLst>
              <a:ext uri="{FF2B5EF4-FFF2-40B4-BE49-F238E27FC236}">
                <a16:creationId xmlns:a16="http://schemas.microsoft.com/office/drawing/2014/main" id="{068C5440-4184-A9B0-15E9-BD570BE49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8"/>
          <a:stretch>
            <a:fillRect/>
          </a:stretch>
        </p:blipFill>
        <p:spPr bwMode="auto">
          <a:xfrm>
            <a:off x="7434780" y="3158283"/>
            <a:ext cx="2704525" cy="16853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643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19B18-5F9A-C3D8-CB54-D3BD8B43B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A89AE6-E7E9-D6D3-37A2-744F72ABC57D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Applications of Social Tagging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D88E6F-972A-D28E-27DA-AD30C6F64694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0274EAD-FE6F-C672-137E-B3E8CCC0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03" y="2631832"/>
            <a:ext cx="9983593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9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63049-46AC-A2FE-28FB-738096AB9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930103-73AD-0BBE-137D-50B7FA8D954B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Challenges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84A691-AE2D-66C2-9AE7-932A6111FD68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1BEC547-9DB7-27F5-18AF-D69195129C69}"/>
              </a:ext>
            </a:extLst>
          </p:cNvPr>
          <p:cNvSpPr txBox="1"/>
          <p:nvPr/>
        </p:nvSpPr>
        <p:spPr>
          <a:xfrm>
            <a:off x="993903" y="2082297"/>
            <a:ext cx="10601604" cy="336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Spamming: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 Malicious users mis-tagging resources to promote their own interests.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Canonicalization &amp; Ambiguity: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Different users use different words for the same concept.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Synonyms: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 tv vs. television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Plurals: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 book vs. books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Homonyms: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 apple (the fruit) vs. apple (the company)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Sparsity: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 Many web pages are not tagged at all.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Lack of Consensus: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 Users may not agree on the best tags for a resource.</a:t>
            </a:r>
          </a:p>
        </p:txBody>
      </p:sp>
    </p:spTree>
    <p:extLst>
      <p:ext uri="{BB962C8B-B14F-4D97-AF65-F5344CB8AC3E}">
        <p14:creationId xmlns:p14="http://schemas.microsoft.com/office/powerpoint/2010/main" val="390968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BA2C-FE83-16B0-4AA3-46AEE6EFB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22635-D16C-6500-D38F-56A2D9D55870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Future Directions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051460-EBB3-AF84-B5EA-0EC4BA152E97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CE01D68-3529-B424-C491-9D6084B10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37" y="2535028"/>
            <a:ext cx="10746465" cy="253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New Systems: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Analyzing tagging in microblogs (e.g., Twitter hashtags).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Improved Design: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Supporting hierarchical or structured tags (e.g., location : london).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Personalized Recommendations: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Tailoring tag suggestions to a user's role (describer vs. organizer) and social context.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New Applications: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Using tags for summary generation, intent detection, and establishing website trustworthiness.</a:t>
            </a:r>
          </a:p>
        </p:txBody>
      </p:sp>
    </p:spTree>
    <p:extLst>
      <p:ext uri="{BB962C8B-B14F-4D97-AF65-F5344CB8AC3E}">
        <p14:creationId xmlns:p14="http://schemas.microsoft.com/office/powerpoint/2010/main" val="167550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42AB-2F34-368F-93F8-522CC6634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A1A409-3922-D99D-2BCE-B9DD591714EA}"/>
              </a:ext>
            </a:extLst>
          </p:cNvPr>
          <p:cNvSpPr txBox="1"/>
          <p:nvPr/>
        </p:nvSpPr>
        <p:spPr>
          <a:xfrm>
            <a:off x="2026468" y="2967335"/>
            <a:ext cx="8139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74F0C4"/>
                </a:solidFill>
                <a:latin typeface="Georgia" panose="020405020504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79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B7E18C-124F-4070-9F70-6141B9ECD481}"/>
              </a:ext>
            </a:extLst>
          </p:cNvPr>
          <p:cNvSpPr txBox="1"/>
          <p:nvPr/>
        </p:nvSpPr>
        <p:spPr>
          <a:xfrm>
            <a:off x="1057275" y="685800"/>
            <a:ext cx="53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D9EE92-EAB1-8ADA-99B9-D6FC9A94E08E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82C8FD-FAD1-98EC-BF45-A731F0AE9A12}"/>
              </a:ext>
            </a:extLst>
          </p:cNvPr>
          <p:cNvSpPr txBox="1"/>
          <p:nvPr/>
        </p:nvSpPr>
        <p:spPr>
          <a:xfrm>
            <a:off x="1057275" y="2705100"/>
            <a:ext cx="888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  <a:ea typeface="Segoe UI Black" panose="020B0A02040204020203" pitchFamily="34" charset="0"/>
              </a:rPr>
              <a:t>Social tagging 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  <a:ea typeface="Segoe UI Black" panose="020B0A02040204020203" pitchFamily="34" charset="0"/>
              </a:rPr>
              <a:t>is the practice of users attaching metadata in the form of labels or "tags" to online content.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EC4C7E-EC9A-3B6F-48B0-22827EE6AC86}"/>
              </a:ext>
            </a:extLst>
          </p:cNvPr>
          <p:cNvSpPr txBox="1"/>
          <p:nvPr/>
        </p:nvSpPr>
        <p:spPr>
          <a:xfrm>
            <a:off x="1085850" y="4257675"/>
            <a:ext cx="8429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On Delicious, users tag bookmarked URLs.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On Flickr, users tag photos.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On Twitter, hashtags are used to categorize tweets.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On YouTube, users tag videos to describe their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On blogs, authors add tags to their posts to indicate topics.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74F0C4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D6445A-9429-8D0C-3D36-1893BCF604A4}"/>
              </a:ext>
            </a:extLst>
          </p:cNvPr>
          <p:cNvSpPr txBox="1"/>
          <p:nvPr/>
        </p:nvSpPr>
        <p:spPr>
          <a:xfrm>
            <a:off x="1114425" y="3829050"/>
            <a:ext cx="8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  <a:ea typeface="Segoe UI Black" panose="020B0A02040204020203" pitchFamily="34" charset="0"/>
              </a:rPr>
              <a:t>Examples of platforms : </a:t>
            </a:r>
          </a:p>
        </p:txBody>
      </p:sp>
    </p:spTree>
    <p:extLst>
      <p:ext uri="{BB962C8B-B14F-4D97-AF65-F5344CB8AC3E}">
        <p14:creationId xmlns:p14="http://schemas.microsoft.com/office/powerpoint/2010/main" val="270620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4A6EA-D9BD-1FF4-F71C-A2DFC944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776076-059B-7954-1099-E3F0A36EE6BA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Problem with Traditional Systems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3EFBDD-370B-CC43-9A8F-0577D1D0971C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7B5E45-E324-2470-5738-4B2EAEBA2BCE}"/>
              </a:ext>
            </a:extLst>
          </p:cNvPr>
          <p:cNvSpPr txBox="1"/>
          <p:nvPr/>
        </p:nvSpPr>
        <p:spPr>
          <a:xfrm>
            <a:off x="1085850" y="1921883"/>
            <a:ext cx="8429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4F0C4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Manual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Costly and time-consuming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Vocabulary mismatch with users/designers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4F0C4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Fixed Taxonomies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Rigid, centralized, conservative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Hard to adapt to evolving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4F0C4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User 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Forces rigid category choices, causes confusion ("analysis paralysis")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Ignores variety in user needs and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74F0C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53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92DFC-B771-732E-A464-FE04B5E9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81C575-AC79-8A6D-F2A0-B0887C848C08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Solution : Folksonomies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53A9AE-5BFD-BDF6-EAF1-46F53518552F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3E8B8B-B8B5-862A-22F1-714B1190A85A}"/>
              </a:ext>
            </a:extLst>
          </p:cNvPr>
          <p:cNvSpPr txBox="1"/>
          <p:nvPr/>
        </p:nvSpPr>
        <p:spPr>
          <a:xfrm>
            <a:off x="1085850" y="2003360"/>
            <a:ext cx="9017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4F0C4"/>
                </a:solidFill>
                <a:latin typeface="Georgia" panose="02040502050405020303" pitchFamily="18" charset="0"/>
              </a:rPr>
              <a:t>Folksonomy </a:t>
            </a: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is a user-generated classification system, coined by Thomas Vander Wal, where people freely tag resources and collectively build a shared vocabulary.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1A53F9-CCD1-7042-8321-F562C40B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10" y="3264187"/>
            <a:ext cx="1011696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2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8C9B1-ABBC-6502-170C-7127BFBD6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92A8FD-685F-DCF4-B98A-BC1CCFFE4A07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does it work?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0A989-58AD-B45B-91AD-F1E251214B4D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FD3BE7-A5AA-D816-9284-5D66813DD11C}"/>
              </a:ext>
            </a:extLst>
          </p:cNvPr>
          <p:cNvGrpSpPr/>
          <p:nvPr/>
        </p:nvGrpSpPr>
        <p:grpSpPr>
          <a:xfrm>
            <a:off x="9163982" y="2341675"/>
            <a:ext cx="2823657" cy="2743331"/>
            <a:chOff x="8140940" y="2341675"/>
            <a:chExt cx="2823657" cy="274333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5DE49AF-710F-23E4-B4CC-1087D668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4603" y="2341675"/>
              <a:ext cx="1271572" cy="127157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4B45253-3CAE-66A4-3E24-0C3A4909D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940" y="4217562"/>
              <a:ext cx="867444" cy="86744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CFF2DD-2549-4E3D-C189-0EEB9D5FB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6175" y="4170970"/>
              <a:ext cx="898422" cy="898422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517CD4-3AB2-AB27-2DC4-CBD951F7A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2036" y="3534234"/>
              <a:ext cx="352567" cy="636736"/>
            </a:xfrm>
            <a:prstGeom prst="straightConnector1">
              <a:avLst/>
            </a:prstGeom>
            <a:ln>
              <a:solidFill>
                <a:srgbClr val="74F0C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F47A0EB-5EC7-229A-68EA-DA1B878242AB}"/>
                </a:ext>
              </a:extLst>
            </p:cNvPr>
            <p:cNvCxnSpPr>
              <a:cxnSpLocks/>
            </p:cNvCxnSpPr>
            <p:nvPr/>
          </p:nvCxnSpPr>
          <p:spPr>
            <a:xfrm>
              <a:off x="9870635" y="3548088"/>
              <a:ext cx="413993" cy="530928"/>
            </a:xfrm>
            <a:prstGeom prst="straightConnector1">
              <a:avLst/>
            </a:prstGeom>
            <a:ln>
              <a:solidFill>
                <a:srgbClr val="74F0C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01BDA3-8532-067C-D5BA-1D9FAAD2613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9008384" y="4651284"/>
              <a:ext cx="862251" cy="0"/>
            </a:xfrm>
            <a:prstGeom prst="straightConnector1">
              <a:avLst/>
            </a:prstGeom>
            <a:ln>
              <a:solidFill>
                <a:srgbClr val="74F0C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00A7445-3FBC-BF51-EB1A-234B80596BAF}"/>
              </a:ext>
            </a:extLst>
          </p:cNvPr>
          <p:cNvSpPr txBox="1"/>
          <p:nvPr/>
        </p:nvSpPr>
        <p:spPr>
          <a:xfrm>
            <a:off x="1007203" y="2526079"/>
            <a:ext cx="72945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  <a:t>The process can be visualized as a triangle connecting three core elements:</a:t>
            </a:r>
            <a:b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</a:br>
            <a:endParaRPr lang="en-US" sz="2000" dirty="0">
              <a:solidFill>
                <a:srgbClr val="74F0C4"/>
              </a:solidFill>
              <a:latin typeface="Sitka Text Semibold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4F0C4"/>
                </a:solidFill>
                <a:latin typeface="Sitka Text Semibold" pitchFamily="2" charset="0"/>
              </a:rPr>
              <a:t> User:</a:t>
            </a:r>
            <a: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  <a:t> The person applying the tag.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4F0C4"/>
                </a:solidFill>
                <a:latin typeface="Sitka Text Semibold" pitchFamily="2" charset="0"/>
              </a:rPr>
              <a:t> Resource:</a:t>
            </a:r>
            <a: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  <a:t> The content being tagged (e.g., a photo, a link, a video).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4F0C4"/>
                </a:solidFill>
                <a:latin typeface="Sitka Text Semibold" pitchFamily="2" charset="0"/>
              </a:rPr>
              <a:t> Tag:</a:t>
            </a:r>
            <a: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  <a:t> The keyword or label itself.</a:t>
            </a:r>
            <a:b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</a:br>
            <a:endParaRPr lang="en-US" sz="2000" dirty="0">
              <a:solidFill>
                <a:srgbClr val="74F0C4"/>
              </a:solidFill>
              <a:latin typeface="Sitka Text Semibold" pitchFamily="2" charset="0"/>
            </a:endParaRPr>
          </a:p>
          <a:p>
            <a: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  <a:t>This creates a </a:t>
            </a:r>
            <a:r>
              <a:rPr lang="en-US" sz="2000" b="1" dirty="0">
                <a:solidFill>
                  <a:srgbClr val="74F0C4"/>
                </a:solidFill>
                <a:latin typeface="Sitka Text Semibold" pitchFamily="2" charset="0"/>
              </a:rPr>
              <a:t>tripartite network</a:t>
            </a:r>
            <a:r>
              <a:rPr lang="en-US" sz="2000" dirty="0">
                <a:solidFill>
                  <a:srgbClr val="74F0C4"/>
                </a:solidFill>
                <a:latin typeface="Sitka Text Semibold" pitchFamily="2" charset="0"/>
              </a:rPr>
              <a:t> structure, which is a rich source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81332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09D4B-8BD0-24F0-06CD-B7C4A8AFB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A2EAA-348B-AB61-6B4D-89C6669DFD9E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How Communities influence Tagging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0CA031-A8A4-D844-5BAA-20AFB8E648FD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FC54302D-80DE-ADE0-0498-5092D6748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60" y="2302532"/>
            <a:ext cx="999503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Tagging is Social: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The tags people choose are often guided by their social circle. Seeing what tags their contacts use exposes them to a shared vocabulary.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4F0C4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A Shared Language 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This leads to social groups developing a common set of words for tagging. Users within a group are far more likely to use the same tags as each other.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4F0C4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"Tagging Communities" Emerge: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This similar behavior creates strong connections between users, forming dense groups or "tagging communities" within the network.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4F0C4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Why This Is Important: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4F0C4"/>
                </a:solidFill>
                <a:effectLst/>
                <a:latin typeface="Georgia" panose="02040502050405020303" pitchFamily="18" charset="0"/>
              </a:rPr>
              <a:t> By analyzing these connections, we can find influential communities and understand how ideas spread—all without needing a "friends list.“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rgbClr val="74F0C4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64206-2885-BD7E-7BDD-F3A3F48D1183}"/>
              </a:ext>
            </a:extLst>
          </p:cNvPr>
          <p:cNvSpPr txBox="1"/>
          <p:nvPr/>
        </p:nvSpPr>
        <p:spPr>
          <a:xfrm>
            <a:off x="905347" y="5863704"/>
            <a:ext cx="980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To visualize this process, let's turn to a code simulation…</a:t>
            </a:r>
            <a:endParaRPr lang="en-IN" dirty="0">
              <a:solidFill>
                <a:srgbClr val="74F0C4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4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724C0-5A14-C6B4-EB15-623A7E13E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5AF2C-B350-B5CD-3671-07DFA1043C2B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Categorizers vs. Describers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6EFE0-F213-559A-1C4B-4C7C0C25F918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62741F-18E6-ED43-97E5-D79DBA475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25959"/>
              </p:ext>
            </p:extLst>
          </p:nvPr>
        </p:nvGraphicFramePr>
        <p:xfrm>
          <a:off x="1077361" y="2240650"/>
          <a:ext cx="944276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383">
                  <a:extLst>
                    <a:ext uri="{9D8B030D-6E8A-4147-A177-3AD203B41FA5}">
                      <a16:colId xmlns:a16="http://schemas.microsoft.com/office/drawing/2014/main" val="3103189458"/>
                    </a:ext>
                  </a:extLst>
                </a:gridCol>
                <a:gridCol w="4721383">
                  <a:extLst>
                    <a:ext uri="{9D8B030D-6E8A-4147-A177-3AD203B41FA5}">
                      <a16:colId xmlns:a16="http://schemas.microsoft.com/office/drawing/2014/main" val="729128203"/>
                    </a:ext>
                  </a:extLst>
                </a:gridCol>
              </a:tblGrid>
              <a:tr h="165233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74F0C4"/>
                          </a:solidFill>
                          <a:latin typeface="Georgia" panose="02040502050405020303" pitchFamily="18" charset="0"/>
                        </a:rPr>
                        <a:t>Categorizers:</a:t>
                      </a:r>
                    </a:p>
                    <a:p>
                      <a:pPr algn="l"/>
                      <a:endParaRPr lang="en-US" b="1" dirty="0">
                        <a:solidFill>
                          <a:srgbClr val="74F0C4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They tag for personal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use with a limited vocabulary 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and low tag entropy.</a:t>
                      </a:r>
                      <a:endParaRPr lang="en-US" b="1" dirty="0">
                        <a:solidFill>
                          <a:srgbClr val="74F0C4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l"/>
                      <a:endParaRPr lang="en-US" b="1" dirty="0">
                        <a:solidFill>
                          <a:srgbClr val="74F0C4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4F0C4"/>
                          </a:solidFill>
                          <a:latin typeface="Georgia" panose="02040502050405020303" pitchFamily="18" charset="0"/>
                        </a:rPr>
                        <a:t>Describers 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rgbClr val="74F0C4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They tag for others,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large vocabulary with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synonyms.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52118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7BCB40-942A-7D61-EAEB-E295D26705A9}"/>
              </a:ext>
            </a:extLst>
          </p:cNvPr>
          <p:cNvSpPr txBox="1"/>
          <p:nvPr/>
        </p:nvSpPr>
        <p:spPr>
          <a:xfrm>
            <a:off x="1176950" y="4399984"/>
            <a:ext cx="87999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BE9AB"/>
                </a:solidFill>
                <a:latin typeface="Georgia" panose="02040502050405020303" pitchFamily="18" charset="0"/>
              </a:rPr>
              <a:t>Identifying Categorizers vs Describers</a:t>
            </a:r>
          </a:p>
          <a:p>
            <a:endParaRPr lang="en-US" dirty="0">
              <a:solidFill>
                <a:srgbClr val="3BE9AB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Many tags used only once : likely a describer.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Rapid vocabulary growth : likely a describer.</a:t>
            </a:r>
          </a:p>
          <a:p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Tag entropy low : likely a categorizer.</a:t>
            </a:r>
          </a:p>
        </p:txBody>
      </p:sp>
    </p:spTree>
    <p:extLst>
      <p:ext uri="{BB962C8B-B14F-4D97-AF65-F5344CB8AC3E}">
        <p14:creationId xmlns:p14="http://schemas.microsoft.com/office/powerpoint/2010/main" val="2777480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2E731-6E54-4776-8024-2F0A9BAB7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76D7EF-7194-4E77-995D-987659B1E89A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Tag Generation 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587701-24C7-7182-E2BA-B9666EC0C10B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1227C5-1FE3-1A1F-232F-36D3FE47B6E4}"/>
              </a:ext>
            </a:extLst>
          </p:cNvPr>
          <p:cNvSpPr txBox="1"/>
          <p:nvPr/>
        </p:nvSpPr>
        <p:spPr>
          <a:xfrm>
            <a:off x="1085851" y="1921883"/>
            <a:ext cx="105297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74F0C4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Polya Urn Model 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Tags likely to repeat; new tags not captured.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Yule-Simon Model: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Adds new tags with low probability (linear growth); follows Heaps’ law.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Yule-Simon with Long-Term Memory 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Considers tag order; favors recent tags; reproduces frequency-rank slopes.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Information Value Model 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Combines tag imitation and information value for resource selection; partial reproduction of tag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F0C4"/>
                </a:solidFill>
                <a:latin typeface="Georgia" panose="02040502050405020303" pitchFamily="18" charset="0"/>
              </a:rPr>
              <a:t>Fine-Tuned Parameter Model :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Uses probabilities for imitation, background knowledge, and popular tags; simulates co-occurrence and resource streams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03951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59290-5C8C-CF49-506A-12CF01FE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BD42E-7575-81FF-2A15-978B2E0B34EB}"/>
              </a:ext>
            </a:extLst>
          </p:cNvPr>
          <p:cNvSpPr txBox="1"/>
          <p:nvPr/>
        </p:nvSpPr>
        <p:spPr>
          <a:xfrm>
            <a:off x="993903" y="685800"/>
            <a:ext cx="10223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8E09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Tag Match Ratio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A17698-D7AD-BEDF-C514-D5459239E953}"/>
              </a:ext>
            </a:extLst>
          </p:cNvPr>
          <p:cNvCxnSpPr>
            <a:cxnSpLocks/>
          </p:cNvCxnSpPr>
          <p:nvPr/>
        </p:nvCxnSpPr>
        <p:spPr>
          <a:xfrm>
            <a:off x="0" y="1562100"/>
            <a:ext cx="12192000" cy="0"/>
          </a:xfrm>
          <a:prstGeom prst="line">
            <a:avLst/>
          </a:prstGeom>
          <a:ln w="28575">
            <a:solidFill>
              <a:srgbClr val="3BE9A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101357-EEFC-FED5-40D4-F5C60B182819}"/>
                  </a:ext>
                </a:extLst>
              </p:cNvPr>
              <p:cNvSpPr txBox="1"/>
              <p:nvPr/>
            </p:nvSpPr>
            <p:spPr>
              <a:xfrm>
                <a:off x="2516859" y="2014397"/>
                <a:ext cx="4961299" cy="1149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I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d>
                      <m:r>
                        <a:rPr lang="en-IN" sz="3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sub>
                            <m:sup/>
                            <m:e>
                              <m: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IN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IN" sz="3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d>
                                <m:dPr>
                                  <m:ctrlPr>
                                    <a:rPr lang="en-IN" sz="3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b>
                                      <m:r>
                                        <a:rPr lang="en-IN" sz="3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101357-EEFC-FED5-40D4-F5C60B182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859" y="2014397"/>
                <a:ext cx="4961299" cy="1149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1">
            <a:extLst>
              <a:ext uri="{FF2B5EF4-FFF2-40B4-BE49-F238E27FC236}">
                <a16:creationId xmlns:a16="http://schemas.microsoft.com/office/drawing/2014/main" id="{FAF553A5-F899-3914-7B5C-71ECDC98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015" y="3909431"/>
            <a:ext cx="88264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 = set of tags assigned to the URL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U = terms in the document (URL text)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w(t) = weight of tag </a:t>
            </a:r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</a:rPr>
              <a:t>t (e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.g., frequency, importance, or relevance score)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Numerator = total weight of tags that appear in both the tag set and the document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Denominator = total weight of all tags assigned</a:t>
            </a:r>
          </a:p>
        </p:txBody>
      </p:sp>
    </p:spTree>
    <p:extLst>
      <p:ext uri="{BB962C8B-B14F-4D97-AF65-F5344CB8AC3E}">
        <p14:creationId xmlns:p14="http://schemas.microsoft.com/office/powerpoint/2010/main" val="4128208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791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Georgia</vt:lpstr>
      <vt:lpstr>Segoe UI Black</vt:lpstr>
      <vt:lpstr>Sitka Text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Sayantika Mondal</dc:creator>
  <cp:lastModifiedBy>Sayantika Mondal</cp:lastModifiedBy>
  <cp:revision>4</cp:revision>
  <dcterms:created xsi:type="dcterms:W3CDTF">2025-09-28T11:57:28Z</dcterms:created>
  <dcterms:modified xsi:type="dcterms:W3CDTF">2025-09-30T17:24:53Z</dcterms:modified>
</cp:coreProperties>
</file>