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DE9285-9BB2-4981-ACA9-2CF6BB83452B}">
  <a:tblStyle styleId="{A3DE9285-9BB2-4981-ACA9-2CF6BB8345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coursera.org/learn/applying-project-management/resources/hHiP1" TargetMode="External"/><Relationship Id="rId4" Type="http://schemas.openxmlformats.org/officeDocument/2006/relationships/hyperlink" Target="https://docs.google.com/document/d/10mxO1bc7hoGBc9ip1W__kE_cHiFjhh9Vh9Ux8zpGfxI/edit?usp=sharing&amp;resourcekey=0-fznnSC6Mzr7H4dfVa8biqg" TargetMode="External"/><Relationship Id="rId5" Type="http://schemas.openxmlformats.org/officeDocument/2006/relationships/hyperlink" Target="https://docs.google.com/presentation/d/1WJf3ehxRZVvRD9uY0LzmGYXFjekz7QIW/edit?usp=sharing&amp;ouid=103193739005720555225&amp;rtpof=true&amp;sd=true" TargetMode="External"/><Relationship Id="rId6" Type="http://schemas.openxmlformats.org/officeDocument/2006/relationships/hyperlink" Target="https://docs.google.com/spreadsheets/d/1XonI4KCwFIIeQ-sTK2PJ0myS61quhDAS/edit?gid=1466077439#gid=1466077439" TargetMode="External"/><Relationship Id="rId7" Type="http://schemas.openxmlformats.org/officeDocument/2006/relationships/hyperlink" Target="https://d3c33hcgiwev3.cloudfront.net/fOcU7-ppRbOv8FV_fTbbVw_4b82c5dfb8c14e718ce7c0a9005b96f1_Test-Launch-Customer-Survey-Results-Data.pdf?Expires=1721779200&amp;Signature=YBdQd0rHNZHGii4Tw1BhNqCo7K1rS7zQXdJ1O2GNgnQO-iiIXhqh6PjcK8WH2EbMllIJfclxOC1aFPudAfyaei0mvcxT8cuI87Q9lLVenQfl2iw-UyzGixvZaJuTmoW8Uac0ZjMW7qlYTpaWZbTh~qkao7habi5zj5O~Jnqv1Xs_&amp;Key-Pair-Id=APKAJLTNE6QMUY6HBC5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69" name="Google Shape;69;p13"/>
          <p:cNvSpPr txBox="1"/>
          <p:nvPr>
            <p:ph idx="4294967295" type="ctrTitle"/>
          </p:nvPr>
        </p:nvSpPr>
        <p:spPr>
          <a:xfrm>
            <a:off x="788700" y="1230275"/>
            <a:ext cx="8355300" cy="80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70" name="Google Shape;70;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71" name="Google Shape;71;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727650" y="561225"/>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77" name="Google Shape;77;p14"/>
          <p:cNvSpPr txBox="1"/>
          <p:nvPr>
            <p:ph idx="1" type="body"/>
          </p:nvPr>
        </p:nvSpPr>
        <p:spPr>
          <a:xfrm>
            <a:off x="769500" y="1881050"/>
            <a:ext cx="7688700" cy="280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000000"/>
                </a:solidFill>
                <a:latin typeface="Arial"/>
                <a:ea typeface="Arial"/>
                <a:cs typeface="Arial"/>
                <a:sym typeface="Arial"/>
              </a:rPr>
              <a:t>Sauce &amp; Spoon is piloting a rollout of tabletop menu tablets at two locations, North and Downtown. This involves selecting tablets, updating menus, training staff, and installation, starting in April and monitored through June. Using a waterfall approach with Agile principles, the project aims for flexibility and adaptability. Lessons learned include simplifying navigation, reducing table turn time, and improving the cash payment system. Next steps include expanding to all locations, ongoing monitoring and updates, increasing guest counts, improving order accuracy, and soliciting guest feedback.</a:t>
            </a:r>
            <a:endParaRPr>
              <a:solidFill>
                <a:srgbClr val="000000"/>
              </a:solidFill>
              <a:latin typeface="Arial"/>
              <a:ea typeface="Arial"/>
              <a:cs typeface="Arial"/>
              <a:sym typeface="Arial"/>
            </a:endParaRPr>
          </a:p>
        </p:txBody>
      </p:sp>
      <p:pic>
        <p:nvPicPr>
          <p:cNvPr id="78" name="Google Shape;78;p14"/>
          <p:cNvPicPr preferRelativeResize="0"/>
          <p:nvPr/>
        </p:nvPicPr>
        <p:blipFill>
          <a:blip r:embed="rId3">
            <a:alphaModFix/>
          </a:blip>
          <a:stretch>
            <a:fillRect/>
          </a:stretch>
        </p:blipFill>
        <p:spPr>
          <a:xfrm>
            <a:off x="8347177" y="4552500"/>
            <a:ext cx="796824"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727650" y="5549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84" name="Google Shape;84;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85" name="Google Shape;85;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86" name="Google Shape;86;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87" name="Google Shape;87;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727650" y="5549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93" name="Google Shape;93;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94" name="Google Shape;94;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95" name="Google Shape;95;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96" name="Google Shape;96;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727650" y="5549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02" name="Google Shape;102;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3" name="Google Shape;103;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04" name="Google Shape;104;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05" name="Google Shape;105;p17"/>
          <p:cNvCxnSpPr>
            <a:endCxn id="106"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06" name="Google Shape;106;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727650" y="56055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13" name="Google Shape;113;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14" name="Google Shape;114;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5" name="Google Shape;115;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7650" y="54745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21" name="Google Shape;121;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22" name="Google Shape;122;p19"/>
          <p:cNvGraphicFramePr/>
          <p:nvPr/>
        </p:nvGraphicFramePr>
        <p:xfrm>
          <a:off x="952500" y="1527195"/>
          <a:ext cx="3000000" cy="3000000"/>
        </p:xfrm>
        <a:graphic>
          <a:graphicData uri="http://schemas.openxmlformats.org/drawingml/2006/table">
            <a:tbl>
              <a:tblPr>
                <a:noFill/>
                <a:tableStyleId>{A3DE9285-9BB2-4981-ACA9-2CF6BB83452B}</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3"/>
              </a:rPr>
              <a:t>Project Proposal</a:t>
            </a:r>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4"/>
              </a:rPr>
              <a:t>Project Charter</a:t>
            </a:r>
            <a:endParaRPr sz="21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5"/>
              </a:rPr>
              <a:t>Stakeholder Analysis</a:t>
            </a:r>
            <a:endParaRPr sz="21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6"/>
              </a:rPr>
              <a:t>Project Plan</a:t>
            </a:r>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7"/>
              </a:rPr>
              <a:t>Survey Results Presentation</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