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p:regular r:id="rId12"/>
      <p:bold r:id="rId13"/>
      <p:italic r:id="rId14"/>
      <p:boldItalic r:id="rId15"/>
    </p:embeddedFont>
    <p:embeddedFont>
      <p:font typeface="Maven Pro"/>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17" Type="http://schemas.openxmlformats.org/officeDocument/2006/relationships/font" Target="fonts/MavenPro-bold.fntdata"/><Relationship Id="rId16"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be8aa0f6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be8aa0f6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be8aa0f6e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be8aa0f6e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be8aa0f6e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be8aa0f6e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be8aa0f6e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be8aa0f6e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be8aa0f6e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be8aa0f6e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grpSp>
        <p:nvGrpSpPr>
          <p:cNvPr id="277" name="Google Shape;277;p13"/>
          <p:cNvGrpSpPr/>
          <p:nvPr/>
        </p:nvGrpSpPr>
        <p:grpSpPr>
          <a:xfrm>
            <a:off x="78750" y="75450"/>
            <a:ext cx="8986500" cy="4992600"/>
            <a:chOff x="78750" y="75450"/>
            <a:chExt cx="8986500" cy="4992600"/>
          </a:xfrm>
        </p:grpSpPr>
        <p:sp>
          <p:nvSpPr>
            <p:cNvPr id="278" name="Google Shape;278;p13"/>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3"/>
            <p:cNvSpPr/>
            <p:nvPr/>
          </p:nvSpPr>
          <p:spPr>
            <a:xfrm>
              <a:off x="193800" y="184950"/>
              <a:ext cx="8756400" cy="4773600"/>
            </a:xfrm>
            <a:prstGeom prst="rect">
              <a:avLst/>
            </a:prstGeom>
            <a:noFill/>
            <a:ln cap="flat" cmpd="sng" w="1905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0" name="Google Shape;280;p13"/>
          <p:cNvSpPr txBox="1"/>
          <p:nvPr>
            <p:ph type="ctrTitle"/>
          </p:nvPr>
        </p:nvSpPr>
        <p:spPr>
          <a:xfrm>
            <a:off x="311700" y="2839025"/>
            <a:ext cx="8520600" cy="1443300"/>
          </a:xfrm>
          <a:prstGeom prst="rect">
            <a:avLst/>
          </a:prstGeom>
          <a:ln cap="flat" cmpd="sng" w="9525">
            <a:solidFill>
              <a:schemeClr val="lt1"/>
            </a:solidFill>
            <a:prstDash val="solid"/>
            <a:round/>
            <a:headEnd len="sm" w="sm" type="none"/>
            <a:tailEnd len="sm" w="sm" type="none"/>
          </a:ln>
        </p:spPr>
        <p:txBody>
          <a:bodyPr anchorCtr="0" anchor="ctr" bIns="91425" lIns="91425" spcFirstLastPara="1" rIns="91425" wrap="square" tIns="91425">
            <a:normAutofit/>
          </a:bodyPr>
          <a:lstStyle/>
          <a:p>
            <a:pPr indent="0" lvl="0" marL="0" rtl="0" algn="l">
              <a:spcBef>
                <a:spcPts val="0"/>
              </a:spcBef>
              <a:spcAft>
                <a:spcPts val="0"/>
              </a:spcAft>
              <a:buNone/>
            </a:pPr>
            <a:r>
              <a:rPr b="1" lang="en" sz="4200"/>
              <a:t>Tablet Rollout</a:t>
            </a:r>
            <a:endParaRPr b="1" sz="4200"/>
          </a:p>
        </p:txBody>
      </p:sp>
      <p:pic>
        <p:nvPicPr>
          <p:cNvPr id="281" name="Google Shape;281;p13"/>
          <p:cNvPicPr preferRelativeResize="0"/>
          <p:nvPr/>
        </p:nvPicPr>
        <p:blipFill>
          <a:blip r:embed="rId3">
            <a:alphaModFix/>
          </a:blip>
          <a:stretch>
            <a:fillRect/>
          </a:stretch>
        </p:blipFill>
        <p:spPr>
          <a:xfrm>
            <a:off x="3211881" y="332600"/>
            <a:ext cx="2720225" cy="2720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4"/>
          <p:cNvSpPr/>
          <p:nvPr/>
        </p:nvSpPr>
        <p:spPr>
          <a:xfrm>
            <a:off x="78750" y="75450"/>
            <a:ext cx="8986500" cy="4992600"/>
          </a:xfrm>
          <a:prstGeom prst="rect">
            <a:avLst/>
          </a:prstGeom>
          <a:no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sz="1800"/>
              <a:t>     We recently finished the test launch of our tabletop menu tablets at two pilot locations. This milestone was achieved thanks to the collaborative efforts of our team over the past two month The tasks included:</a:t>
            </a:r>
            <a:endParaRPr sz="1800"/>
          </a:p>
          <a:p>
            <a:pPr indent="-342900" lvl="0" marL="457200" rtl="0" algn="l">
              <a:lnSpc>
                <a:spcPct val="115000"/>
              </a:lnSpc>
              <a:spcBef>
                <a:spcPts val="1200"/>
              </a:spcBef>
              <a:spcAft>
                <a:spcPts val="0"/>
              </a:spcAft>
              <a:buSzPts val="1800"/>
              <a:buChar char="●"/>
            </a:pPr>
            <a:r>
              <a:rPr lang="en" sz="1800"/>
              <a:t>Coordinating with internal teams, including marketing and our head chef, Carter</a:t>
            </a:r>
            <a:endParaRPr sz="1800"/>
          </a:p>
          <a:p>
            <a:pPr indent="-342900" lvl="0" marL="457200" rtl="0" algn="l">
              <a:lnSpc>
                <a:spcPct val="115000"/>
              </a:lnSpc>
              <a:spcBef>
                <a:spcPts val="0"/>
              </a:spcBef>
              <a:spcAft>
                <a:spcPts val="0"/>
              </a:spcAft>
              <a:buSzPts val="1800"/>
              <a:buChar char="●"/>
            </a:pPr>
            <a:r>
              <a:rPr lang="en" sz="1800"/>
              <a:t>Procuring tablets based on technical specifications</a:t>
            </a:r>
            <a:endParaRPr sz="1800"/>
          </a:p>
          <a:p>
            <a:pPr indent="-342900" lvl="0" marL="457200" rtl="0" algn="l">
              <a:lnSpc>
                <a:spcPct val="115000"/>
              </a:lnSpc>
              <a:spcBef>
                <a:spcPts val="0"/>
              </a:spcBef>
              <a:spcAft>
                <a:spcPts val="0"/>
              </a:spcAft>
              <a:buSzPts val="1800"/>
              <a:buChar char="●"/>
            </a:pPr>
            <a:r>
              <a:rPr lang="en" sz="1800"/>
              <a:t>Developing and training staff at both locations</a:t>
            </a:r>
            <a:endParaRPr sz="1800"/>
          </a:p>
          <a:p>
            <a:pPr indent="0" lvl="0" marL="0" rtl="0" algn="l">
              <a:spcBef>
                <a:spcPts val="1200"/>
              </a:spcBef>
              <a:spcAft>
                <a:spcPts val="0"/>
              </a:spcAft>
              <a:buNone/>
            </a:pPr>
            <a:r>
              <a:t/>
            </a:r>
            <a:endParaRPr sz="1800"/>
          </a:p>
        </p:txBody>
      </p:sp>
      <p:sp>
        <p:nvSpPr>
          <p:cNvPr id="287" name="Google Shape;287;p14"/>
          <p:cNvSpPr txBox="1"/>
          <p:nvPr>
            <p:ph idx="1" type="subTitle"/>
          </p:nvPr>
        </p:nvSpPr>
        <p:spPr>
          <a:xfrm>
            <a:off x="311700" y="203250"/>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2400"/>
              <a:t>Summary</a:t>
            </a:r>
            <a:endParaRPr b="1" i="1"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5"/>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sz="1800"/>
              <a:t>  </a:t>
            </a:r>
            <a:r>
              <a:rPr lang="en" sz="2300"/>
              <a:t> </a:t>
            </a:r>
            <a:r>
              <a:rPr lang="en" sz="1900"/>
              <a:t>The survey was conducted to assess tablet pilot based on the following indicator category:</a:t>
            </a:r>
            <a:endParaRPr sz="1900"/>
          </a:p>
          <a:p>
            <a:pPr indent="0" lvl="0" marL="12700" rtl="0" algn="l">
              <a:lnSpc>
                <a:spcPct val="115000"/>
              </a:lnSpc>
              <a:spcBef>
                <a:spcPts val="1200"/>
              </a:spcBef>
              <a:spcAft>
                <a:spcPts val="0"/>
              </a:spcAft>
              <a:buNone/>
            </a:pPr>
            <a:r>
              <a:rPr lang="en" sz="1900"/>
              <a:t>●Ease-of-use</a:t>
            </a:r>
            <a:endParaRPr sz="1900"/>
          </a:p>
          <a:p>
            <a:pPr indent="0" lvl="0" marL="12700" rtl="0" algn="l">
              <a:lnSpc>
                <a:spcPct val="115000"/>
              </a:lnSpc>
              <a:spcBef>
                <a:spcPts val="0"/>
              </a:spcBef>
              <a:spcAft>
                <a:spcPts val="0"/>
              </a:spcAft>
              <a:buNone/>
            </a:pPr>
            <a:r>
              <a:rPr lang="en" sz="1900"/>
              <a:t>●Functionality</a:t>
            </a:r>
            <a:endParaRPr sz="1900"/>
          </a:p>
          <a:p>
            <a:pPr indent="0" lvl="0" marL="12700" rtl="0" algn="l">
              <a:lnSpc>
                <a:spcPct val="115000"/>
              </a:lnSpc>
              <a:spcBef>
                <a:spcPts val="0"/>
              </a:spcBef>
              <a:spcAft>
                <a:spcPts val="0"/>
              </a:spcAft>
              <a:buNone/>
            </a:pPr>
            <a:r>
              <a:rPr lang="en" sz="1900"/>
              <a:t>●Efficiency</a:t>
            </a:r>
            <a:endParaRPr sz="1900"/>
          </a:p>
          <a:p>
            <a:pPr indent="0" lvl="0" marL="12700" rtl="0" algn="l">
              <a:lnSpc>
                <a:spcPct val="115000"/>
              </a:lnSpc>
              <a:spcBef>
                <a:spcPts val="0"/>
              </a:spcBef>
              <a:spcAft>
                <a:spcPts val="0"/>
              </a:spcAft>
              <a:buNone/>
            </a:pPr>
            <a:r>
              <a:rPr lang="en" sz="1900"/>
              <a:t>●User experience</a:t>
            </a:r>
            <a:endParaRPr sz="1900"/>
          </a:p>
          <a:p>
            <a:pPr indent="0" lvl="0" marL="0" rtl="0" algn="l">
              <a:lnSpc>
                <a:spcPct val="115000"/>
              </a:lnSpc>
              <a:spcBef>
                <a:spcPts val="1200"/>
              </a:spcBef>
              <a:spcAft>
                <a:spcPts val="1200"/>
              </a:spcAft>
              <a:buNone/>
            </a:pPr>
            <a:r>
              <a:t/>
            </a:r>
            <a:endParaRPr sz="2300"/>
          </a:p>
        </p:txBody>
      </p:sp>
      <p:sp>
        <p:nvSpPr>
          <p:cNvPr id="293" name="Google Shape;293;p15"/>
          <p:cNvSpPr txBox="1"/>
          <p:nvPr>
            <p:ph idx="1" type="subTitle"/>
          </p:nvPr>
        </p:nvSpPr>
        <p:spPr>
          <a:xfrm>
            <a:off x="311700" y="203250"/>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2400"/>
              <a:t>Overview</a:t>
            </a:r>
            <a:endParaRPr b="1" i="1"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6"/>
          <p:cNvSpPr txBox="1"/>
          <p:nvPr>
            <p:ph idx="1" type="subTitle"/>
          </p:nvPr>
        </p:nvSpPr>
        <p:spPr>
          <a:xfrm>
            <a:off x="311700" y="203250"/>
            <a:ext cx="3288900" cy="57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2400"/>
              <a:t>Findings</a:t>
            </a:r>
            <a:endParaRPr b="1" i="1" sz="2400"/>
          </a:p>
        </p:txBody>
      </p:sp>
      <p:pic>
        <p:nvPicPr>
          <p:cNvPr id="300" name="Google Shape;300;p16" title="Points scored"/>
          <p:cNvPicPr preferRelativeResize="0"/>
          <p:nvPr/>
        </p:nvPicPr>
        <p:blipFill rotWithShape="1">
          <a:blip r:embed="rId3">
            <a:alphaModFix/>
          </a:blip>
          <a:srcRect b="-5589" l="3770" r="-3769" t="5590"/>
          <a:stretch/>
        </p:blipFill>
        <p:spPr>
          <a:xfrm>
            <a:off x="3796650" y="2145575"/>
            <a:ext cx="5198100" cy="2696825"/>
          </a:xfrm>
          <a:prstGeom prst="rect">
            <a:avLst/>
          </a:prstGeom>
          <a:noFill/>
          <a:ln cap="flat" cmpd="sng" w="76200">
            <a:solidFill>
              <a:srgbClr val="0C7182"/>
            </a:solidFill>
            <a:prstDash val="solid"/>
            <a:round/>
            <a:headEnd len="sm" w="sm" type="none"/>
            <a:tailEnd len="sm" w="sm" type="none"/>
          </a:ln>
        </p:spPr>
      </p:pic>
      <p:sp>
        <p:nvSpPr>
          <p:cNvPr id="301" name="Google Shape;301;p16"/>
          <p:cNvSpPr txBox="1"/>
          <p:nvPr/>
        </p:nvSpPr>
        <p:spPr>
          <a:xfrm>
            <a:off x="3482875" y="75450"/>
            <a:ext cx="5011500" cy="216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According to the survey result :</a:t>
            </a:r>
            <a:endParaRPr/>
          </a:p>
          <a:p>
            <a:pPr indent="0" lvl="0" marL="0" rtl="0" algn="l">
              <a:lnSpc>
                <a:spcPct val="115000"/>
              </a:lnSpc>
              <a:spcBef>
                <a:spcPts val="0"/>
              </a:spcBef>
              <a:spcAft>
                <a:spcPts val="0"/>
              </a:spcAft>
              <a:buNone/>
            </a:pPr>
            <a:r>
              <a:rPr lang="en"/>
              <a:t>-86% received their food in less than 30 minutes.</a:t>
            </a:r>
            <a:endParaRPr/>
          </a:p>
          <a:p>
            <a:pPr indent="0" lvl="0" marL="0" rtl="0" algn="l">
              <a:lnSpc>
                <a:spcPct val="115000"/>
              </a:lnSpc>
              <a:spcBef>
                <a:spcPts val="0"/>
              </a:spcBef>
              <a:spcAft>
                <a:spcPts val="0"/>
              </a:spcAft>
              <a:buNone/>
            </a:pPr>
            <a:r>
              <a:rPr lang="en"/>
              <a:t>-72% of customers find the kitchen prepare your order </a:t>
            </a:r>
            <a:endParaRPr/>
          </a:p>
          <a:p>
            <a:pPr indent="0" lvl="0" marL="0" rtl="0" algn="l">
              <a:lnSpc>
                <a:spcPct val="115000"/>
              </a:lnSpc>
              <a:spcBef>
                <a:spcPts val="0"/>
              </a:spcBef>
              <a:spcAft>
                <a:spcPts val="0"/>
              </a:spcAft>
              <a:buNone/>
            </a:pPr>
            <a:r>
              <a:rPr lang="en"/>
              <a:t>correctly.</a:t>
            </a:r>
            <a:endParaRPr/>
          </a:p>
          <a:p>
            <a:pPr indent="0" lvl="0" marL="0" rtl="0" algn="l">
              <a:lnSpc>
                <a:spcPct val="115000"/>
              </a:lnSpc>
              <a:spcBef>
                <a:spcPts val="0"/>
              </a:spcBef>
              <a:spcAft>
                <a:spcPts val="0"/>
              </a:spcAft>
              <a:buNone/>
            </a:pPr>
            <a:r>
              <a:rPr lang="en"/>
              <a:t>-86% of customers had a positive or neutral experience with the tablets</a:t>
            </a:r>
            <a:endParaRPr/>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
        <p:nvSpPr>
          <p:cNvPr id="302" name="Google Shape;302;p16"/>
          <p:cNvSpPr txBox="1"/>
          <p:nvPr/>
        </p:nvSpPr>
        <p:spPr>
          <a:xfrm>
            <a:off x="78750" y="1939825"/>
            <a:ext cx="3717900" cy="193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Opportunities:</a:t>
            </a:r>
            <a:endParaRPr/>
          </a:p>
          <a:p>
            <a:pPr indent="0" lvl="0" marL="12700" rtl="0" algn="l">
              <a:lnSpc>
                <a:spcPct val="115000"/>
              </a:lnSpc>
              <a:spcBef>
                <a:spcPts val="0"/>
              </a:spcBef>
              <a:spcAft>
                <a:spcPts val="0"/>
              </a:spcAft>
              <a:buNone/>
            </a:pPr>
            <a:r>
              <a:rPr lang="en"/>
              <a:t>-54% of customers had to wait over fifteen minutes for a table.</a:t>
            </a:r>
            <a:endParaRPr/>
          </a:p>
          <a:p>
            <a:pPr indent="0" lvl="0" marL="12700" rtl="0" algn="l">
              <a:lnSpc>
                <a:spcPct val="115000"/>
              </a:lnSpc>
              <a:spcBef>
                <a:spcPts val="0"/>
              </a:spcBef>
              <a:spcAft>
                <a:spcPts val="0"/>
              </a:spcAft>
              <a:buNone/>
            </a:pPr>
            <a:r>
              <a:rPr lang="en"/>
              <a:t>-26% of customers find difficulty to  to order directly from the menu on the table.</a:t>
            </a:r>
            <a:endParaRPr/>
          </a:p>
          <a:p>
            <a:pPr indent="0" lvl="0" marL="12700" rtl="0" algn="l">
              <a:lnSpc>
                <a:spcPct val="115000"/>
              </a:lnSpc>
              <a:spcBef>
                <a:spcPts val="0"/>
              </a:spcBef>
              <a:spcAft>
                <a:spcPts val="0"/>
              </a:spcAft>
              <a:buNone/>
            </a:pPr>
            <a:r>
              <a:rPr lang="en"/>
              <a:t>-Only 16% of customers signed up for the Birthday Club using the tablets.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7"/>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349250" lvl="0" marL="457200" rtl="0" algn="l">
              <a:spcBef>
                <a:spcPts val="0"/>
              </a:spcBef>
              <a:spcAft>
                <a:spcPts val="0"/>
              </a:spcAft>
              <a:buSzPts val="1900"/>
              <a:buChar char="●"/>
            </a:pPr>
            <a:r>
              <a:rPr lang="en" sz="1900"/>
              <a:t>Identify and address the reasons why our customers are waiting over 15 minutes to be seated.</a:t>
            </a:r>
            <a:endParaRPr sz="1900"/>
          </a:p>
          <a:p>
            <a:pPr indent="-349250" lvl="0" marL="457200" rtl="0" algn="l">
              <a:spcBef>
                <a:spcPts val="0"/>
              </a:spcBef>
              <a:spcAft>
                <a:spcPts val="0"/>
              </a:spcAft>
              <a:buSzPts val="1900"/>
              <a:buChar char="●"/>
            </a:pPr>
            <a:r>
              <a:rPr lang="en" sz="1900"/>
              <a:t>Analyze current table turnover times to determine possible improvements.</a:t>
            </a:r>
            <a:endParaRPr sz="1900"/>
          </a:p>
          <a:p>
            <a:pPr indent="-349250" lvl="0" marL="457200" rtl="0" algn="l">
              <a:spcBef>
                <a:spcPts val="0"/>
              </a:spcBef>
              <a:spcAft>
                <a:spcPts val="0"/>
              </a:spcAft>
              <a:buSzPts val="1900"/>
              <a:buChar char="●"/>
            </a:pPr>
            <a:r>
              <a:rPr lang="en" sz="1900"/>
              <a:t>Address issues with the tablet's interface and user experience identified by customers.</a:t>
            </a:r>
            <a:endParaRPr sz="1900"/>
          </a:p>
          <a:p>
            <a:pPr indent="-349250" lvl="0" marL="457200" rtl="0" algn="l">
              <a:spcBef>
                <a:spcPts val="0"/>
              </a:spcBef>
              <a:spcAft>
                <a:spcPts val="0"/>
              </a:spcAft>
              <a:buSzPts val="1900"/>
              <a:buChar char="●"/>
            </a:pPr>
            <a:r>
              <a:rPr lang="en" sz="1900"/>
              <a:t>Follow up with marketing regarding the tablet design.</a:t>
            </a:r>
            <a:endParaRPr sz="1900"/>
          </a:p>
          <a:p>
            <a:pPr indent="-349250" lvl="0" marL="457200" rtl="0" algn="l">
              <a:spcBef>
                <a:spcPts val="0"/>
              </a:spcBef>
              <a:spcAft>
                <a:spcPts val="0"/>
              </a:spcAft>
              <a:buSzPts val="1900"/>
              <a:buChar char="●"/>
            </a:pPr>
            <a:r>
              <a:rPr lang="en" sz="1900"/>
              <a:t>Provide feedback to the vendor for software enhancements.</a:t>
            </a:r>
            <a:endParaRPr sz="1900"/>
          </a:p>
          <a:p>
            <a:pPr indent="0" lvl="0" marL="0" rtl="0" algn="l">
              <a:spcBef>
                <a:spcPts val="0"/>
              </a:spcBef>
              <a:spcAft>
                <a:spcPts val="0"/>
              </a:spcAft>
              <a:buNone/>
            </a:pPr>
            <a:r>
              <a:t/>
            </a:r>
            <a:endParaRPr sz="1900"/>
          </a:p>
        </p:txBody>
      </p:sp>
      <p:sp>
        <p:nvSpPr>
          <p:cNvPr id="308" name="Google Shape;308;p17"/>
          <p:cNvSpPr txBox="1"/>
          <p:nvPr>
            <p:ph idx="1" type="subTitle"/>
          </p:nvPr>
        </p:nvSpPr>
        <p:spPr>
          <a:xfrm>
            <a:off x="311700" y="203250"/>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2400"/>
              <a:t>Next Steps</a:t>
            </a:r>
            <a:endParaRPr b="1" i="1"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8"/>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349250" lvl="0" marL="457200" rtl="0" algn="l">
              <a:lnSpc>
                <a:spcPct val="115000"/>
              </a:lnSpc>
              <a:spcBef>
                <a:spcPts val="1200"/>
              </a:spcBef>
              <a:spcAft>
                <a:spcPts val="0"/>
              </a:spcAft>
              <a:buSzPts val="1900"/>
              <a:buChar char="●"/>
            </a:pPr>
            <a:r>
              <a:rPr lang="en" sz="1900"/>
              <a:t>Give</a:t>
            </a:r>
            <a:r>
              <a:rPr lang="en" sz="1900"/>
              <a:t> customers the option to use the tablet or interact with a waiter.</a:t>
            </a:r>
            <a:endParaRPr sz="1900"/>
          </a:p>
          <a:p>
            <a:pPr indent="-349250" lvl="0" marL="457200" rtl="0" algn="l">
              <a:lnSpc>
                <a:spcPct val="115000"/>
              </a:lnSpc>
              <a:spcBef>
                <a:spcPts val="0"/>
              </a:spcBef>
              <a:spcAft>
                <a:spcPts val="0"/>
              </a:spcAft>
              <a:buSzPts val="1900"/>
              <a:buChar char="●"/>
            </a:pPr>
            <a:r>
              <a:rPr lang="en" sz="1900"/>
              <a:t>Explore the reasons behind customer preferences through additional surveys and feedback.</a:t>
            </a:r>
            <a:endParaRPr sz="1900"/>
          </a:p>
          <a:p>
            <a:pPr indent="-349250" lvl="0" marL="457200" rtl="0" algn="l">
              <a:lnSpc>
                <a:spcPct val="115000"/>
              </a:lnSpc>
              <a:spcBef>
                <a:spcPts val="0"/>
              </a:spcBef>
              <a:spcAft>
                <a:spcPts val="0"/>
              </a:spcAft>
              <a:buSzPts val="1900"/>
              <a:buChar char="●"/>
            </a:pPr>
            <a:r>
              <a:rPr lang="en" sz="1900"/>
              <a:t>Offer customers the choice in the meantime.</a:t>
            </a:r>
            <a:endParaRPr sz="1900"/>
          </a:p>
          <a:p>
            <a:pPr indent="-349250" lvl="0" marL="457200" rtl="0" algn="l">
              <a:lnSpc>
                <a:spcPct val="115000"/>
              </a:lnSpc>
              <a:spcBef>
                <a:spcPts val="0"/>
              </a:spcBef>
              <a:spcAft>
                <a:spcPts val="0"/>
              </a:spcAft>
              <a:buSzPts val="1900"/>
              <a:buChar char="●"/>
            </a:pPr>
            <a:r>
              <a:rPr lang="en" sz="1900"/>
              <a:t>Continue refining the process and collecting more data.</a:t>
            </a:r>
            <a:endParaRPr sz="1900"/>
          </a:p>
          <a:p>
            <a:pPr indent="-349250" lvl="0" marL="457200" rtl="0" algn="l">
              <a:lnSpc>
                <a:spcPct val="115000"/>
              </a:lnSpc>
              <a:spcBef>
                <a:spcPts val="0"/>
              </a:spcBef>
              <a:spcAft>
                <a:spcPts val="0"/>
              </a:spcAft>
              <a:buSzPts val="1900"/>
              <a:buChar char="●"/>
            </a:pPr>
            <a:r>
              <a:rPr lang="en" sz="1900"/>
              <a:t>Determine why some customers prefer a waiter to better meet their needs.</a:t>
            </a:r>
            <a:endParaRPr sz="1900"/>
          </a:p>
          <a:p>
            <a:pPr indent="0" lvl="0" marL="0" rtl="0" algn="l">
              <a:lnSpc>
                <a:spcPct val="115000"/>
              </a:lnSpc>
              <a:spcBef>
                <a:spcPts val="1200"/>
              </a:spcBef>
              <a:spcAft>
                <a:spcPts val="0"/>
              </a:spcAft>
              <a:buNone/>
            </a:pPr>
            <a:r>
              <a:t/>
            </a:r>
            <a:endParaRPr sz="1900"/>
          </a:p>
        </p:txBody>
      </p:sp>
      <p:sp>
        <p:nvSpPr>
          <p:cNvPr id="314" name="Google Shape;314;p18"/>
          <p:cNvSpPr txBox="1"/>
          <p:nvPr>
            <p:ph idx="1" type="subTitle"/>
          </p:nvPr>
        </p:nvSpPr>
        <p:spPr>
          <a:xfrm>
            <a:off x="311700" y="203250"/>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2400"/>
              <a:t>Next Steps</a:t>
            </a:r>
            <a:endParaRPr i="1"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