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9ed8ca04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9ed8ca04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data is  time series continus  data  we are using supervise </a:t>
            </a:r>
            <a:r>
              <a:rPr lang="en"/>
              <a:t>learning</a:t>
            </a:r>
            <a:r>
              <a:rPr lang="en"/>
              <a:t> model  linear regression and decision tree to predict whether reddit mention stock is good buy or not. For linear regression we are using </a:t>
            </a:r>
            <a:r>
              <a:rPr lang="en"/>
              <a:t>target brach  return and for decsicon  tree model using the future close price for target branch.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9ed8ca045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9ed8ca045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ed8ca04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ed8ca04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9ed8ca04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9ed8ca04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decided to use the reddit api to go through and screen the comments within the two well known stock subreddits - wallstreetbets and stocks. The function we utilized went through the ‘hot posts’ for that day and searched the posts for the most mentioned tickers and we chose to limit that to the top 5 tickers and those change daily.</a:t>
            </a:r>
            <a:endParaRPr/>
          </a:p>
          <a:p>
            <a:pPr indent="-298450" lvl="0" marL="457200" rtl="0" algn="l">
              <a:spcBef>
                <a:spcPts val="0"/>
              </a:spcBef>
              <a:spcAft>
                <a:spcPts val="0"/>
              </a:spcAft>
              <a:buSzPts val="1100"/>
              <a:buChar char="-"/>
            </a:pPr>
            <a:r>
              <a:rPr lang="en"/>
              <a:t>The function then ran sentiment analysis to see whether the mentions were positive or negative and how reddit users feel about that particular stock, to then determine if the stock is a buy or a not buy.</a:t>
            </a:r>
            <a:endParaRPr/>
          </a:p>
          <a:p>
            <a:pPr indent="-298450" lvl="0" marL="457200" rtl="0" algn="l">
              <a:spcBef>
                <a:spcPts val="0"/>
              </a:spcBef>
              <a:spcAft>
                <a:spcPts val="0"/>
              </a:spcAft>
              <a:buSzPts val="1100"/>
              <a:buChar char="-"/>
            </a:pPr>
            <a:r>
              <a:rPr lang="en"/>
              <a:t>To create our machine learning model, we uitlized the yahoo finance api to retrieve the stock data for the past 180 days and then ran our technical indicators to create a dataframe for our linear regression and decision tree models so that we can determine if the reddit stocks were actually a good buy or not. </a:t>
            </a:r>
            <a:endParaRPr/>
          </a:p>
          <a:p>
            <a:pPr indent="-298450" lvl="0" marL="457200" rtl="0" algn="l">
              <a:spcBef>
                <a:spcPts val="0"/>
              </a:spcBef>
              <a:spcAft>
                <a:spcPts val="0"/>
              </a:spcAft>
              <a:buSzPts val="1100"/>
              <a:buChar char="-"/>
            </a:pPr>
            <a:r>
              <a:rPr lang="en"/>
              <a:t>The idea was to not put all our trust into what reddit users are saying and to actually run technical analysis on the data.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9ed8ca04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9ed8ca04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9ed8ca04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9ed8ca04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can talk about the data cleanse part.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 RSI stands for relative strength index and it is an indicator that we apply our stock charts to identify overbought or oversold markets.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2 -Divergence is when stock price is moving in the opposite direction of the rsi indicator , we can look at it as an early indication of a possible trend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 MACD Indicator :A macd indicador usually looked for to </a:t>
            </a:r>
            <a:r>
              <a:rPr lang="en"/>
              <a:t>find</a:t>
            </a:r>
            <a:r>
              <a:rPr lang="en"/>
              <a:t> buy/sell signals. It is  typical settings are 12,26,9 and there is also a zero line “0” which is middle the line to indicate if  the trend is up the trend is down. </a:t>
            </a:r>
            <a:endParaRPr/>
          </a:p>
          <a:p>
            <a:pPr indent="0" lvl="0" marL="0" rtl="0" algn="l">
              <a:spcBef>
                <a:spcPts val="0"/>
              </a:spcBef>
              <a:spcAft>
                <a:spcPts val="0"/>
              </a:spcAft>
              <a:buNone/>
            </a:pPr>
            <a:r>
              <a:rPr lang="en"/>
              <a:t>  The first line that gets plotted is using 12,26 EMA(Exponential moving averages) which is a MACD line calculated by </a:t>
            </a:r>
            <a:r>
              <a:rPr lang="en"/>
              <a:t>subtracting</a:t>
            </a:r>
            <a:r>
              <a:rPr lang="en"/>
              <a:t> the 26 EMA of the price from the 12 day EMA of the price. The second line that gets plotted is called the signal line which is 9 day moving average of the MACD line to smooth out </a:t>
            </a:r>
            <a:r>
              <a:rPr lang="en"/>
              <a:t>fluctuations of the price movement</a:t>
            </a:r>
            <a:r>
              <a:rPr lang="en"/>
              <a:t> and it lags behind. </a:t>
            </a:r>
            <a:r>
              <a:rPr lang="en"/>
              <a:t>When</a:t>
            </a:r>
            <a:r>
              <a:rPr lang="en"/>
              <a:t> MACD line crosses down  the signal line it is considered a sell signal. When MACD line crosses up the signal line it is a buy signal.</a:t>
            </a:r>
            <a:endParaRPr/>
          </a:p>
          <a:p>
            <a:pPr indent="0" lvl="0" marL="0" rtl="0" algn="l">
              <a:spcBef>
                <a:spcPts val="0"/>
              </a:spcBef>
              <a:spcAft>
                <a:spcPts val="0"/>
              </a:spcAft>
              <a:buNone/>
            </a:pPr>
            <a:r>
              <a:rPr lang="en"/>
              <a:t>And also when we use MACD indicator we look at the histogram which tells how close these 2 lines are to cross over. We can do a second guess by </a:t>
            </a:r>
            <a:r>
              <a:rPr lang="en"/>
              <a:t>looking</a:t>
            </a:r>
            <a:r>
              <a:rPr lang="en"/>
              <a:t> at the histogram’s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Bollinger bands are techn ical indicator that can help us define the trends and measure the </a:t>
            </a:r>
            <a:r>
              <a:rPr lang="en"/>
              <a:t>volatility</a:t>
            </a:r>
            <a:r>
              <a:rPr lang="en"/>
              <a:t> of the stock.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we are </a:t>
            </a:r>
            <a:r>
              <a:rPr lang="en"/>
              <a:t>using</a:t>
            </a:r>
            <a:r>
              <a:rPr lang="en"/>
              <a:t> those indicators. 5 different signals and create df for a machine learning model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9ed8ca045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9ed8ca045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9ed8ca045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9ed8ca045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9ed8ca045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9ed8ca045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9ed8ca045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9ed8ca045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9ed8ca045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9ed8ca045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Reddit Analysis - Machine Learning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Group 1 - Amila Mevic, Ayush Shah, Seda Aydinoglu, Taulant Krasniqi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and Performance</a:t>
            </a:r>
            <a:endParaRPr/>
          </a:p>
        </p:txBody>
      </p:sp>
      <p:sp>
        <p:nvSpPr>
          <p:cNvPr id="128" name="Google Shape;128;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using linear regression  and Decision tree model for predicting buy or not buy. </a:t>
            </a:r>
            <a:endParaRPr/>
          </a:p>
          <a:p>
            <a:pPr indent="-342900" lvl="0" marL="457200" rtl="0" algn="l">
              <a:spcBef>
                <a:spcPts val="0"/>
              </a:spcBef>
              <a:spcAft>
                <a:spcPts val="0"/>
              </a:spcAft>
              <a:buSzPts val="1800"/>
              <a:buChar char="●"/>
            </a:pPr>
            <a:r>
              <a:t/>
            </a:r>
            <a:endParaRPr/>
          </a:p>
          <a:p>
            <a:pPr indent="0" lvl="0" marL="0" rtl="0" algn="l">
              <a:spcBef>
                <a:spcPts val="1200"/>
              </a:spcBef>
              <a:spcAft>
                <a:spcPts val="1200"/>
              </a:spcAft>
              <a:buNone/>
            </a:pPr>
            <a:r>
              <a:t/>
            </a:r>
            <a:endParaRPr/>
          </a:p>
        </p:txBody>
      </p:sp>
      <p:pic>
        <p:nvPicPr>
          <p:cNvPr id="129" name="Google Shape;129;p22"/>
          <p:cNvPicPr preferRelativeResize="0"/>
          <p:nvPr/>
        </p:nvPicPr>
        <p:blipFill>
          <a:blip r:embed="rId3">
            <a:alphaModFix/>
          </a:blip>
          <a:stretch>
            <a:fillRect/>
          </a:stretch>
        </p:blipFill>
        <p:spPr>
          <a:xfrm>
            <a:off x="3251250" y="1783575"/>
            <a:ext cx="4890674" cy="2564349"/>
          </a:xfrm>
          <a:prstGeom prst="rect">
            <a:avLst/>
          </a:prstGeom>
          <a:noFill/>
          <a:ln>
            <a:noFill/>
          </a:ln>
        </p:spPr>
      </p:pic>
      <p:pic>
        <p:nvPicPr>
          <p:cNvPr id="130" name="Google Shape;130;p22"/>
          <p:cNvPicPr preferRelativeResize="0"/>
          <p:nvPr/>
        </p:nvPicPr>
        <p:blipFill>
          <a:blip r:embed="rId4">
            <a:alphaModFix/>
          </a:blip>
          <a:stretch>
            <a:fillRect/>
          </a:stretch>
        </p:blipFill>
        <p:spPr>
          <a:xfrm>
            <a:off x="688274" y="2056999"/>
            <a:ext cx="1672550" cy="1273600"/>
          </a:xfrm>
          <a:prstGeom prst="rect">
            <a:avLst/>
          </a:prstGeom>
          <a:noFill/>
          <a:ln>
            <a:noFill/>
          </a:ln>
        </p:spPr>
      </p:pic>
      <p:pic>
        <p:nvPicPr>
          <p:cNvPr id="131" name="Google Shape;131;p22"/>
          <p:cNvPicPr preferRelativeResize="0"/>
          <p:nvPr/>
        </p:nvPicPr>
        <p:blipFill>
          <a:blip r:embed="rId5">
            <a:alphaModFix/>
          </a:blip>
          <a:stretch>
            <a:fillRect/>
          </a:stretch>
        </p:blipFill>
        <p:spPr>
          <a:xfrm>
            <a:off x="688275" y="3330600"/>
            <a:ext cx="2075650" cy="1035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a:t>
            </a:r>
            <a:endParaRPr/>
          </a:p>
        </p:txBody>
      </p:sp>
      <p:pic>
        <p:nvPicPr>
          <p:cNvPr id="137" name="Google Shape;137;p23"/>
          <p:cNvPicPr preferRelativeResize="0"/>
          <p:nvPr/>
        </p:nvPicPr>
        <p:blipFill rotWithShape="1">
          <a:blip r:embed="rId3">
            <a:alphaModFix/>
          </a:blip>
          <a:srcRect b="-18540" l="-7982" r="2396" t="12955"/>
          <a:stretch/>
        </p:blipFill>
        <p:spPr>
          <a:xfrm>
            <a:off x="0" y="1152425"/>
            <a:ext cx="4946774" cy="2429924"/>
          </a:xfrm>
          <a:prstGeom prst="rect">
            <a:avLst/>
          </a:prstGeom>
          <a:noFill/>
          <a:ln>
            <a:noFill/>
          </a:ln>
        </p:spPr>
      </p:pic>
      <p:pic>
        <p:nvPicPr>
          <p:cNvPr id="138" name="Google Shape;138;p23"/>
          <p:cNvPicPr preferRelativeResize="0"/>
          <p:nvPr/>
        </p:nvPicPr>
        <p:blipFill>
          <a:blip r:embed="rId4">
            <a:alphaModFix/>
          </a:blip>
          <a:stretch>
            <a:fillRect/>
          </a:stretch>
        </p:blipFill>
        <p:spPr>
          <a:xfrm>
            <a:off x="5010000" y="996050"/>
            <a:ext cx="4296275" cy="3605125"/>
          </a:xfrm>
          <a:prstGeom prst="rect">
            <a:avLst/>
          </a:prstGeom>
          <a:noFill/>
          <a:ln>
            <a:noFill/>
          </a:ln>
        </p:spPr>
      </p:pic>
      <p:pic>
        <p:nvPicPr>
          <p:cNvPr id="139" name="Google Shape;139;p23"/>
          <p:cNvPicPr preferRelativeResize="0"/>
          <p:nvPr/>
        </p:nvPicPr>
        <p:blipFill>
          <a:blip r:embed="rId5">
            <a:alphaModFix/>
          </a:blip>
          <a:stretch>
            <a:fillRect/>
          </a:stretch>
        </p:blipFill>
        <p:spPr>
          <a:xfrm>
            <a:off x="129750" y="3077125"/>
            <a:ext cx="4296275" cy="194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145" name="Google Shape;145;p24"/>
          <p:cNvSpPr txBox="1"/>
          <p:nvPr/>
        </p:nvSpPr>
        <p:spPr>
          <a:xfrm>
            <a:off x="273825" y="1191525"/>
            <a:ext cx="83109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Not all of the stocks are certain buy just because they gained popularity on that day had mentioned too much on Reddit wallstreetbets and stocks</a:t>
            </a:r>
            <a:r>
              <a:rPr lang="en">
                <a:latin typeface="Open Sans"/>
                <a:ea typeface="Open Sans"/>
                <a:cs typeface="Open Sans"/>
                <a:sym typeface="Open Sans"/>
              </a:rPr>
              <a: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Even though some of the stocks we analyzed were a ‘sell’, we still need to consider that reddit and it’s community has influence over the stocks and how well they do.</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By looking at our sell signals We can identify bubble of a certain stock and we can able put a short position on that.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 </a:t>
            </a:r>
            <a:endParaRPr/>
          </a:p>
        </p:txBody>
      </p:sp>
      <p:sp>
        <p:nvSpPr>
          <p:cNvPr id="73" name="Google Shape;73;p14"/>
          <p:cNvSpPr txBox="1"/>
          <p:nvPr>
            <p:ph idx="1" type="body"/>
          </p:nvPr>
        </p:nvSpPr>
        <p:spPr>
          <a:xfrm>
            <a:off x="311700" y="123625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a Reddit </a:t>
            </a:r>
            <a:r>
              <a:rPr lang="en"/>
              <a:t>screener</a:t>
            </a:r>
            <a:r>
              <a:rPr lang="en"/>
              <a:t> </a:t>
            </a:r>
            <a:endParaRPr/>
          </a:p>
          <a:p>
            <a:pPr indent="-342900" lvl="0" marL="457200" rtl="0" algn="l">
              <a:spcBef>
                <a:spcPts val="0"/>
              </a:spcBef>
              <a:spcAft>
                <a:spcPts val="0"/>
              </a:spcAft>
              <a:buSzPts val="1800"/>
              <a:buChar char="●"/>
            </a:pPr>
            <a:r>
              <a:rPr lang="en"/>
              <a:t>Subreddits analyzed : r/wallstreetbets and r/stocks to get the top 5 mentioned stocks for that day </a:t>
            </a:r>
            <a:endParaRPr/>
          </a:p>
          <a:p>
            <a:pPr indent="-342900" lvl="0" marL="457200" rtl="0" algn="l">
              <a:spcBef>
                <a:spcPts val="0"/>
              </a:spcBef>
              <a:spcAft>
                <a:spcPts val="0"/>
              </a:spcAft>
              <a:buSzPts val="1800"/>
              <a:buChar char="●"/>
            </a:pPr>
            <a:r>
              <a:rPr lang="en"/>
              <a:t>Running </a:t>
            </a:r>
            <a:r>
              <a:rPr lang="en"/>
              <a:t>sentiment</a:t>
            </a:r>
            <a:r>
              <a:rPr lang="en"/>
              <a:t> analysis on </a:t>
            </a:r>
            <a:r>
              <a:rPr lang="en"/>
              <a:t>that data to determine if it is a buy or not buy.</a:t>
            </a:r>
            <a:endParaRPr/>
          </a:p>
          <a:p>
            <a:pPr indent="-342900" lvl="0" marL="457200" rtl="0" algn="l">
              <a:spcBef>
                <a:spcPts val="0"/>
              </a:spcBef>
              <a:spcAft>
                <a:spcPts val="0"/>
              </a:spcAft>
              <a:buSzPts val="1800"/>
              <a:buChar char="●"/>
            </a:pPr>
            <a:r>
              <a:rPr lang="en"/>
              <a:t>Tickers are pulled from yfinance api to get the ticker price </a:t>
            </a:r>
            <a:endParaRPr/>
          </a:p>
          <a:p>
            <a:pPr indent="-342900" lvl="0" marL="457200" rtl="0" algn="l">
              <a:spcBef>
                <a:spcPts val="0"/>
              </a:spcBef>
              <a:spcAft>
                <a:spcPts val="0"/>
              </a:spcAft>
              <a:buSzPts val="1800"/>
              <a:buChar char="●"/>
            </a:pPr>
            <a:r>
              <a:rPr lang="en"/>
              <a:t>Running technical indicators on the data to create the data frame for the machine learning models and predicting if it is a buy or not buy.</a:t>
            </a:r>
            <a:endParaRPr/>
          </a:p>
        </p:txBody>
      </p:sp>
      <p:pic>
        <p:nvPicPr>
          <p:cNvPr id="74" name="Google Shape;74;p14"/>
          <p:cNvPicPr preferRelativeResize="0"/>
          <p:nvPr/>
        </p:nvPicPr>
        <p:blipFill>
          <a:blip r:embed="rId3">
            <a:alphaModFix/>
          </a:blip>
          <a:stretch>
            <a:fillRect/>
          </a:stretch>
        </p:blipFill>
        <p:spPr>
          <a:xfrm>
            <a:off x="5041450" y="49787"/>
            <a:ext cx="3790850" cy="149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1313750"/>
            <a:ext cx="6195000" cy="32967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00000"/>
              </a:lnSpc>
              <a:spcBef>
                <a:spcPts val="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Identify trending stocks along with sentiment of each ticker to capitalize on buy </a:t>
            </a:r>
            <a:r>
              <a:rPr lang="en">
                <a:solidFill>
                  <a:srgbClr val="000000"/>
                </a:solidFill>
                <a:highlight>
                  <a:srgbClr val="FFFFFF"/>
                </a:highlight>
                <a:latin typeface="Arial"/>
                <a:ea typeface="Arial"/>
                <a:cs typeface="Arial"/>
                <a:sym typeface="Arial"/>
              </a:rPr>
              <a:t>opportunities </a:t>
            </a:r>
            <a:endParaRPr>
              <a:solidFill>
                <a:srgbClr val="000000"/>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t/>
            </a:r>
            <a:endParaRPr>
              <a:solidFill>
                <a:srgbClr val="000000"/>
              </a:solidFill>
              <a:highlight>
                <a:srgbClr val="FFFFFF"/>
              </a:highlight>
              <a:latin typeface="Arial"/>
              <a:ea typeface="Arial"/>
              <a:cs typeface="Arial"/>
              <a:sym typeface="Arial"/>
            </a:endParaRPr>
          </a:p>
          <a:p>
            <a:pPr indent="-317182" lvl="0" marL="457200" rtl="0" algn="l">
              <a:lnSpc>
                <a:spcPct val="100000"/>
              </a:lnSpc>
              <a:spcBef>
                <a:spcPts val="120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Reddit and PRAW API </a:t>
            </a:r>
            <a:endParaRPr>
              <a:solidFill>
                <a:srgbClr val="000000"/>
              </a:solidFill>
              <a:highlight>
                <a:srgbClr val="FFFFFF"/>
              </a:highlight>
              <a:latin typeface="Arial"/>
              <a:ea typeface="Arial"/>
              <a:cs typeface="Arial"/>
              <a:sym typeface="Arial"/>
            </a:endParaRPr>
          </a:p>
          <a:p>
            <a:pPr indent="-297497" lvl="1" marL="914400" rtl="0" algn="l">
              <a:lnSpc>
                <a:spcPct val="100000"/>
              </a:lnSpc>
              <a:spcBef>
                <a:spcPts val="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Scans for Daily and Weekend Discussion on “WallStreetBets” and “Stock”  subreddits for live changes </a:t>
            </a:r>
            <a:endParaRPr>
              <a:solidFill>
                <a:srgbClr val="000000"/>
              </a:solidFill>
              <a:highlight>
                <a:srgbClr val="FFFFFF"/>
              </a:highlight>
              <a:latin typeface="Arial"/>
              <a:ea typeface="Arial"/>
              <a:cs typeface="Arial"/>
              <a:sym typeface="Arial"/>
            </a:endParaRPr>
          </a:p>
          <a:p>
            <a:pPr indent="-297497" lvl="1" marL="914400" rtl="0" algn="l">
              <a:lnSpc>
                <a:spcPct val="100000"/>
              </a:lnSpc>
              <a:spcBef>
                <a:spcPts val="0"/>
              </a:spcBef>
              <a:spcAft>
                <a:spcPts val="0"/>
              </a:spcAft>
              <a:buClr>
                <a:srgbClr val="000000"/>
              </a:buClr>
              <a:buSzPct val="100000"/>
              <a:buFont typeface="Arial"/>
              <a:buChar char="○"/>
            </a:pPr>
            <a:r>
              <a:rPr lang="en">
                <a:solidFill>
                  <a:srgbClr val="000000"/>
                </a:solidFill>
                <a:highlight>
                  <a:schemeClr val="lt1"/>
                </a:highlight>
                <a:latin typeface="Arial"/>
                <a:ea typeface="Arial"/>
                <a:cs typeface="Arial"/>
                <a:sym typeface="Arial"/>
              </a:rPr>
              <a:t>Mega Cap stocks over $3.00/Share considered </a:t>
            </a:r>
            <a:endParaRPr>
              <a:solidFill>
                <a:srgbClr val="000000"/>
              </a:solidFill>
              <a:highlight>
                <a:srgbClr val="FFFFFF"/>
              </a:highlight>
              <a:latin typeface="Arial"/>
              <a:ea typeface="Arial"/>
              <a:cs typeface="Arial"/>
              <a:sym typeface="Arial"/>
            </a:endParaRPr>
          </a:p>
          <a:p>
            <a:pPr indent="-297497" lvl="1" marL="914400" rtl="0" algn="l">
              <a:lnSpc>
                <a:spcPct val="100000"/>
              </a:lnSpc>
              <a:spcBef>
                <a:spcPts val="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Extracted text from Subreddit comments and by each Ticker/Stock values </a:t>
            </a:r>
            <a:endParaRPr>
              <a:solidFill>
                <a:srgbClr val="000000"/>
              </a:solidFill>
              <a:highlight>
                <a:srgbClr val="FFFFFF"/>
              </a:highlight>
              <a:latin typeface="Arial"/>
              <a:ea typeface="Arial"/>
              <a:cs typeface="Arial"/>
              <a:sym typeface="Arial"/>
            </a:endParaRPr>
          </a:p>
          <a:p>
            <a:pPr indent="-297497" lvl="1" marL="914400" rtl="0" algn="l">
              <a:lnSpc>
                <a:spcPct val="100000"/>
              </a:lnSpc>
              <a:spcBef>
                <a:spcPts val="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Ranked each of the trending stocks throughout Reddit </a:t>
            </a:r>
            <a:endParaRPr>
              <a:solidFill>
                <a:srgbClr val="000000"/>
              </a:solidFill>
              <a:highlight>
                <a:srgbClr val="FFFFFF"/>
              </a:highlight>
              <a:latin typeface="Arial"/>
              <a:ea typeface="Arial"/>
              <a:cs typeface="Arial"/>
              <a:sym typeface="Arial"/>
            </a:endParaRPr>
          </a:p>
          <a:p>
            <a:pPr indent="-297497" lvl="1" marL="914400" rtl="0" algn="l">
              <a:lnSpc>
                <a:spcPct val="100000"/>
              </a:lnSpc>
              <a:spcBef>
                <a:spcPts val="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Filtering out and collect the top 5 most mentioned stocks </a:t>
            </a:r>
            <a:endParaRPr>
              <a:solidFill>
                <a:srgbClr val="000000"/>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t/>
            </a:r>
            <a:endParaRPr>
              <a:solidFill>
                <a:srgbClr val="000000"/>
              </a:solidFill>
              <a:highlight>
                <a:srgbClr val="FFFFFF"/>
              </a:highlight>
              <a:latin typeface="Arial"/>
              <a:ea typeface="Arial"/>
              <a:cs typeface="Arial"/>
              <a:sym typeface="Arial"/>
            </a:endParaRPr>
          </a:p>
          <a:p>
            <a:pPr indent="-317182" lvl="0" marL="457200" rtl="0" algn="l">
              <a:lnSpc>
                <a:spcPct val="100000"/>
              </a:lnSpc>
              <a:spcBef>
                <a:spcPts val="120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Vader Sentiment Analysis </a:t>
            </a:r>
            <a:endParaRPr>
              <a:solidFill>
                <a:srgbClr val="000000"/>
              </a:solidFill>
              <a:highlight>
                <a:srgbClr val="FFFFFF"/>
              </a:highlight>
              <a:latin typeface="Arial"/>
              <a:ea typeface="Arial"/>
              <a:cs typeface="Arial"/>
              <a:sym typeface="Arial"/>
            </a:endParaRPr>
          </a:p>
          <a:p>
            <a:pPr indent="-297497" lvl="1" marL="914400" rtl="0" algn="l">
              <a:lnSpc>
                <a:spcPct val="100000"/>
              </a:lnSpc>
              <a:spcBef>
                <a:spcPts val="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Classify comments for each of the top trending stocks</a:t>
            </a:r>
            <a:endParaRPr>
              <a:solidFill>
                <a:srgbClr val="000000"/>
              </a:solidFill>
              <a:highlight>
                <a:srgbClr val="FFFFFF"/>
              </a:highlight>
              <a:latin typeface="Arial"/>
              <a:ea typeface="Arial"/>
              <a:cs typeface="Arial"/>
              <a:sym typeface="Arial"/>
            </a:endParaRPr>
          </a:p>
          <a:p>
            <a:pPr indent="-297497" lvl="1" marL="914400" rtl="0" algn="l">
              <a:lnSpc>
                <a:spcPct val="100000"/>
              </a:lnSpc>
              <a:spcBef>
                <a:spcPts val="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Score and graph the stocks based on sentiment as Bullish, Bearish, or </a:t>
            </a:r>
            <a:r>
              <a:rPr lang="en">
                <a:solidFill>
                  <a:srgbClr val="000000"/>
                </a:solidFill>
                <a:highlight>
                  <a:srgbClr val="FFFFFF"/>
                </a:highlight>
                <a:latin typeface="Arial"/>
                <a:ea typeface="Arial"/>
                <a:cs typeface="Arial"/>
                <a:sym typeface="Arial"/>
              </a:rPr>
              <a:t>Neutral </a:t>
            </a:r>
            <a:endParaRPr>
              <a:solidFill>
                <a:srgbClr val="000000"/>
              </a:solidFill>
              <a:highlight>
                <a:srgbClr val="FFFFFF"/>
              </a:highlight>
              <a:latin typeface="Arial"/>
              <a:ea typeface="Arial"/>
              <a:cs typeface="Arial"/>
              <a:sym typeface="Arial"/>
            </a:endParaRPr>
          </a:p>
          <a:p>
            <a:pPr indent="-297497" lvl="1" marL="914400" rtl="0" algn="l">
              <a:lnSpc>
                <a:spcPct val="100000"/>
              </a:lnSpc>
              <a:spcBef>
                <a:spcPts val="0"/>
              </a:spcBef>
              <a:spcAft>
                <a:spcPts val="0"/>
              </a:spcAft>
              <a:buClr>
                <a:srgbClr val="000000"/>
              </a:buClr>
              <a:buSzPct val="100000"/>
              <a:buFont typeface="Arial"/>
              <a:buChar char="○"/>
            </a:pPr>
            <a:r>
              <a:rPr lang="en">
                <a:solidFill>
                  <a:srgbClr val="000000"/>
                </a:solidFill>
                <a:highlight>
                  <a:srgbClr val="FFFFFF"/>
                </a:highlight>
                <a:latin typeface="Arial"/>
                <a:ea typeface="Arial"/>
                <a:cs typeface="Arial"/>
                <a:sym typeface="Arial"/>
              </a:rPr>
              <a:t>Compound Score &gt; 5.00% </a:t>
            </a:r>
            <a:endParaRPr>
              <a:solidFill>
                <a:srgbClr val="000000"/>
              </a:solidFill>
              <a:highlight>
                <a:srgbClr val="FFFFFF"/>
              </a:highlight>
              <a:latin typeface="Arial"/>
              <a:ea typeface="Arial"/>
              <a:cs typeface="Arial"/>
              <a:sym typeface="Arial"/>
            </a:endParaRPr>
          </a:p>
        </p:txBody>
      </p:sp>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Screener</a:t>
            </a:r>
            <a:endParaRPr/>
          </a:p>
        </p:txBody>
      </p:sp>
      <p:pic>
        <p:nvPicPr>
          <p:cNvPr id="81" name="Google Shape;81;p15"/>
          <p:cNvPicPr preferRelativeResize="0"/>
          <p:nvPr/>
        </p:nvPicPr>
        <p:blipFill>
          <a:blip r:embed="rId3">
            <a:alphaModFix/>
          </a:blip>
          <a:stretch>
            <a:fillRect/>
          </a:stretch>
        </p:blipFill>
        <p:spPr>
          <a:xfrm>
            <a:off x="2762700" y="57875"/>
            <a:ext cx="2493025" cy="113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a:t>
            </a:r>
            <a:r>
              <a:rPr lang="en"/>
              <a:t> Indicators</a:t>
            </a:r>
            <a:endParaRPr/>
          </a:p>
        </p:txBody>
      </p:sp>
      <p:sp>
        <p:nvSpPr>
          <p:cNvPr id="87" name="Google Shape;87;p16"/>
          <p:cNvSpPr txBox="1"/>
          <p:nvPr>
            <p:ph idx="1" type="body"/>
          </p:nvPr>
        </p:nvSpPr>
        <p:spPr>
          <a:xfrm>
            <a:off x="311700" y="1036100"/>
            <a:ext cx="8520600" cy="3799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Once we get the stock data </a:t>
            </a:r>
            <a:r>
              <a:rPr lang="en"/>
              <a:t>features from yahoo finance </a:t>
            </a:r>
            <a:r>
              <a:rPr lang="en"/>
              <a:t>then we run our technical analysis to create a dataframe for a machine learning model.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indicators applied are;</a:t>
            </a:r>
            <a:endParaRPr/>
          </a:p>
          <a:p>
            <a:pPr indent="-334327" lvl="0" marL="457200" rtl="0" algn="l">
              <a:spcBef>
                <a:spcPts val="1200"/>
              </a:spcBef>
              <a:spcAft>
                <a:spcPts val="0"/>
              </a:spcAft>
              <a:buSzPct val="100000"/>
              <a:buChar char="●"/>
            </a:pPr>
            <a:r>
              <a:rPr lang="en"/>
              <a:t>RSI  </a:t>
            </a:r>
            <a:endParaRPr/>
          </a:p>
          <a:p>
            <a:pPr indent="-334327" lvl="0" marL="457200" rtl="0" algn="l">
              <a:spcBef>
                <a:spcPts val="0"/>
              </a:spcBef>
              <a:spcAft>
                <a:spcPts val="0"/>
              </a:spcAft>
              <a:buSzPct val="100000"/>
              <a:buChar char="●"/>
            </a:pPr>
            <a:r>
              <a:rPr lang="en"/>
              <a:t>MACD</a:t>
            </a:r>
            <a:endParaRPr/>
          </a:p>
          <a:p>
            <a:pPr indent="-334327" lvl="0" marL="457200" rtl="0" algn="l">
              <a:spcBef>
                <a:spcPts val="0"/>
              </a:spcBef>
              <a:spcAft>
                <a:spcPts val="0"/>
              </a:spcAft>
              <a:buSzPct val="100000"/>
              <a:buChar char="●"/>
            </a:pPr>
            <a:r>
              <a:rPr lang="en"/>
              <a:t>SMA(30)</a:t>
            </a:r>
            <a:endParaRPr/>
          </a:p>
          <a:p>
            <a:pPr indent="-334327" lvl="0" marL="457200" rtl="0" algn="l">
              <a:spcBef>
                <a:spcPts val="0"/>
              </a:spcBef>
              <a:spcAft>
                <a:spcPts val="0"/>
              </a:spcAft>
              <a:buSzPct val="100000"/>
              <a:buChar char="●"/>
            </a:pPr>
            <a:r>
              <a:rPr lang="en"/>
              <a:t>Bollinger Bands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8" name="Google Shape;88;p16"/>
          <p:cNvPicPr preferRelativeResize="0"/>
          <p:nvPr/>
        </p:nvPicPr>
        <p:blipFill rotWithShape="1">
          <a:blip r:embed="rId3">
            <a:alphaModFix/>
          </a:blip>
          <a:srcRect b="0" l="3502" r="0" t="0"/>
          <a:stretch/>
        </p:blipFill>
        <p:spPr>
          <a:xfrm>
            <a:off x="2908475" y="1729725"/>
            <a:ext cx="5550551" cy="270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RSI  </a:t>
            </a:r>
            <a:endParaRPr/>
          </a:p>
        </p:txBody>
      </p:sp>
      <p:sp>
        <p:nvSpPr>
          <p:cNvPr id="94" name="Google Shape;94;p17"/>
          <p:cNvSpPr txBox="1"/>
          <p:nvPr>
            <p:ph idx="1" type="body"/>
          </p:nvPr>
        </p:nvSpPr>
        <p:spPr>
          <a:xfrm>
            <a:off x="311700" y="971025"/>
            <a:ext cx="8520600" cy="3597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900">
                <a:solidFill>
                  <a:srgbClr val="000000"/>
                </a:solidFill>
                <a:latin typeface="Arial"/>
                <a:ea typeface="Arial"/>
                <a:cs typeface="Arial"/>
                <a:sym typeface="Arial"/>
              </a:rPr>
              <a:t>RSI stands for relative strength</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900">
                <a:solidFill>
                  <a:srgbClr val="000000"/>
                </a:solidFill>
                <a:latin typeface="Arial"/>
                <a:ea typeface="Arial"/>
                <a:cs typeface="Arial"/>
                <a:sym typeface="Arial"/>
              </a:rPr>
              <a:t>index and it is an indicator that we</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900">
                <a:solidFill>
                  <a:srgbClr val="000000"/>
                </a:solidFill>
                <a:latin typeface="Arial"/>
                <a:ea typeface="Arial"/>
                <a:cs typeface="Arial"/>
                <a:sym typeface="Arial"/>
              </a:rPr>
              <a:t>apply our stock charts to identify</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900">
                <a:solidFill>
                  <a:srgbClr val="000000"/>
                </a:solidFill>
                <a:latin typeface="Arial"/>
                <a:ea typeface="Arial"/>
                <a:cs typeface="Arial"/>
                <a:sym typeface="Arial"/>
              </a:rPr>
              <a:t>Overbought (Rsi is over 70 = </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900">
                <a:solidFill>
                  <a:srgbClr val="000000"/>
                </a:solidFill>
                <a:latin typeface="Arial"/>
                <a:ea typeface="Arial"/>
                <a:cs typeface="Arial"/>
                <a:sym typeface="Arial"/>
              </a:rPr>
              <a:t>sell signal) </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900">
                <a:solidFill>
                  <a:srgbClr val="000000"/>
                </a:solidFill>
                <a:latin typeface="Arial"/>
                <a:ea typeface="Arial"/>
                <a:cs typeface="Arial"/>
                <a:sym typeface="Arial"/>
              </a:rPr>
              <a:t>or oversold (Rsi under 30 = buy </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900">
                <a:solidFill>
                  <a:srgbClr val="000000"/>
                </a:solidFill>
                <a:latin typeface="Arial"/>
                <a:ea typeface="Arial"/>
                <a:cs typeface="Arial"/>
                <a:sym typeface="Arial"/>
              </a:rPr>
              <a:t>signal) levels.</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a:t>
            </a:r>
            <a:endParaRPr sz="1900">
              <a:solidFill>
                <a:srgbClr val="000000"/>
              </a:solidFill>
              <a:latin typeface="Arial"/>
              <a:ea typeface="Arial"/>
              <a:cs typeface="Arial"/>
              <a:sym typeface="Arial"/>
            </a:endParaRPr>
          </a:p>
        </p:txBody>
      </p:sp>
      <p:pic>
        <p:nvPicPr>
          <p:cNvPr id="95" name="Google Shape;95;p17"/>
          <p:cNvPicPr preferRelativeResize="0"/>
          <p:nvPr/>
        </p:nvPicPr>
        <p:blipFill>
          <a:blip r:embed="rId3">
            <a:alphaModFix/>
          </a:blip>
          <a:stretch>
            <a:fillRect/>
          </a:stretch>
        </p:blipFill>
        <p:spPr>
          <a:xfrm>
            <a:off x="4283800" y="295300"/>
            <a:ext cx="4548500" cy="436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Rsi signals</a:t>
            </a:r>
            <a:endParaRPr/>
          </a:p>
        </p:txBody>
      </p:sp>
      <p:sp>
        <p:nvSpPr>
          <p:cNvPr id="101" name="Google Shape;101;p18"/>
          <p:cNvSpPr txBox="1"/>
          <p:nvPr>
            <p:ph idx="1" type="body"/>
          </p:nvPr>
        </p:nvSpPr>
        <p:spPr>
          <a:xfrm>
            <a:off x="513575"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354775" y="983425"/>
            <a:ext cx="8085049" cy="366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MACD Indicator</a:t>
            </a:r>
            <a:endParaRPr/>
          </a:p>
        </p:txBody>
      </p:sp>
      <p:sp>
        <p:nvSpPr>
          <p:cNvPr id="108" name="Google Shape;108;p19"/>
          <p:cNvSpPr txBox="1"/>
          <p:nvPr>
            <p:ph idx="1" type="body"/>
          </p:nvPr>
        </p:nvSpPr>
        <p:spPr>
          <a:xfrm>
            <a:off x="144200" y="961400"/>
            <a:ext cx="8688000" cy="3607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00">
                <a:solidFill>
                  <a:srgbClr val="000000"/>
                </a:solidFill>
                <a:latin typeface="Arial"/>
                <a:ea typeface="Arial"/>
                <a:cs typeface="Arial"/>
                <a:sym typeface="Arial"/>
              </a:rPr>
              <a:t>3 - A macd indicador usually looked for to find buy/sell signals.</a:t>
            </a:r>
            <a:endParaRPr sz="17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700">
                <a:solidFill>
                  <a:srgbClr val="000000"/>
                </a:solidFill>
                <a:latin typeface="Arial"/>
                <a:ea typeface="Arial"/>
                <a:cs typeface="Arial"/>
                <a:sym typeface="Arial"/>
              </a:rPr>
              <a:t>It is typical settings are 12,26,9 and there is also a zero line “0” which is middle the line to indicate if the trend is up or down. </a:t>
            </a:r>
            <a:endParaRPr sz="17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700">
                <a:solidFill>
                  <a:srgbClr val="000000"/>
                </a:solidFill>
                <a:latin typeface="Arial"/>
                <a:ea typeface="Arial"/>
                <a:cs typeface="Arial"/>
                <a:sym typeface="Arial"/>
              </a:rPr>
              <a:t>The first line that gets plotted is using 12,26 EMA(Exponential moving averages) which is a MACD line calculated by subtracting the 26 EMA of the price from the 12 day EMA of the price. The second line that gets plotted is called the signal line which is 9 day moving average of the MACD line to smooth out fluctuations of the price movement and it lags behind. When MACD line crosses down the signal line, it is considered a sell signal. When MACD line crosses up the signal line it is a buy signal.</a:t>
            </a:r>
            <a:endParaRPr sz="17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700">
                <a:solidFill>
                  <a:srgbClr val="000000"/>
                </a:solidFill>
                <a:latin typeface="Arial"/>
                <a:ea typeface="Arial"/>
                <a:cs typeface="Arial"/>
                <a:sym typeface="Arial"/>
              </a:rPr>
              <a:t>And also when we use MACD indicator, we look at the histogram which tells how close these 2 lines are to cross over. We can do a second guess (early trend reversion) by looking at the histogram’s direction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Macd Indicator Sample</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0" y="534606"/>
            <a:ext cx="9143999" cy="40742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Bollinger Bands </a:t>
            </a:r>
            <a:endParaRPr/>
          </a:p>
        </p:txBody>
      </p:sp>
      <p:sp>
        <p:nvSpPr>
          <p:cNvPr id="121" name="Google Shape;121;p21"/>
          <p:cNvSpPr txBox="1"/>
          <p:nvPr>
            <p:ph idx="1" type="body"/>
          </p:nvPr>
        </p:nvSpPr>
        <p:spPr>
          <a:xfrm>
            <a:off x="215550" y="1304775"/>
            <a:ext cx="8520600" cy="330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They </a:t>
            </a:r>
            <a:r>
              <a:rPr lang="en" sz="1390">
                <a:solidFill>
                  <a:srgbClr val="000000"/>
                </a:solidFill>
                <a:latin typeface="Arial"/>
                <a:ea typeface="Arial"/>
                <a:cs typeface="Arial"/>
                <a:sym typeface="Arial"/>
              </a:rPr>
              <a:t>are technical indicators </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that can help us define</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the trends and measure</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the volatility of the stock.</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The bands are calculated</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using the standard deviation</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from a moving average.</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SMA20 or SMA30 etc.</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They are plotted as 2</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Standard deviations above </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And below from a moving </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Average.</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It is helpful to</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measure volatility of the returns </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from a historical average or mean,</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because we think %95 of stock”s </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Historical price movement will stay in </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en" sz="1390">
                <a:solidFill>
                  <a:srgbClr val="000000"/>
                </a:solidFill>
                <a:latin typeface="Arial"/>
                <a:ea typeface="Arial"/>
                <a:cs typeface="Arial"/>
                <a:sym typeface="Arial"/>
              </a:rPr>
              <a:t>These 2 bands.</a:t>
            </a:r>
            <a:endParaRPr sz="139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t/>
            </a:r>
            <a:endParaRPr sz="1390">
              <a:solidFill>
                <a:srgbClr val="000000"/>
              </a:solidFill>
              <a:latin typeface="Arial"/>
              <a:ea typeface="Arial"/>
              <a:cs typeface="Arial"/>
              <a:sym typeface="Arial"/>
            </a:endParaRPr>
          </a:p>
        </p:txBody>
      </p:sp>
      <p:pic>
        <p:nvPicPr>
          <p:cNvPr id="122" name="Google Shape;122;p21"/>
          <p:cNvPicPr preferRelativeResize="0"/>
          <p:nvPr/>
        </p:nvPicPr>
        <p:blipFill>
          <a:blip r:embed="rId3">
            <a:alphaModFix/>
          </a:blip>
          <a:stretch>
            <a:fillRect/>
          </a:stretch>
        </p:blipFill>
        <p:spPr>
          <a:xfrm>
            <a:off x="3217575" y="753550"/>
            <a:ext cx="5739700" cy="385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