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623D9715-271E-45DA-9671-DDFDFB1FF033}" type="datetimeFigureOut">
              <a:rPr lang="en-US" smtClean="0"/>
              <a:t>12/9/2023</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05CF1B6-3348-48DE-A0D1-01A251692CD9}"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8483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D9715-271E-45DA-9671-DDFDFB1FF033}"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275979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D9715-271E-45DA-9671-DDFDFB1FF033}"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622610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D9715-271E-45DA-9671-DDFDFB1FF033}"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CF1B6-3348-48DE-A0D1-01A251692CD9}"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5419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D9715-271E-45DA-9671-DDFDFB1FF033}"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428772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3D9715-271E-45DA-9671-DDFDFB1FF033}"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1691986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3D9715-271E-45DA-9671-DDFDFB1FF033}"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595631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D9715-271E-45DA-9671-DDFDFB1FF0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2434608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D9715-271E-45DA-9671-DDFDFB1FF0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112812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D9715-271E-45DA-9671-DDFDFB1FF0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106668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D9715-271E-45DA-9671-DDFDFB1FF033}"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80668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D9715-271E-45DA-9671-DDFDFB1FF033}"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187771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D9715-271E-45DA-9671-DDFDFB1FF033}"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338623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D9715-271E-45DA-9671-DDFDFB1FF033}"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3649917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D9715-271E-45DA-9671-DDFDFB1FF033}"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1468793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D9715-271E-45DA-9671-DDFDFB1FF033}"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116595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D9715-271E-45DA-9671-DDFDFB1FF033}"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CF1B6-3348-48DE-A0D1-01A251692CD9}" type="slidenum">
              <a:rPr lang="en-US" smtClean="0"/>
              <a:t>‹#›</a:t>
            </a:fld>
            <a:endParaRPr lang="en-US"/>
          </a:p>
        </p:txBody>
      </p:sp>
    </p:spTree>
    <p:extLst>
      <p:ext uri="{BB962C8B-B14F-4D97-AF65-F5344CB8AC3E}">
        <p14:creationId xmlns:p14="http://schemas.microsoft.com/office/powerpoint/2010/main" val="221001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623D9715-271E-45DA-9671-DDFDFB1FF033}" type="datetimeFigureOut">
              <a:rPr lang="en-US" smtClean="0"/>
              <a:t>12/9/2023</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E05CF1B6-3348-48DE-A0D1-01A251692CD9}" type="slidenum">
              <a:rPr lang="en-US" smtClean="0"/>
              <a:t>‹#›</a:t>
            </a:fld>
            <a:endParaRPr lang="en-US"/>
          </a:p>
        </p:txBody>
      </p:sp>
    </p:spTree>
    <p:extLst>
      <p:ext uri="{BB962C8B-B14F-4D97-AF65-F5344CB8AC3E}">
        <p14:creationId xmlns:p14="http://schemas.microsoft.com/office/powerpoint/2010/main" val="2763220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Unified_Modeling_Language" TargetMode="External"/><Relationship Id="rId7" Type="http://schemas.microsoft.com/office/2007/relationships/hdphoto" Target="../media/hdphoto1.wdp"/><Relationship Id="rId2" Type="http://schemas.openxmlformats.org/officeDocument/2006/relationships/hyperlink" Target="https://en.wikipedia.org/wiki/Software_estimation"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en.wikipedia.org/wiki/Use_cases" TargetMode="External"/><Relationship Id="rId4" Type="http://schemas.openxmlformats.org/officeDocument/2006/relationships/hyperlink" Target="https://en.wikipedia.org/wiki/Rational_Unified_Proces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E0EB-464A-69C2-B766-4015962F2BA2}"/>
              </a:ext>
            </a:extLst>
          </p:cNvPr>
          <p:cNvSpPr>
            <a:spLocks noGrp="1"/>
          </p:cNvSpPr>
          <p:nvPr>
            <p:ph type="ctrTitle"/>
          </p:nvPr>
        </p:nvSpPr>
        <p:spPr/>
        <p:txBody>
          <a:bodyPr/>
          <a:lstStyle/>
          <a:p>
            <a:r>
              <a:rPr lang="en-US" dirty="0"/>
              <a:t>In the name of god</a:t>
            </a:r>
          </a:p>
        </p:txBody>
      </p:sp>
      <p:sp>
        <p:nvSpPr>
          <p:cNvPr id="3" name="Subtitle 2">
            <a:extLst>
              <a:ext uri="{FF2B5EF4-FFF2-40B4-BE49-F238E27FC236}">
                <a16:creationId xmlns:a16="http://schemas.microsoft.com/office/drawing/2014/main" id="{F8F399DE-8502-8500-FFEE-B5CC647B35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5281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5016C4A-460F-17E3-370E-379CCC6010DD}"/>
              </a:ext>
            </a:extLst>
          </p:cNvPr>
          <p:cNvGraphicFramePr>
            <a:graphicFrameLocks noGrp="1"/>
          </p:cNvGraphicFramePr>
          <p:nvPr>
            <p:extLst>
              <p:ext uri="{D42A27DB-BD31-4B8C-83A1-F6EECF244321}">
                <p14:modId xmlns:p14="http://schemas.microsoft.com/office/powerpoint/2010/main" val="2159240873"/>
              </p:ext>
            </p:extLst>
          </p:nvPr>
        </p:nvGraphicFramePr>
        <p:xfrm>
          <a:off x="715296" y="1296421"/>
          <a:ext cx="10396540" cy="3618230"/>
        </p:xfrm>
        <a:graphic>
          <a:graphicData uri="http://schemas.openxmlformats.org/drawingml/2006/table">
            <a:tbl>
              <a:tblPr firstRow="1" firstCol="1" bandRow="1">
                <a:tableStyleId>{5C22544A-7EE6-4342-B048-85BDC9FD1C3A}</a:tableStyleId>
              </a:tblPr>
              <a:tblGrid>
                <a:gridCol w="2079308">
                  <a:extLst>
                    <a:ext uri="{9D8B030D-6E8A-4147-A177-3AD203B41FA5}">
                      <a16:colId xmlns:a16="http://schemas.microsoft.com/office/drawing/2014/main" val="795227325"/>
                    </a:ext>
                  </a:extLst>
                </a:gridCol>
                <a:gridCol w="2079308">
                  <a:extLst>
                    <a:ext uri="{9D8B030D-6E8A-4147-A177-3AD203B41FA5}">
                      <a16:colId xmlns:a16="http://schemas.microsoft.com/office/drawing/2014/main" val="2633772175"/>
                    </a:ext>
                  </a:extLst>
                </a:gridCol>
                <a:gridCol w="2079308">
                  <a:extLst>
                    <a:ext uri="{9D8B030D-6E8A-4147-A177-3AD203B41FA5}">
                      <a16:colId xmlns:a16="http://schemas.microsoft.com/office/drawing/2014/main" val="2461728531"/>
                    </a:ext>
                  </a:extLst>
                </a:gridCol>
                <a:gridCol w="2079308">
                  <a:extLst>
                    <a:ext uri="{9D8B030D-6E8A-4147-A177-3AD203B41FA5}">
                      <a16:colId xmlns:a16="http://schemas.microsoft.com/office/drawing/2014/main" val="461375456"/>
                    </a:ext>
                  </a:extLst>
                </a:gridCol>
                <a:gridCol w="2079308">
                  <a:extLst>
                    <a:ext uri="{9D8B030D-6E8A-4147-A177-3AD203B41FA5}">
                      <a16:colId xmlns:a16="http://schemas.microsoft.com/office/drawing/2014/main" val="3308492353"/>
                    </a:ext>
                  </a:extLst>
                </a:gridCol>
              </a:tblGrid>
              <a:tr h="265113">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Factor</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Description</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Weight</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Assigned Value</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Weight x Assigned Value</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extLst>
                  <a:ext uri="{0D108BD9-81ED-4DB2-BD59-A6C34878D82A}">
                    <a16:rowId xmlns:a16="http://schemas.microsoft.com/office/drawing/2014/main" val="3581651381"/>
                  </a:ext>
                </a:extLst>
              </a:tr>
              <a:tr h="493713">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E1</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Familiarity with development process used</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3</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4.5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extLst>
                  <a:ext uri="{0D108BD9-81ED-4DB2-BD59-A6C34878D82A}">
                    <a16:rowId xmlns:a16="http://schemas.microsoft.com/office/drawing/2014/main" val="1475053261"/>
                  </a:ext>
                </a:extLst>
              </a:tr>
              <a:tr h="265113">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Application experience</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0.5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3</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extLst>
                  <a:ext uri="{0D108BD9-81ED-4DB2-BD59-A6C34878D82A}">
                    <a16:rowId xmlns:a16="http://schemas.microsoft.com/office/drawing/2014/main" val="3297092583"/>
                  </a:ext>
                </a:extLst>
              </a:tr>
              <a:tr h="265113">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E3</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Object-oriented experience of team</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extLst>
                  <a:ext uri="{0D108BD9-81ED-4DB2-BD59-A6C34878D82A}">
                    <a16:rowId xmlns:a16="http://schemas.microsoft.com/office/drawing/2014/main" val="3370583206"/>
                  </a:ext>
                </a:extLst>
              </a:tr>
              <a:tr h="265113">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E4</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Lead analyst capability</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0.5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extLst>
                  <a:ext uri="{0D108BD9-81ED-4DB2-BD59-A6C34878D82A}">
                    <a16:rowId xmlns:a16="http://schemas.microsoft.com/office/drawing/2014/main" val="3372583961"/>
                  </a:ext>
                </a:extLst>
              </a:tr>
              <a:tr h="265113">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Motivation of the team</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extLst>
                  <a:ext uri="{0D108BD9-81ED-4DB2-BD59-A6C34878D82A}">
                    <a16:rowId xmlns:a16="http://schemas.microsoft.com/office/drawing/2014/main" val="2399790805"/>
                  </a:ext>
                </a:extLst>
              </a:tr>
              <a:tr h="265113">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E6</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Stability of requirements</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extLst>
                  <a:ext uri="{0D108BD9-81ED-4DB2-BD59-A6C34878D82A}">
                    <a16:rowId xmlns:a16="http://schemas.microsoft.com/office/drawing/2014/main" val="978815796"/>
                  </a:ext>
                </a:extLst>
              </a:tr>
              <a:tr h="265113">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E7</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Part-time staff</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extLst>
                  <a:ext uri="{0D108BD9-81ED-4DB2-BD59-A6C34878D82A}">
                    <a16:rowId xmlns:a16="http://schemas.microsoft.com/office/drawing/2014/main" val="3106934044"/>
                  </a:ext>
                </a:extLst>
              </a:tr>
              <a:tr h="265113">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E8</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Difficult programming language</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4</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-4</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extLst>
                  <a:ext uri="{0D108BD9-81ED-4DB2-BD59-A6C34878D82A}">
                    <a16:rowId xmlns:a16="http://schemas.microsoft.com/office/drawing/2014/main" val="3113900043"/>
                  </a:ext>
                </a:extLst>
              </a:tr>
              <a:tr h="265113">
                <a:tc gridSpan="4">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Total (EF):</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50000"/>
                        </a:lnSpc>
                        <a:spcBef>
                          <a:spcPts val="0"/>
                        </a:spcBef>
                        <a:spcAft>
                          <a:spcPts val="800"/>
                        </a:spcAft>
                      </a:pPr>
                      <a:r>
                        <a:rPr lang="en-US" sz="1200" b="0" kern="100" dirty="0">
                          <a:effectLst/>
                          <a:latin typeface="Calibri" panose="020F0502020204030204" pitchFamily="34" charset="0"/>
                          <a:cs typeface="Calibri" panose="020F0502020204030204" pitchFamily="34" charset="0"/>
                        </a:rPr>
                        <a:t>10.5</a:t>
                      </a:r>
                      <a:endParaRPr lang="en-US"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60960" marR="60960" marT="30480" marB="30480" anchor="ctr"/>
                </a:tc>
                <a:extLst>
                  <a:ext uri="{0D108BD9-81ED-4DB2-BD59-A6C34878D82A}">
                    <a16:rowId xmlns:a16="http://schemas.microsoft.com/office/drawing/2014/main" val="2687879721"/>
                  </a:ext>
                </a:extLst>
              </a:tr>
            </a:tbl>
          </a:graphicData>
        </a:graphic>
      </p:graphicFrame>
      <p:pic>
        <p:nvPicPr>
          <p:cNvPr id="3" name="Picture 2">
            <a:extLst>
              <a:ext uri="{FF2B5EF4-FFF2-40B4-BE49-F238E27FC236}">
                <a16:creationId xmlns:a16="http://schemas.microsoft.com/office/drawing/2014/main" id="{1EDFD0D0-B6C8-1196-EB09-B1234EA3BAE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382865" y="-162030"/>
            <a:ext cx="1455888" cy="1499456"/>
          </a:xfrm>
          <a:prstGeom prst="rect">
            <a:avLst/>
          </a:prstGeom>
        </p:spPr>
      </p:pic>
      <p:sp>
        <p:nvSpPr>
          <p:cNvPr id="5" name="TextBox 4">
            <a:extLst>
              <a:ext uri="{FF2B5EF4-FFF2-40B4-BE49-F238E27FC236}">
                <a16:creationId xmlns:a16="http://schemas.microsoft.com/office/drawing/2014/main" id="{CB2E3BFA-4DCA-E972-8D96-8E1D74642C42}"/>
              </a:ext>
            </a:extLst>
          </p:cNvPr>
          <p:cNvSpPr txBox="1"/>
          <p:nvPr/>
        </p:nvSpPr>
        <p:spPr>
          <a:xfrm>
            <a:off x="245806" y="5833646"/>
            <a:ext cx="1342742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ITPM               USE CASE POINTS TRANING              PRODUCER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Sayyed Hossein Hosseini</a:t>
            </a:r>
            <a:r>
              <a:rPr lang="en-US" sz="1600" dirty="0">
                <a:solidFill>
                  <a:schemeClr val="bg1"/>
                </a:solidFill>
                <a:cs typeface="2  Compset" panose="00000400000000000000" pitchFamily="2" charset="-78"/>
              </a:rPr>
              <a:t>              </a:t>
            </a:r>
            <a:r>
              <a:rPr lang="en-US" sz="1600" b="1" dirty="0">
                <a:solidFill>
                  <a:schemeClr val="bg1"/>
                </a:solidFill>
                <a:latin typeface="Calibri" panose="020F0502020204030204" pitchFamily="34" charset="0"/>
                <a:cs typeface="Calibri" panose="020F0502020204030204" pitchFamily="34" charset="0"/>
              </a:rPr>
              <a:t>Supervisor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Dr. Mohammad Reza </a:t>
            </a:r>
            <a:r>
              <a:rPr lang="en-US" sz="1600" dirty="0" err="1">
                <a:solidFill>
                  <a:schemeClr val="bg1"/>
                </a:solidFill>
                <a:latin typeface="Calibri" panose="020F0502020204030204" pitchFamily="34" charset="0"/>
                <a:cs typeface="Calibri" panose="020F0502020204030204" pitchFamily="34" charset="0"/>
              </a:rPr>
              <a:t>Sharbaf</a:t>
            </a:r>
            <a:r>
              <a:rPr lang="en-US" sz="1600" dirty="0">
                <a:solidFill>
                  <a:schemeClr val="bg1"/>
                </a:solidFill>
                <a:cs typeface="2  Compset" panose="00000400000000000000" pitchFamily="2" charset="-78"/>
              </a:rPr>
              <a:t>   </a:t>
            </a:r>
          </a:p>
        </p:txBody>
      </p:sp>
    </p:spTree>
    <p:extLst>
      <p:ext uri="{BB962C8B-B14F-4D97-AF65-F5344CB8AC3E}">
        <p14:creationId xmlns:p14="http://schemas.microsoft.com/office/powerpoint/2010/main" val="276815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3507-3E12-D686-08B9-A2B62DDBCBD1}"/>
              </a:ext>
            </a:extLst>
          </p:cNvPr>
          <p:cNvSpPr>
            <a:spLocks noGrp="1"/>
          </p:cNvSpPr>
          <p:nvPr>
            <p:ph type="title"/>
          </p:nvPr>
        </p:nvSpPr>
        <p:spPr/>
        <p:txBody>
          <a:bodyPr>
            <a:noAutofit/>
          </a:bodyPr>
          <a:lstStyle/>
          <a:p>
            <a:r>
              <a:rPr lang="en-US" sz="4900" kern="100" dirty="0">
                <a:effectLst/>
                <a:ea typeface="Calibri" panose="020F0502020204030204" pitchFamily="34" charset="0"/>
                <a:cs typeface="Arial" panose="020B0604020202020204" pitchFamily="34" charset="0"/>
              </a:rPr>
              <a:t>Use Case Points (UCP) </a:t>
            </a:r>
            <a:br>
              <a:rPr lang="en-US" sz="4900" kern="100" dirty="0">
                <a:effectLst/>
                <a:ea typeface="Calibri" panose="020F0502020204030204" pitchFamily="34" charset="0"/>
                <a:cs typeface="Arial" panose="020B0604020202020204" pitchFamily="34" charset="0"/>
              </a:rPr>
            </a:br>
            <a:endParaRPr lang="en-US" sz="4900" dirty="0"/>
          </a:p>
        </p:txBody>
      </p:sp>
      <p:sp>
        <p:nvSpPr>
          <p:cNvPr id="3" name="Content Placeholder 2">
            <a:extLst>
              <a:ext uri="{FF2B5EF4-FFF2-40B4-BE49-F238E27FC236}">
                <a16:creationId xmlns:a16="http://schemas.microsoft.com/office/drawing/2014/main" id="{BCB2FA45-49AC-6CA3-934B-222F80F9E23D}"/>
              </a:ext>
            </a:extLst>
          </p:cNvPr>
          <p:cNvSpPr>
            <a:spLocks noGrp="1"/>
          </p:cNvSpPr>
          <p:nvPr>
            <p:ph sz="quarter" idx="13"/>
          </p:nvPr>
        </p:nvSpPr>
        <p:spPr>
          <a:xfrm>
            <a:off x="823451" y="471949"/>
            <a:ext cx="10394707" cy="6203882"/>
          </a:xfrm>
        </p:spPr>
        <p:txBody>
          <a:bodyPr>
            <a:noAutofit/>
          </a:bodyPr>
          <a:lstStyle/>
          <a:p>
            <a:pPr marL="0" marR="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once the unadjusted use case weight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uucw</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unadjusted actor weight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uaw</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technical complexity factor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tcf</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and environmental complexity factor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ecf</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has been determined, the use case points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ucp</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can be calculated with the following formula:</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UCP =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uucw</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uaw</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x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tcf</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x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ecf</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for the online shopping system, UCP = (100 + 13) x 1.02 x 1.085 = 125.06</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UCP = 125.06</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endParaRPr lang="en-US" sz="1800" cap="none" dirty="0"/>
          </a:p>
        </p:txBody>
      </p:sp>
      <p:pic>
        <p:nvPicPr>
          <p:cNvPr id="4" name="Picture 3">
            <a:extLst>
              <a:ext uri="{FF2B5EF4-FFF2-40B4-BE49-F238E27FC236}">
                <a16:creationId xmlns:a16="http://schemas.microsoft.com/office/drawing/2014/main" id="{8EAED893-EDED-64AB-B02F-C63CFC4833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382865" y="-162030"/>
            <a:ext cx="1455888" cy="1499456"/>
          </a:xfrm>
          <a:prstGeom prst="rect">
            <a:avLst/>
          </a:prstGeom>
        </p:spPr>
      </p:pic>
      <p:sp>
        <p:nvSpPr>
          <p:cNvPr id="6" name="TextBox 5">
            <a:extLst>
              <a:ext uri="{FF2B5EF4-FFF2-40B4-BE49-F238E27FC236}">
                <a16:creationId xmlns:a16="http://schemas.microsoft.com/office/drawing/2014/main" id="{6CB83A6C-9D06-F6FF-0366-E29AEA46A7C4}"/>
              </a:ext>
            </a:extLst>
          </p:cNvPr>
          <p:cNvSpPr txBox="1"/>
          <p:nvPr/>
        </p:nvSpPr>
        <p:spPr>
          <a:xfrm>
            <a:off x="245806" y="5833646"/>
            <a:ext cx="1342742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ITPM               USE CASE POINTS TRANING              PRODUCER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Sayyed Hossein Hosseini</a:t>
            </a:r>
            <a:r>
              <a:rPr lang="en-US" sz="1600" dirty="0">
                <a:solidFill>
                  <a:schemeClr val="bg1"/>
                </a:solidFill>
                <a:cs typeface="2  Compset" panose="00000400000000000000" pitchFamily="2" charset="-78"/>
              </a:rPr>
              <a:t>              </a:t>
            </a:r>
            <a:r>
              <a:rPr lang="en-US" sz="1600" b="1" dirty="0">
                <a:solidFill>
                  <a:schemeClr val="bg1"/>
                </a:solidFill>
                <a:latin typeface="Calibri" panose="020F0502020204030204" pitchFamily="34" charset="0"/>
                <a:cs typeface="Calibri" panose="020F0502020204030204" pitchFamily="34" charset="0"/>
              </a:rPr>
              <a:t>Supervisor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Dr. Mohammad Reza </a:t>
            </a:r>
            <a:r>
              <a:rPr lang="en-US" sz="1600" dirty="0" err="1">
                <a:solidFill>
                  <a:schemeClr val="bg1"/>
                </a:solidFill>
                <a:latin typeface="Calibri" panose="020F0502020204030204" pitchFamily="34" charset="0"/>
                <a:cs typeface="Calibri" panose="020F0502020204030204" pitchFamily="34" charset="0"/>
              </a:rPr>
              <a:t>Sharbaf</a:t>
            </a:r>
            <a:r>
              <a:rPr lang="en-US" sz="1600" dirty="0">
                <a:solidFill>
                  <a:schemeClr val="bg1"/>
                </a:solidFill>
                <a:cs typeface="2  Compset" panose="00000400000000000000" pitchFamily="2" charset="-78"/>
              </a:rPr>
              <a:t>   </a:t>
            </a:r>
          </a:p>
        </p:txBody>
      </p:sp>
    </p:spTree>
    <p:extLst>
      <p:ext uri="{BB962C8B-B14F-4D97-AF65-F5344CB8AC3E}">
        <p14:creationId xmlns:p14="http://schemas.microsoft.com/office/powerpoint/2010/main" val="342460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9C27-8F41-ECCA-0C72-BC2E4DC435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2F6518-78BC-F45C-D351-CA3A2AF1A7E0}"/>
              </a:ext>
            </a:extLst>
          </p:cNvPr>
          <p:cNvSpPr>
            <a:spLocks noGrp="1"/>
          </p:cNvSpPr>
          <p:nvPr>
            <p:ph sz="quarter" idx="13"/>
          </p:nvPr>
        </p:nvSpPr>
        <p:spPr/>
        <p:txBody>
          <a:bodyPr>
            <a:normAutofit fontScale="92500" lnSpcReduction="20000"/>
          </a:bodyPr>
          <a:lstStyle/>
          <a:p>
            <a:pPr marL="0" marR="0">
              <a:lnSpc>
                <a:spcPct val="150000"/>
              </a:lnSpc>
              <a:spcBef>
                <a:spcPts val="0"/>
              </a:spcBef>
              <a:spcAft>
                <a:spcPts val="800"/>
              </a:spcAft>
            </a:pPr>
            <a:r>
              <a:rPr lang="en-US" sz="2000" kern="100" cap="none" dirty="0">
                <a:effectLst/>
                <a:latin typeface="Times New Roman" panose="02020603050405020304" pitchFamily="18" charset="0"/>
                <a:ea typeface="Calibri" panose="020F0502020204030204" pitchFamily="34" charset="0"/>
                <a:cs typeface="Arial" panose="020B0604020202020204" pitchFamily="34" charset="0"/>
              </a:rPr>
              <a:t>for the online shopping system, the total estimated size to develop the software is 125.06 use case points.</a:t>
            </a:r>
            <a:endParaRPr lang="en-US" sz="20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2000" kern="100" cap="none" dirty="0">
                <a:effectLst/>
                <a:latin typeface="Times New Roman" panose="02020603050405020304" pitchFamily="18" charset="0"/>
                <a:ea typeface="Calibri" panose="020F0502020204030204" pitchFamily="34" charset="0"/>
                <a:cs typeface="Arial" panose="020B0604020202020204" pitchFamily="34" charset="0"/>
              </a:rPr>
              <a:t>now that the size of the project is known, the total effort for the project can be estimated. for the online shopping system example, 28 man hours per use case point will be used.</a:t>
            </a:r>
            <a:endParaRPr lang="en-US" sz="20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2000" kern="100" cap="none" dirty="0">
                <a:effectLst/>
                <a:latin typeface="Times New Roman" panose="02020603050405020304" pitchFamily="18" charset="0"/>
                <a:ea typeface="Calibri" panose="020F0502020204030204" pitchFamily="34" charset="0"/>
                <a:cs typeface="Arial" panose="020B0604020202020204" pitchFamily="34" charset="0"/>
              </a:rPr>
              <a:t>estimated effort = </a:t>
            </a:r>
            <a:r>
              <a:rPr lang="en-US" sz="2000" kern="100" cap="none" dirty="0" err="1">
                <a:effectLst/>
                <a:latin typeface="Times New Roman" panose="02020603050405020304" pitchFamily="18" charset="0"/>
                <a:ea typeface="Calibri" panose="020F0502020204030204" pitchFamily="34" charset="0"/>
                <a:cs typeface="Arial" panose="020B0604020202020204" pitchFamily="34" charset="0"/>
              </a:rPr>
              <a:t>ucp</a:t>
            </a:r>
            <a:r>
              <a:rPr lang="en-US" sz="2000" kern="100" cap="none" dirty="0">
                <a:effectLst/>
                <a:latin typeface="Times New Roman" panose="02020603050405020304" pitchFamily="18" charset="0"/>
                <a:ea typeface="Calibri" panose="020F0502020204030204" pitchFamily="34" charset="0"/>
                <a:cs typeface="Arial" panose="020B0604020202020204" pitchFamily="34" charset="0"/>
              </a:rPr>
              <a:t> x hours/</a:t>
            </a:r>
            <a:r>
              <a:rPr lang="en-US" sz="2000" kern="100" cap="none" dirty="0" err="1">
                <a:effectLst/>
                <a:latin typeface="Times New Roman" panose="02020603050405020304" pitchFamily="18" charset="0"/>
                <a:ea typeface="Calibri" panose="020F0502020204030204" pitchFamily="34" charset="0"/>
                <a:cs typeface="Arial" panose="020B0604020202020204" pitchFamily="34" charset="0"/>
              </a:rPr>
              <a:t>ucp</a:t>
            </a:r>
            <a:endParaRPr lang="en-US" sz="20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2000" kern="100" cap="none" dirty="0">
                <a:effectLst/>
                <a:latin typeface="Times New Roman" panose="02020603050405020304" pitchFamily="18" charset="0"/>
                <a:ea typeface="Calibri" panose="020F0502020204030204" pitchFamily="34" charset="0"/>
                <a:cs typeface="Arial" panose="020B0604020202020204" pitchFamily="34" charset="0"/>
              </a:rPr>
              <a:t>for the online shopping system, estimated effort = 125.06 x 28</a:t>
            </a:r>
            <a:endParaRPr lang="en-US" sz="20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2000" kern="100" cap="none" dirty="0">
                <a:effectLst/>
                <a:latin typeface="Times New Roman" panose="02020603050405020304" pitchFamily="18" charset="0"/>
                <a:ea typeface="Calibri" panose="020F0502020204030204" pitchFamily="34" charset="0"/>
                <a:cs typeface="Arial" panose="020B0604020202020204" pitchFamily="34" charset="0"/>
              </a:rPr>
              <a:t>estimated effort = 3501 hours</a:t>
            </a:r>
            <a:endParaRPr lang="en-US" sz="2000" kern="100" cap="none"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5" name="TextBox 4">
            <a:extLst>
              <a:ext uri="{FF2B5EF4-FFF2-40B4-BE49-F238E27FC236}">
                <a16:creationId xmlns:a16="http://schemas.microsoft.com/office/drawing/2014/main" id="{E6C9602D-61F8-EC7B-3252-A3E3FC152DD6}"/>
              </a:ext>
            </a:extLst>
          </p:cNvPr>
          <p:cNvSpPr txBox="1"/>
          <p:nvPr/>
        </p:nvSpPr>
        <p:spPr>
          <a:xfrm>
            <a:off x="245806" y="5833646"/>
            <a:ext cx="1342742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ITPM               USE CASE POINTS TRANING              PRODUCER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Sayyed Hossein Hosseini</a:t>
            </a:r>
            <a:r>
              <a:rPr lang="en-US" sz="1600" dirty="0">
                <a:solidFill>
                  <a:schemeClr val="bg1"/>
                </a:solidFill>
                <a:cs typeface="2  Compset" panose="00000400000000000000" pitchFamily="2" charset="-78"/>
              </a:rPr>
              <a:t>              </a:t>
            </a:r>
            <a:r>
              <a:rPr lang="en-US" sz="1600" b="1" dirty="0">
                <a:solidFill>
                  <a:schemeClr val="bg1"/>
                </a:solidFill>
                <a:latin typeface="Calibri" panose="020F0502020204030204" pitchFamily="34" charset="0"/>
                <a:cs typeface="Calibri" panose="020F0502020204030204" pitchFamily="34" charset="0"/>
              </a:rPr>
              <a:t>Supervisor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Dr. Mohammad Reza </a:t>
            </a:r>
            <a:r>
              <a:rPr lang="en-US" sz="1600" dirty="0" err="1">
                <a:solidFill>
                  <a:schemeClr val="bg1"/>
                </a:solidFill>
                <a:latin typeface="Calibri" panose="020F0502020204030204" pitchFamily="34" charset="0"/>
                <a:cs typeface="Calibri" panose="020F0502020204030204" pitchFamily="34" charset="0"/>
              </a:rPr>
              <a:t>Sharbaf</a:t>
            </a:r>
            <a:r>
              <a:rPr lang="en-US" sz="1600" dirty="0">
                <a:solidFill>
                  <a:schemeClr val="bg1"/>
                </a:solidFill>
                <a:cs typeface="2  Compset" panose="00000400000000000000" pitchFamily="2" charset="-78"/>
              </a:rPr>
              <a:t>   </a:t>
            </a:r>
          </a:p>
        </p:txBody>
      </p:sp>
      <p:pic>
        <p:nvPicPr>
          <p:cNvPr id="6" name="Picture 5">
            <a:extLst>
              <a:ext uri="{FF2B5EF4-FFF2-40B4-BE49-F238E27FC236}">
                <a16:creationId xmlns:a16="http://schemas.microsoft.com/office/drawing/2014/main" id="{A9F772B2-F4AD-1577-C727-C532DAFA523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382865" y="-162030"/>
            <a:ext cx="1455888" cy="1499456"/>
          </a:xfrm>
          <a:prstGeom prst="rect">
            <a:avLst/>
          </a:prstGeom>
        </p:spPr>
      </p:pic>
    </p:spTree>
    <p:extLst>
      <p:ext uri="{BB962C8B-B14F-4D97-AF65-F5344CB8AC3E}">
        <p14:creationId xmlns:p14="http://schemas.microsoft.com/office/powerpoint/2010/main" val="79200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D8F5-384B-EA0F-FE72-6A9BFDDA44A0}"/>
              </a:ext>
            </a:extLst>
          </p:cNvPr>
          <p:cNvSpPr>
            <a:spLocks noGrp="1"/>
          </p:cNvSpPr>
          <p:nvPr>
            <p:ph type="title"/>
          </p:nvPr>
        </p:nvSpPr>
        <p:spPr/>
        <p:txBody>
          <a:bodyPr/>
          <a:lstStyle/>
          <a:p>
            <a:r>
              <a:rPr lang="en-US" dirty="0"/>
              <a:t>The end</a:t>
            </a:r>
          </a:p>
        </p:txBody>
      </p:sp>
      <p:sp>
        <p:nvSpPr>
          <p:cNvPr id="3" name="Text Placeholder 2">
            <a:extLst>
              <a:ext uri="{FF2B5EF4-FFF2-40B4-BE49-F238E27FC236}">
                <a16:creationId xmlns:a16="http://schemas.microsoft.com/office/drawing/2014/main" id="{C3A96B41-D2EE-9789-A833-FC68EE2106A8}"/>
              </a:ext>
            </a:extLst>
          </p:cNvPr>
          <p:cNvSpPr>
            <a:spLocks noGrp="1"/>
          </p:cNvSpPr>
          <p:nvPr>
            <p:ph type="body" sz="half" idx="2"/>
          </p:nvPr>
        </p:nvSpPr>
        <p:spPr/>
        <p:txBody>
          <a:bodyPr/>
          <a:lstStyle/>
          <a:p>
            <a:r>
              <a:rPr lang="en-US" dirty="0"/>
              <a:t>Thanks for your attention</a:t>
            </a:r>
          </a:p>
        </p:txBody>
      </p:sp>
    </p:spTree>
    <p:extLst>
      <p:ext uri="{BB962C8B-B14F-4D97-AF65-F5344CB8AC3E}">
        <p14:creationId xmlns:p14="http://schemas.microsoft.com/office/powerpoint/2010/main" val="371715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779D-E051-CC83-9A24-70AF81C9D1F7}"/>
              </a:ext>
            </a:extLst>
          </p:cNvPr>
          <p:cNvSpPr>
            <a:spLocks noGrp="1"/>
          </p:cNvSpPr>
          <p:nvPr>
            <p:ph type="title"/>
          </p:nvPr>
        </p:nvSpPr>
        <p:spPr>
          <a:xfrm>
            <a:off x="685801" y="685800"/>
            <a:ext cx="10394707" cy="1487129"/>
          </a:xfrm>
        </p:spPr>
        <p:txBody>
          <a:bodyPr/>
          <a:lstStyle/>
          <a:p>
            <a:r>
              <a:rPr lang="en-US" dirty="0"/>
              <a:t>Use case point </a:t>
            </a:r>
            <a:r>
              <a:rPr lang="en-US" dirty="0" err="1"/>
              <a:t>traning</a:t>
            </a:r>
            <a:endParaRPr lang="en-US" dirty="0"/>
          </a:p>
        </p:txBody>
      </p:sp>
      <p:sp>
        <p:nvSpPr>
          <p:cNvPr id="3" name="Text Placeholder 2">
            <a:extLst>
              <a:ext uri="{FF2B5EF4-FFF2-40B4-BE49-F238E27FC236}">
                <a16:creationId xmlns:a16="http://schemas.microsoft.com/office/drawing/2014/main" id="{E1EB35BF-17F8-8C5C-57FD-0FFA0791C6EE}"/>
              </a:ext>
            </a:extLst>
          </p:cNvPr>
          <p:cNvSpPr>
            <a:spLocks noGrp="1"/>
          </p:cNvSpPr>
          <p:nvPr>
            <p:ph type="body" idx="1"/>
          </p:nvPr>
        </p:nvSpPr>
        <p:spPr>
          <a:xfrm>
            <a:off x="685801" y="2290916"/>
            <a:ext cx="10394707" cy="3090965"/>
          </a:xfrm>
        </p:spPr>
        <p:txBody>
          <a:bodyPr>
            <a:normAutofit/>
          </a:bodyPr>
          <a:lstStyle/>
          <a:p>
            <a:pPr marL="0" marR="0" algn="ctr">
              <a:lnSpc>
                <a:spcPct val="107000"/>
              </a:lnSpc>
              <a:spcBef>
                <a:spcPts val="0"/>
              </a:spcBef>
              <a:spcAft>
                <a:spcPts val="800"/>
              </a:spcAft>
            </a:pPr>
            <a:r>
              <a:rPr lang="en-US" sz="2400" b="1" i="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Producers :</a:t>
            </a:r>
          </a:p>
          <a:p>
            <a:pPr marL="0" marR="0" algn="ctr">
              <a:lnSpc>
                <a:spcPct val="107000"/>
              </a:lnSpc>
              <a:spcBef>
                <a:spcPts val="0"/>
              </a:spcBef>
              <a:spcAft>
                <a:spcPts val="800"/>
              </a:spcAft>
            </a:pPr>
            <a:r>
              <a:rPr lang="en-US" sz="2400" i="1" kern="100" dirty="0">
                <a:solidFill>
                  <a:schemeClr val="tx1"/>
                </a:solidFill>
                <a:latin typeface="Calibri" panose="020F0502020204030204" pitchFamily="34" charset="0"/>
                <a:cs typeface="Arial" panose="020B0604020202020204" pitchFamily="34" charset="0"/>
              </a:rPr>
              <a:t>Sayyed Hoosein Hosseini</a:t>
            </a:r>
          </a:p>
          <a:p>
            <a:pPr marL="0" marR="0" algn="ctr">
              <a:lnSpc>
                <a:spcPct val="107000"/>
              </a:lnSpc>
              <a:spcBef>
                <a:spcPts val="0"/>
              </a:spcBef>
              <a:spcAft>
                <a:spcPts val="800"/>
              </a:spcAft>
            </a:pPr>
            <a:r>
              <a:rPr lang="en-US" sz="2400" b="1" i="1" kern="100" dirty="0">
                <a:solidFill>
                  <a:schemeClr val="tx1"/>
                </a:solidFill>
                <a:latin typeface="Calibri" panose="020F0502020204030204" pitchFamily="34" charset="0"/>
                <a:cs typeface="Arial" panose="020B0604020202020204" pitchFamily="34" charset="0"/>
              </a:rPr>
              <a:t>Supervisor :</a:t>
            </a:r>
          </a:p>
          <a:p>
            <a:pPr marL="0" marR="0" algn="ctr">
              <a:lnSpc>
                <a:spcPct val="107000"/>
              </a:lnSpc>
              <a:spcBef>
                <a:spcPts val="0"/>
              </a:spcBef>
              <a:spcAft>
                <a:spcPts val="800"/>
              </a:spcAft>
            </a:pPr>
            <a:r>
              <a:rPr lang="en-US" sz="2400" i="1" kern="100" dirty="0">
                <a:solidFill>
                  <a:schemeClr val="tx1"/>
                </a:solidFill>
                <a:latin typeface="Calibri" panose="020F0502020204030204" pitchFamily="34" charset="0"/>
                <a:cs typeface="Arial" panose="020B0604020202020204" pitchFamily="34" charset="0"/>
              </a:rPr>
              <a:t>Dr. Mohammad </a:t>
            </a:r>
            <a:r>
              <a:rPr lang="en-US" sz="2400" i="1" kern="100" dirty="0" err="1">
                <a:solidFill>
                  <a:schemeClr val="tx1"/>
                </a:solidFill>
                <a:latin typeface="Calibri" panose="020F0502020204030204" pitchFamily="34" charset="0"/>
                <a:cs typeface="Arial" panose="020B0604020202020204" pitchFamily="34" charset="0"/>
              </a:rPr>
              <a:t>reza</a:t>
            </a:r>
            <a:r>
              <a:rPr lang="en-US" sz="2400" i="1" kern="100" dirty="0">
                <a:solidFill>
                  <a:schemeClr val="tx1"/>
                </a:solidFill>
                <a:latin typeface="Calibri" panose="020F0502020204030204" pitchFamily="34" charset="0"/>
                <a:cs typeface="Arial" panose="020B0604020202020204" pitchFamily="34" charset="0"/>
              </a:rPr>
              <a:t> </a:t>
            </a:r>
            <a:r>
              <a:rPr lang="en-US" sz="2400" i="1" kern="100" dirty="0" err="1">
                <a:solidFill>
                  <a:schemeClr val="tx1"/>
                </a:solidFill>
                <a:latin typeface="Calibri" panose="020F0502020204030204" pitchFamily="34" charset="0"/>
                <a:cs typeface="Arial" panose="020B0604020202020204" pitchFamily="34" charset="0"/>
              </a:rPr>
              <a:t>sharbaf</a:t>
            </a:r>
            <a:endParaRPr lang="en-US" sz="2400" i="1" kern="100" dirty="0">
              <a:solidFill>
                <a:schemeClr val="tx1"/>
              </a:solidFill>
              <a:latin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1800" b="1" i="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Faculty of Computer Engineering, University of Isfahan</a:t>
            </a:r>
            <a:endParaRPr lang="en-US"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ctr"/>
            <a:r>
              <a:rPr lang="en-US" sz="1800" b="1" i="1" dirty="0">
                <a:solidFill>
                  <a:schemeClr val="tx1"/>
                </a:solidFill>
                <a:effectLst/>
                <a:latin typeface="Calibri" panose="020F0502020204030204" pitchFamily="34" charset="0"/>
                <a:ea typeface="Calibri" panose="020F0502020204030204" pitchFamily="34" charset="0"/>
                <a:cs typeface="Arial" panose="020B0604020202020204" pitchFamily="34" charset="0"/>
              </a:rPr>
              <a:t>Autumn </a:t>
            </a:r>
            <a:r>
              <a:rPr lang="fa-IR" sz="1800" b="1" i="1" dirty="0">
                <a:solidFill>
                  <a:schemeClr val="tx1"/>
                </a:solidFill>
                <a:effectLst/>
                <a:latin typeface="Calibri" panose="020F0502020204030204" pitchFamily="34" charset="0"/>
                <a:ea typeface="Calibri" panose="020F0502020204030204" pitchFamily="34" charset="0"/>
                <a:cs typeface="Arial" panose="020B0604020202020204" pitchFamily="34" charset="0"/>
              </a:rPr>
              <a:t>2023</a:t>
            </a:r>
            <a:endParaRPr lang="en-US" sz="600" dirty="0">
              <a:solidFill>
                <a:schemeClr val="tx1"/>
              </a:solidFill>
            </a:endParaRPr>
          </a:p>
        </p:txBody>
      </p:sp>
      <p:pic>
        <p:nvPicPr>
          <p:cNvPr id="4" name="Picture 3">
            <a:extLst>
              <a:ext uri="{FF2B5EF4-FFF2-40B4-BE49-F238E27FC236}">
                <a16:creationId xmlns:a16="http://schemas.microsoft.com/office/drawing/2014/main" id="{E6E51E1A-6D98-70A8-CFFE-643CE591D97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382865" y="-162030"/>
            <a:ext cx="1455888" cy="1499456"/>
          </a:xfrm>
          <a:prstGeom prst="rect">
            <a:avLst/>
          </a:prstGeom>
        </p:spPr>
      </p:pic>
    </p:spTree>
    <p:extLst>
      <p:ext uri="{BB962C8B-B14F-4D97-AF65-F5344CB8AC3E}">
        <p14:creationId xmlns:p14="http://schemas.microsoft.com/office/powerpoint/2010/main" val="376926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B642-37EF-B068-5543-59B9E8B6AC50}"/>
              </a:ext>
            </a:extLst>
          </p:cNvPr>
          <p:cNvSpPr>
            <a:spLocks noGrp="1"/>
          </p:cNvSpPr>
          <p:nvPr>
            <p:ph type="title"/>
          </p:nvPr>
        </p:nvSpPr>
        <p:spPr>
          <a:xfrm>
            <a:off x="685801" y="685800"/>
            <a:ext cx="10396882" cy="645695"/>
          </a:xfrm>
        </p:spPr>
        <p:txBody>
          <a:bodyPr>
            <a:normAutofit fontScale="90000"/>
          </a:bodyPr>
          <a:lstStyle/>
          <a:p>
            <a:r>
              <a:rPr lang="en-US" dirty="0"/>
              <a:t>definition</a:t>
            </a:r>
          </a:p>
        </p:txBody>
      </p:sp>
      <p:sp>
        <p:nvSpPr>
          <p:cNvPr id="3" name="Content Placeholder 2">
            <a:extLst>
              <a:ext uri="{FF2B5EF4-FFF2-40B4-BE49-F238E27FC236}">
                <a16:creationId xmlns:a16="http://schemas.microsoft.com/office/drawing/2014/main" id="{562E918B-9F20-F7C6-2716-ABED5DFA2CE2}"/>
              </a:ext>
            </a:extLst>
          </p:cNvPr>
          <p:cNvSpPr>
            <a:spLocks noGrp="1"/>
          </p:cNvSpPr>
          <p:nvPr>
            <p:ph sz="quarter" idx="13"/>
          </p:nvPr>
        </p:nvSpPr>
        <p:spPr>
          <a:xfrm>
            <a:off x="685800" y="1331496"/>
            <a:ext cx="10396882" cy="4043090"/>
          </a:xfrm>
        </p:spPr>
        <p:txBody>
          <a:bodyPr/>
          <a:lstStyle/>
          <a:p>
            <a:pPr marL="0" indent="0">
              <a:buNone/>
            </a:pPr>
            <a:r>
              <a:rPr lang="en-US" sz="1800" b="1" kern="100" cap="none" dirty="0">
                <a:effectLst/>
                <a:latin typeface="Times New Roman" panose="02020603050405020304" pitchFamily="18" charset="0"/>
                <a:ea typeface="Calibri" panose="020F0502020204030204" pitchFamily="34" charset="0"/>
                <a:cs typeface="Arial" panose="020B0604020202020204" pitchFamily="34" charset="0"/>
              </a:rPr>
              <a:t>  Use case points</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a:t>
            </a:r>
            <a:r>
              <a:rPr lang="en-US" sz="1800" b="1" kern="100" cap="none" dirty="0" err="1">
                <a:effectLst/>
                <a:latin typeface="Times New Roman" panose="02020603050405020304" pitchFamily="18" charset="0"/>
                <a:ea typeface="Calibri" panose="020F0502020204030204" pitchFamily="34" charset="0"/>
                <a:cs typeface="Arial" panose="020B0604020202020204" pitchFamily="34" charset="0"/>
              </a:rPr>
              <a:t>ucp</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or </a:t>
            </a:r>
            <a:r>
              <a:rPr lang="en-US" sz="1800" b="1" kern="100" cap="none" dirty="0" err="1">
                <a:effectLst/>
                <a:latin typeface="Times New Roman" panose="02020603050405020304" pitchFamily="18" charset="0"/>
                <a:ea typeface="Calibri" panose="020F0502020204030204" pitchFamily="34" charset="0"/>
                <a:cs typeface="Arial" panose="020B0604020202020204" pitchFamily="34" charset="0"/>
              </a:rPr>
              <a:t>ucps</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is a </a:t>
            </a:r>
            <a:r>
              <a:rPr lang="en-US" sz="1800" u="sng" kern="100" cap="none"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2" tooltip="Software estimation"/>
              </a:rPr>
              <a:t>software estimation</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technique used to forecast the software size for software development projects.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ucp</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is used when the </a:t>
            </a:r>
            <a:r>
              <a:rPr lang="en-US" sz="1800" u="sng" kern="100" cap="none"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3" tooltip="Unified Modeling Language"/>
              </a:rPr>
              <a:t>unified modeling language</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uml</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and </a:t>
            </a:r>
            <a:r>
              <a:rPr lang="en-US" sz="1800" u="sng" kern="100" cap="none"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tooltip="Rational Unified Process"/>
              </a:rPr>
              <a:t>rational unified process</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rup</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methodologies are being used for the software design and development. the concept of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ucp</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is based on the requirements for the system being written using </a:t>
            </a:r>
            <a:r>
              <a:rPr lang="en-US" sz="1800" u="sng" kern="100" cap="none"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tooltip="Use cases"/>
              </a:rPr>
              <a:t>use cases</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which is part of the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uml</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set of modeling techniques. the software size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ucp</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is calculated based on elements of the system use cases with factoring to account for technical and environmental considerations. the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ucp</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for a project can then be used to calculate the estimated effort for a project.</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
        <p:nvSpPr>
          <p:cNvPr id="4" name="TextBox 3">
            <a:extLst>
              <a:ext uri="{FF2B5EF4-FFF2-40B4-BE49-F238E27FC236}">
                <a16:creationId xmlns:a16="http://schemas.microsoft.com/office/drawing/2014/main" id="{4772C0F2-570C-7787-073F-AA1BF990FE35}"/>
              </a:ext>
            </a:extLst>
          </p:cNvPr>
          <p:cNvSpPr txBox="1"/>
          <p:nvPr/>
        </p:nvSpPr>
        <p:spPr>
          <a:xfrm>
            <a:off x="245806" y="5833646"/>
            <a:ext cx="1342742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ITPM               USE CASE POINTS TRANING              PRODUCER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Sayyed Hossein Hosseini</a:t>
            </a:r>
            <a:r>
              <a:rPr lang="en-US" sz="1600" dirty="0">
                <a:solidFill>
                  <a:schemeClr val="bg1"/>
                </a:solidFill>
                <a:cs typeface="2  Compset" panose="00000400000000000000" pitchFamily="2" charset="-78"/>
              </a:rPr>
              <a:t>              </a:t>
            </a:r>
            <a:r>
              <a:rPr lang="en-US" sz="1600" b="1" dirty="0">
                <a:solidFill>
                  <a:schemeClr val="bg1"/>
                </a:solidFill>
                <a:latin typeface="Calibri" panose="020F0502020204030204" pitchFamily="34" charset="0"/>
                <a:cs typeface="Calibri" panose="020F0502020204030204" pitchFamily="34" charset="0"/>
              </a:rPr>
              <a:t>Supervisor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Dr. Mohammad Reza </a:t>
            </a:r>
            <a:r>
              <a:rPr lang="en-US" sz="1600" dirty="0" err="1">
                <a:solidFill>
                  <a:schemeClr val="bg1"/>
                </a:solidFill>
                <a:latin typeface="Calibri" panose="020F0502020204030204" pitchFamily="34" charset="0"/>
                <a:cs typeface="Calibri" panose="020F0502020204030204" pitchFamily="34" charset="0"/>
              </a:rPr>
              <a:t>Sharbaf</a:t>
            </a:r>
            <a:r>
              <a:rPr lang="en-US" sz="1600" dirty="0">
                <a:solidFill>
                  <a:schemeClr val="bg1"/>
                </a:solidFill>
                <a:cs typeface="2  Compset" panose="00000400000000000000" pitchFamily="2" charset="-78"/>
              </a:rPr>
              <a:t>   </a:t>
            </a:r>
          </a:p>
        </p:txBody>
      </p:sp>
      <p:pic>
        <p:nvPicPr>
          <p:cNvPr id="5" name="Picture 4">
            <a:extLst>
              <a:ext uri="{FF2B5EF4-FFF2-40B4-BE49-F238E27FC236}">
                <a16:creationId xmlns:a16="http://schemas.microsoft.com/office/drawing/2014/main" id="{BE1EBDAC-BEA7-F4C8-C515-9B8962073E8C}"/>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382865" y="-162030"/>
            <a:ext cx="1455888" cy="1499456"/>
          </a:xfrm>
          <a:prstGeom prst="rect">
            <a:avLst/>
          </a:prstGeom>
        </p:spPr>
      </p:pic>
    </p:spTree>
    <p:extLst>
      <p:ext uri="{BB962C8B-B14F-4D97-AF65-F5344CB8AC3E}">
        <p14:creationId xmlns:p14="http://schemas.microsoft.com/office/powerpoint/2010/main" val="79188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D2CF-98B9-39F7-5B64-A1B5443C2A25}"/>
              </a:ext>
            </a:extLst>
          </p:cNvPr>
          <p:cNvSpPr>
            <a:spLocks noGrp="1"/>
          </p:cNvSpPr>
          <p:nvPr>
            <p:ph type="title"/>
          </p:nvPr>
        </p:nvSpPr>
        <p:spPr>
          <a:xfrm>
            <a:off x="685801" y="685800"/>
            <a:ext cx="10396882" cy="631723"/>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5EB51B9B-6836-04FB-207D-C3ED54EEE15B}"/>
              </a:ext>
            </a:extLst>
          </p:cNvPr>
          <p:cNvSpPr>
            <a:spLocks noGrp="1"/>
          </p:cNvSpPr>
          <p:nvPr>
            <p:ph sz="quarter" idx="13"/>
          </p:nvPr>
        </p:nvSpPr>
        <p:spPr>
          <a:xfrm>
            <a:off x="685801" y="1435510"/>
            <a:ext cx="5646173" cy="2369573"/>
          </a:xfrm>
        </p:spPr>
        <p:txBody>
          <a:bodyPr>
            <a:normAutofit/>
          </a:bodyPr>
          <a:lstStyle/>
          <a:p>
            <a:r>
              <a:rPr lang="en-US" sz="1800" cap="none" dirty="0">
                <a:effectLst/>
                <a:latin typeface="Times New Roman" panose="02020603050405020304" pitchFamily="18" charset="0"/>
                <a:ea typeface="Calibri" panose="020F0502020204030204" pitchFamily="34" charset="0"/>
              </a:rPr>
              <a:t>  To illustrate the process of calculating the </a:t>
            </a:r>
            <a:r>
              <a:rPr lang="en-US" sz="1800" cap="none" dirty="0" err="1">
                <a:effectLst/>
                <a:latin typeface="Times New Roman" panose="02020603050405020304" pitchFamily="18" charset="0"/>
                <a:ea typeface="Calibri" panose="020F0502020204030204" pitchFamily="34" charset="0"/>
              </a:rPr>
              <a:t>ucp</a:t>
            </a:r>
            <a:r>
              <a:rPr lang="en-US" sz="1800" cap="none" dirty="0">
                <a:effectLst/>
                <a:latin typeface="Times New Roman" panose="02020603050405020304" pitchFamily="18" charset="0"/>
                <a:ea typeface="Calibri" panose="020F0502020204030204" pitchFamily="34" charset="0"/>
              </a:rPr>
              <a:t>, an online shopping system will be used. the diagram below depicts the use case diagram for the system to be developed.</a:t>
            </a:r>
            <a:endParaRPr lang="en-US" cap="none" dirty="0"/>
          </a:p>
        </p:txBody>
      </p:sp>
      <p:pic>
        <p:nvPicPr>
          <p:cNvPr id="4" name="Picture 3" descr="Online Shopping System Use Case Model">
            <a:extLst>
              <a:ext uri="{FF2B5EF4-FFF2-40B4-BE49-F238E27FC236}">
                <a16:creationId xmlns:a16="http://schemas.microsoft.com/office/drawing/2014/main" id="{CFE4667F-E1E7-029A-7DD0-86E16782AE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5670" y="1435510"/>
            <a:ext cx="4401308" cy="3560475"/>
          </a:xfrm>
          <a:prstGeom prst="rect">
            <a:avLst/>
          </a:prstGeom>
          <a:noFill/>
          <a:ln>
            <a:noFill/>
          </a:ln>
        </p:spPr>
      </p:pic>
      <p:pic>
        <p:nvPicPr>
          <p:cNvPr id="5" name="Picture 4">
            <a:extLst>
              <a:ext uri="{FF2B5EF4-FFF2-40B4-BE49-F238E27FC236}">
                <a16:creationId xmlns:a16="http://schemas.microsoft.com/office/drawing/2014/main" id="{D3F3A6B0-5824-F5FA-6570-0F2DFEE8071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382865" y="-162030"/>
            <a:ext cx="1455888" cy="1499456"/>
          </a:xfrm>
          <a:prstGeom prst="rect">
            <a:avLst/>
          </a:prstGeom>
        </p:spPr>
      </p:pic>
      <p:sp>
        <p:nvSpPr>
          <p:cNvPr id="7" name="TextBox 6">
            <a:extLst>
              <a:ext uri="{FF2B5EF4-FFF2-40B4-BE49-F238E27FC236}">
                <a16:creationId xmlns:a16="http://schemas.microsoft.com/office/drawing/2014/main" id="{06A22A57-6AD4-BD59-1D6D-F7FB1EEE73A3}"/>
              </a:ext>
            </a:extLst>
          </p:cNvPr>
          <p:cNvSpPr txBox="1"/>
          <p:nvPr/>
        </p:nvSpPr>
        <p:spPr>
          <a:xfrm>
            <a:off x="245806" y="5833646"/>
            <a:ext cx="1342742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ITPM               USE CASE POINTS TRANING              PRODUCER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Sayyed Hossein Hosseini</a:t>
            </a:r>
            <a:r>
              <a:rPr lang="en-US" sz="1600" dirty="0">
                <a:solidFill>
                  <a:schemeClr val="bg1"/>
                </a:solidFill>
                <a:cs typeface="2  Compset" panose="00000400000000000000" pitchFamily="2" charset="-78"/>
              </a:rPr>
              <a:t>              </a:t>
            </a:r>
            <a:r>
              <a:rPr lang="en-US" sz="1600" b="1" dirty="0">
                <a:solidFill>
                  <a:schemeClr val="bg1"/>
                </a:solidFill>
                <a:latin typeface="Calibri" panose="020F0502020204030204" pitchFamily="34" charset="0"/>
                <a:cs typeface="Calibri" panose="020F0502020204030204" pitchFamily="34" charset="0"/>
              </a:rPr>
              <a:t>Supervisor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Dr. Mohammad Reza </a:t>
            </a:r>
            <a:r>
              <a:rPr lang="en-US" sz="1600" dirty="0" err="1">
                <a:solidFill>
                  <a:schemeClr val="bg1"/>
                </a:solidFill>
                <a:latin typeface="Calibri" panose="020F0502020204030204" pitchFamily="34" charset="0"/>
                <a:cs typeface="Calibri" panose="020F0502020204030204" pitchFamily="34" charset="0"/>
              </a:rPr>
              <a:t>Sharbaf</a:t>
            </a:r>
            <a:r>
              <a:rPr lang="en-US" sz="1600" dirty="0">
                <a:solidFill>
                  <a:schemeClr val="bg1"/>
                </a:solidFill>
                <a:cs typeface="2  Compset" panose="00000400000000000000" pitchFamily="2" charset="-78"/>
              </a:rPr>
              <a:t>   </a:t>
            </a:r>
          </a:p>
        </p:txBody>
      </p:sp>
    </p:spTree>
    <p:extLst>
      <p:ext uri="{BB962C8B-B14F-4D97-AF65-F5344CB8AC3E}">
        <p14:creationId xmlns:p14="http://schemas.microsoft.com/office/powerpoint/2010/main" val="69987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900F-3843-2A32-9A93-EEB4CF36505B}"/>
              </a:ext>
            </a:extLst>
          </p:cNvPr>
          <p:cNvSpPr>
            <a:spLocks noGrp="1"/>
          </p:cNvSpPr>
          <p:nvPr>
            <p:ph type="title"/>
          </p:nvPr>
        </p:nvSpPr>
        <p:spPr/>
        <p:txBody>
          <a:bodyPr>
            <a:noAutofit/>
          </a:bodyPr>
          <a:lstStyle/>
          <a:p>
            <a:r>
              <a:rPr lang="en-US" sz="4900" kern="100" dirty="0">
                <a:effectLst/>
                <a:ea typeface="Calibri" panose="020F0502020204030204" pitchFamily="34" charset="0"/>
                <a:cs typeface="Arial" panose="020B0604020202020204" pitchFamily="34" charset="0"/>
              </a:rPr>
              <a:t>Unadjusted Use Case Weight (UUCW) </a:t>
            </a:r>
            <a:br>
              <a:rPr lang="en-US" sz="4900" kern="100" dirty="0">
                <a:effectLst/>
                <a:ea typeface="Calibri" panose="020F0502020204030204" pitchFamily="34" charset="0"/>
                <a:cs typeface="Arial" panose="020B0604020202020204" pitchFamily="34" charset="0"/>
              </a:rPr>
            </a:br>
            <a:endParaRPr lang="en-US" sz="4900" dirty="0"/>
          </a:p>
        </p:txBody>
      </p:sp>
      <p:sp>
        <p:nvSpPr>
          <p:cNvPr id="3" name="Content Placeholder 2">
            <a:extLst>
              <a:ext uri="{FF2B5EF4-FFF2-40B4-BE49-F238E27FC236}">
                <a16:creationId xmlns:a16="http://schemas.microsoft.com/office/drawing/2014/main" id="{259F8F9B-F26B-05B8-0A44-CB90B742D2B8}"/>
              </a:ext>
            </a:extLst>
          </p:cNvPr>
          <p:cNvSpPr>
            <a:spLocks noGrp="1"/>
          </p:cNvSpPr>
          <p:nvPr>
            <p:ph sz="quarter" idx="13"/>
          </p:nvPr>
        </p:nvSpPr>
        <p:spPr>
          <a:xfrm>
            <a:off x="685801" y="1469294"/>
            <a:ext cx="10173064" cy="3919411"/>
          </a:xfrm>
        </p:spPr>
        <p:txBody>
          <a:bodyPr>
            <a:normAutofit/>
          </a:bodyPr>
          <a:lstStyle/>
          <a:p>
            <a:pPr marL="0" marR="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to calculate the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uucw</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the use cases must be defined and the number of transactions for each use case identified. the online shopping system use case diagram is depicting that nine use cases exist for the system. assuming 2 of these use cases are simple, 3 are average and 4 are complex, the calculation for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uucw</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is as follows:</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UUCW = (total no. of simple use cases x 5) + (total no. average use cases x 10) + (total no. complex use cases x 15)</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for the online shopping system, the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uucw</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 (2 x 5) + (3 x 10) + (4 x 15) = 100</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UUCW = 100</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cap="none" dirty="0"/>
          </a:p>
        </p:txBody>
      </p:sp>
      <p:pic>
        <p:nvPicPr>
          <p:cNvPr id="4" name="Picture 3">
            <a:extLst>
              <a:ext uri="{FF2B5EF4-FFF2-40B4-BE49-F238E27FC236}">
                <a16:creationId xmlns:a16="http://schemas.microsoft.com/office/drawing/2014/main" id="{EB9143D0-32AD-FBAB-848E-B1467452F9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382865" y="-162030"/>
            <a:ext cx="1455888" cy="1499456"/>
          </a:xfrm>
          <a:prstGeom prst="rect">
            <a:avLst/>
          </a:prstGeom>
        </p:spPr>
      </p:pic>
      <p:sp>
        <p:nvSpPr>
          <p:cNvPr id="6" name="TextBox 5">
            <a:extLst>
              <a:ext uri="{FF2B5EF4-FFF2-40B4-BE49-F238E27FC236}">
                <a16:creationId xmlns:a16="http://schemas.microsoft.com/office/drawing/2014/main" id="{FFA534F6-8FAA-550E-3536-684300FFD0D8}"/>
              </a:ext>
            </a:extLst>
          </p:cNvPr>
          <p:cNvSpPr txBox="1"/>
          <p:nvPr/>
        </p:nvSpPr>
        <p:spPr>
          <a:xfrm>
            <a:off x="245806" y="5833646"/>
            <a:ext cx="1342742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ITPM               USE CASE POINTS TRANING              PRODUCER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Sayyed Hossein Hosseini</a:t>
            </a:r>
            <a:r>
              <a:rPr lang="en-US" sz="1600" dirty="0">
                <a:solidFill>
                  <a:schemeClr val="bg1"/>
                </a:solidFill>
                <a:cs typeface="2  Compset" panose="00000400000000000000" pitchFamily="2" charset="-78"/>
              </a:rPr>
              <a:t>              </a:t>
            </a:r>
            <a:r>
              <a:rPr lang="en-US" sz="1600" b="1" dirty="0">
                <a:solidFill>
                  <a:schemeClr val="bg1"/>
                </a:solidFill>
                <a:latin typeface="Calibri" panose="020F0502020204030204" pitchFamily="34" charset="0"/>
                <a:cs typeface="Calibri" panose="020F0502020204030204" pitchFamily="34" charset="0"/>
              </a:rPr>
              <a:t>Supervisor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Dr. Mohammad Reza </a:t>
            </a:r>
            <a:r>
              <a:rPr lang="en-US" sz="1600" dirty="0" err="1">
                <a:solidFill>
                  <a:schemeClr val="bg1"/>
                </a:solidFill>
                <a:latin typeface="Calibri" panose="020F0502020204030204" pitchFamily="34" charset="0"/>
                <a:cs typeface="Calibri" panose="020F0502020204030204" pitchFamily="34" charset="0"/>
              </a:rPr>
              <a:t>Sharbaf</a:t>
            </a:r>
            <a:r>
              <a:rPr lang="en-US" sz="1600" dirty="0">
                <a:solidFill>
                  <a:schemeClr val="bg1"/>
                </a:solidFill>
                <a:cs typeface="2  Compset" panose="00000400000000000000" pitchFamily="2" charset="-78"/>
              </a:rPr>
              <a:t>   </a:t>
            </a:r>
          </a:p>
        </p:txBody>
      </p:sp>
    </p:spTree>
    <p:extLst>
      <p:ext uri="{BB962C8B-B14F-4D97-AF65-F5344CB8AC3E}">
        <p14:creationId xmlns:p14="http://schemas.microsoft.com/office/powerpoint/2010/main" val="364286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BA98-99B5-5A68-686A-B2CC7A979910}"/>
              </a:ext>
            </a:extLst>
          </p:cNvPr>
          <p:cNvSpPr>
            <a:spLocks noGrp="1"/>
          </p:cNvSpPr>
          <p:nvPr>
            <p:ph type="title"/>
          </p:nvPr>
        </p:nvSpPr>
        <p:spPr/>
        <p:txBody>
          <a:bodyPr>
            <a:noAutofit/>
          </a:bodyPr>
          <a:lstStyle/>
          <a:p>
            <a:r>
              <a:rPr lang="en-US" sz="4900" kern="100" dirty="0">
                <a:effectLst/>
                <a:ea typeface="Calibri" panose="020F0502020204030204" pitchFamily="34" charset="0"/>
                <a:cs typeface="Arial" panose="020B0604020202020204" pitchFamily="34" charset="0"/>
              </a:rPr>
              <a:t>Unadjusted Actor Weight (UAW) </a:t>
            </a:r>
            <a:br>
              <a:rPr lang="en-US" sz="4900" kern="100" dirty="0">
                <a:effectLst/>
                <a:ea typeface="Calibri" panose="020F0502020204030204" pitchFamily="34" charset="0"/>
                <a:cs typeface="Arial" panose="020B0604020202020204" pitchFamily="34" charset="0"/>
              </a:rPr>
            </a:br>
            <a:endParaRPr lang="en-US" sz="4900" dirty="0"/>
          </a:p>
        </p:txBody>
      </p:sp>
      <p:sp>
        <p:nvSpPr>
          <p:cNvPr id="3" name="Content Placeholder 2">
            <a:extLst>
              <a:ext uri="{FF2B5EF4-FFF2-40B4-BE49-F238E27FC236}">
                <a16:creationId xmlns:a16="http://schemas.microsoft.com/office/drawing/2014/main" id="{E432CA8E-9655-FFA5-02BF-B4E65C236ADF}"/>
              </a:ext>
            </a:extLst>
          </p:cNvPr>
          <p:cNvSpPr>
            <a:spLocks noGrp="1"/>
          </p:cNvSpPr>
          <p:nvPr>
            <p:ph sz="quarter" idx="13"/>
          </p:nvPr>
        </p:nvSpPr>
        <p:spPr/>
        <p:txBody>
          <a:bodyPr>
            <a:normAutofit/>
          </a:bodyPr>
          <a:lstStyle/>
          <a:p>
            <a:pPr marL="0" marR="0">
              <a:lnSpc>
                <a:spcPct val="150000"/>
              </a:lnSpc>
              <a:spcBef>
                <a:spcPts val="0"/>
              </a:spcBef>
              <a:spcAft>
                <a:spcPts val="800"/>
              </a:spcAft>
            </a:pPr>
            <a:r>
              <a:rPr lang="en-US" sz="1800" kern="100" cap="none" dirty="0">
                <a:latin typeface="Times New Roman" panose="02020603050405020304" pitchFamily="18" charset="0"/>
                <a:ea typeface="Calibri" panose="020F0502020204030204" pitchFamily="34" charset="0"/>
                <a:cs typeface="Arial" panose="020B0604020202020204" pitchFamily="34" charset="0"/>
              </a:rPr>
              <a:t>T</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o calculate the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uaw</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the actors must be identified. the online shopping system use case diagram is depicting five actors; one simple for the payment processing system and four complex for each of the human users actors (i.e. online customer, marketing administrator, warehouse clerk, warehouse manager.) the calculation for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uaw</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is as follows:</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UAW = (total no. of simple actors x 1) + (total no. average actors x 2) + (total no. complex actors x 3)</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1800" kern="100" cap="none" dirty="0">
                <a:latin typeface="Times New Roman" panose="02020603050405020304" pitchFamily="18" charset="0"/>
                <a:ea typeface="Calibri" panose="020F0502020204030204" pitchFamily="34" charset="0"/>
                <a:cs typeface="Arial" panose="020B0604020202020204" pitchFamily="34" charset="0"/>
              </a:rPr>
              <a:t>f</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or the online shopping system,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uaw</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 (1 x 1) + (0 x 2) + (4 x 3) = 13</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UAW = 13</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5DBF257-1FB4-1ADD-1C48-D8A8FD8B5A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382865" y="-162030"/>
            <a:ext cx="1455888" cy="1499456"/>
          </a:xfrm>
          <a:prstGeom prst="rect">
            <a:avLst/>
          </a:prstGeom>
        </p:spPr>
      </p:pic>
      <p:sp>
        <p:nvSpPr>
          <p:cNvPr id="6" name="TextBox 5">
            <a:extLst>
              <a:ext uri="{FF2B5EF4-FFF2-40B4-BE49-F238E27FC236}">
                <a16:creationId xmlns:a16="http://schemas.microsoft.com/office/drawing/2014/main" id="{C36296CB-0DE8-6B35-5304-18139E42E387}"/>
              </a:ext>
            </a:extLst>
          </p:cNvPr>
          <p:cNvSpPr txBox="1"/>
          <p:nvPr/>
        </p:nvSpPr>
        <p:spPr>
          <a:xfrm>
            <a:off x="245806" y="5833646"/>
            <a:ext cx="1342742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ITPM               USE CASE POINTS TRANING              PRODUCER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Sayyed Hossein Hosseini</a:t>
            </a:r>
            <a:r>
              <a:rPr lang="en-US" sz="1600" dirty="0">
                <a:solidFill>
                  <a:schemeClr val="bg1"/>
                </a:solidFill>
                <a:cs typeface="2  Compset" panose="00000400000000000000" pitchFamily="2" charset="-78"/>
              </a:rPr>
              <a:t>              </a:t>
            </a:r>
            <a:r>
              <a:rPr lang="en-US" sz="1600" b="1" dirty="0">
                <a:solidFill>
                  <a:schemeClr val="bg1"/>
                </a:solidFill>
                <a:latin typeface="Calibri" panose="020F0502020204030204" pitchFamily="34" charset="0"/>
                <a:cs typeface="Calibri" panose="020F0502020204030204" pitchFamily="34" charset="0"/>
              </a:rPr>
              <a:t>Supervisor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Dr. Mohammad Reza </a:t>
            </a:r>
            <a:r>
              <a:rPr lang="en-US" sz="1600" dirty="0" err="1">
                <a:solidFill>
                  <a:schemeClr val="bg1"/>
                </a:solidFill>
                <a:latin typeface="Calibri" panose="020F0502020204030204" pitchFamily="34" charset="0"/>
                <a:cs typeface="Calibri" panose="020F0502020204030204" pitchFamily="34" charset="0"/>
              </a:rPr>
              <a:t>Sharbaf</a:t>
            </a:r>
            <a:r>
              <a:rPr lang="en-US" sz="1600" dirty="0">
                <a:solidFill>
                  <a:schemeClr val="bg1"/>
                </a:solidFill>
                <a:cs typeface="2  Compset" panose="00000400000000000000" pitchFamily="2" charset="-78"/>
              </a:rPr>
              <a:t>   </a:t>
            </a:r>
          </a:p>
        </p:txBody>
      </p:sp>
    </p:spTree>
    <p:extLst>
      <p:ext uri="{BB962C8B-B14F-4D97-AF65-F5344CB8AC3E}">
        <p14:creationId xmlns:p14="http://schemas.microsoft.com/office/powerpoint/2010/main" val="217156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0006-783B-5068-3630-737794E70653}"/>
              </a:ext>
            </a:extLst>
          </p:cNvPr>
          <p:cNvSpPr>
            <a:spLocks noGrp="1"/>
          </p:cNvSpPr>
          <p:nvPr>
            <p:ph type="title"/>
          </p:nvPr>
        </p:nvSpPr>
        <p:spPr/>
        <p:txBody>
          <a:bodyPr>
            <a:noAutofit/>
          </a:bodyPr>
          <a:lstStyle/>
          <a:p>
            <a:r>
              <a:rPr lang="en-US" sz="4900" dirty="0">
                <a:effectLst/>
                <a:ea typeface="Calibri" panose="020F0502020204030204" pitchFamily="34" charset="0"/>
              </a:rPr>
              <a:t>Technical Complexity Factor (TCF)</a:t>
            </a:r>
            <a:endParaRPr lang="en-US" sz="4900" dirty="0"/>
          </a:p>
        </p:txBody>
      </p:sp>
      <p:sp>
        <p:nvSpPr>
          <p:cNvPr id="3" name="Content Placeholder 2">
            <a:extLst>
              <a:ext uri="{FF2B5EF4-FFF2-40B4-BE49-F238E27FC236}">
                <a16:creationId xmlns:a16="http://schemas.microsoft.com/office/drawing/2014/main" id="{2EFE6A1E-A44D-730F-B77D-A7BE19A90D9C}"/>
              </a:ext>
            </a:extLst>
          </p:cNvPr>
          <p:cNvSpPr>
            <a:spLocks noGrp="1"/>
          </p:cNvSpPr>
          <p:nvPr>
            <p:ph sz="quarter" idx="13"/>
          </p:nvPr>
        </p:nvSpPr>
        <p:spPr>
          <a:xfrm>
            <a:off x="685800" y="2389240"/>
            <a:ext cx="10394707" cy="2985346"/>
          </a:xfrm>
        </p:spPr>
        <p:txBody>
          <a:bodyPr>
            <a:normAutofit lnSpcReduction="10000"/>
          </a:bodyPr>
          <a:lstStyle/>
          <a:p>
            <a:r>
              <a:rPr lang="en-US" sz="1800" cap="none" dirty="0">
                <a:effectLst/>
                <a:latin typeface="Times New Roman" panose="02020603050405020304" pitchFamily="18" charset="0"/>
                <a:ea typeface="Calibri" panose="020F0502020204030204" pitchFamily="34" charset="0"/>
              </a:rPr>
              <a:t>to calculate the </a:t>
            </a:r>
            <a:r>
              <a:rPr lang="en-US" sz="1800" cap="none" dirty="0" err="1">
                <a:effectLst/>
                <a:latin typeface="Times New Roman" panose="02020603050405020304" pitchFamily="18" charset="0"/>
                <a:ea typeface="Calibri" panose="020F0502020204030204" pitchFamily="34" charset="0"/>
              </a:rPr>
              <a:t>tcf</a:t>
            </a:r>
            <a:r>
              <a:rPr lang="en-US" sz="1800" cap="none" dirty="0">
                <a:effectLst/>
                <a:latin typeface="Times New Roman" panose="02020603050405020304" pitchFamily="18" charset="0"/>
                <a:ea typeface="Calibri" panose="020F0502020204030204" pitchFamily="34" charset="0"/>
              </a:rPr>
              <a:t>, each of the technical factors is assigned a value based on how essential the technical aspect is to the system being developed. the diagram below shows the assigned values for the online shopping system. the values are multiplied by the weighted values and the total </a:t>
            </a:r>
            <a:r>
              <a:rPr lang="en-US" sz="1800" cap="none" dirty="0" err="1">
                <a:effectLst/>
                <a:latin typeface="Times New Roman" panose="02020603050405020304" pitchFamily="18" charset="0"/>
                <a:ea typeface="Calibri" panose="020F0502020204030204" pitchFamily="34" charset="0"/>
              </a:rPr>
              <a:t>tf</a:t>
            </a:r>
            <a:r>
              <a:rPr lang="en-US" sz="1800" cap="none" dirty="0">
                <a:effectLst/>
                <a:latin typeface="Times New Roman" panose="02020603050405020304" pitchFamily="18" charset="0"/>
                <a:ea typeface="Calibri" panose="020F0502020204030204" pitchFamily="34" charset="0"/>
              </a:rPr>
              <a:t> is determined.</a:t>
            </a:r>
          </a:p>
          <a:p>
            <a:pPr marL="0" marR="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next, the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tcf</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is calculated:</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TCF = 0.6 +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tf</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/100)</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for the online shopping system,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tcf</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 0.6 + (42/100) = 1.02</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TCF = 1.02</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endParaRPr lang="en-US" sz="1800" cap="none" dirty="0">
              <a:effectLst/>
              <a:latin typeface="Times New Roman" panose="02020603050405020304" pitchFamily="18" charset="0"/>
              <a:ea typeface="Calibri" panose="020F0502020204030204" pitchFamily="34" charset="0"/>
            </a:endParaRPr>
          </a:p>
          <a:p>
            <a:endParaRPr lang="en-US" cap="none" dirty="0"/>
          </a:p>
        </p:txBody>
      </p:sp>
      <p:pic>
        <p:nvPicPr>
          <p:cNvPr id="5" name="Picture 4">
            <a:extLst>
              <a:ext uri="{FF2B5EF4-FFF2-40B4-BE49-F238E27FC236}">
                <a16:creationId xmlns:a16="http://schemas.microsoft.com/office/drawing/2014/main" id="{CE9AFE93-2FB9-E068-CA32-1E1AF00678C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382865" y="-162030"/>
            <a:ext cx="1455888" cy="1499456"/>
          </a:xfrm>
          <a:prstGeom prst="rect">
            <a:avLst/>
          </a:prstGeom>
        </p:spPr>
      </p:pic>
      <p:sp>
        <p:nvSpPr>
          <p:cNvPr id="7" name="TextBox 6">
            <a:extLst>
              <a:ext uri="{FF2B5EF4-FFF2-40B4-BE49-F238E27FC236}">
                <a16:creationId xmlns:a16="http://schemas.microsoft.com/office/drawing/2014/main" id="{D58A19EA-B3BA-87DE-CB63-299D47E6480F}"/>
              </a:ext>
            </a:extLst>
          </p:cNvPr>
          <p:cNvSpPr txBox="1"/>
          <p:nvPr/>
        </p:nvSpPr>
        <p:spPr>
          <a:xfrm>
            <a:off x="245806" y="5833646"/>
            <a:ext cx="1342742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ITPM               USE CASE POINTS TRANING              PRODUCER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Sayyed Hossein Hosseini</a:t>
            </a:r>
            <a:r>
              <a:rPr lang="en-US" sz="1600" dirty="0">
                <a:solidFill>
                  <a:schemeClr val="bg1"/>
                </a:solidFill>
                <a:cs typeface="2  Compset" panose="00000400000000000000" pitchFamily="2" charset="-78"/>
              </a:rPr>
              <a:t>              </a:t>
            </a:r>
            <a:r>
              <a:rPr lang="en-US" sz="1600" b="1" dirty="0">
                <a:solidFill>
                  <a:schemeClr val="bg1"/>
                </a:solidFill>
                <a:latin typeface="Calibri" panose="020F0502020204030204" pitchFamily="34" charset="0"/>
                <a:cs typeface="Calibri" panose="020F0502020204030204" pitchFamily="34" charset="0"/>
              </a:rPr>
              <a:t>Supervisor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Dr. Mohammad Reza </a:t>
            </a:r>
            <a:r>
              <a:rPr lang="en-US" sz="1600" dirty="0" err="1">
                <a:solidFill>
                  <a:schemeClr val="bg1"/>
                </a:solidFill>
                <a:latin typeface="Calibri" panose="020F0502020204030204" pitchFamily="34" charset="0"/>
                <a:cs typeface="Calibri" panose="020F0502020204030204" pitchFamily="34" charset="0"/>
              </a:rPr>
              <a:t>Sharbaf</a:t>
            </a:r>
            <a:r>
              <a:rPr lang="en-US" sz="1600" dirty="0">
                <a:solidFill>
                  <a:schemeClr val="bg1"/>
                </a:solidFill>
                <a:cs typeface="2  Compset" panose="00000400000000000000" pitchFamily="2" charset="-78"/>
              </a:rPr>
              <a:t>   </a:t>
            </a:r>
          </a:p>
        </p:txBody>
      </p:sp>
    </p:spTree>
    <p:extLst>
      <p:ext uri="{BB962C8B-B14F-4D97-AF65-F5344CB8AC3E}">
        <p14:creationId xmlns:p14="http://schemas.microsoft.com/office/powerpoint/2010/main" val="422157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29A1A0-30E1-E251-ED0E-C047E7C1015B}"/>
              </a:ext>
            </a:extLst>
          </p:cNvPr>
          <p:cNvGraphicFramePr>
            <a:graphicFrameLocks noGrp="1"/>
          </p:cNvGraphicFramePr>
          <p:nvPr>
            <p:extLst>
              <p:ext uri="{D42A27DB-BD31-4B8C-83A1-F6EECF244321}">
                <p14:modId xmlns:p14="http://schemas.microsoft.com/office/powerpoint/2010/main" val="2488736794"/>
              </p:ext>
            </p:extLst>
          </p:nvPr>
        </p:nvGraphicFramePr>
        <p:xfrm>
          <a:off x="580103" y="462116"/>
          <a:ext cx="10294375" cy="4913152"/>
        </p:xfrm>
        <a:graphic>
          <a:graphicData uri="http://schemas.openxmlformats.org/drawingml/2006/table">
            <a:tbl>
              <a:tblPr firstRow="1" firstCol="1" bandRow="1">
                <a:tableStyleId>{5C22544A-7EE6-4342-B048-85BDC9FD1C3A}</a:tableStyleId>
              </a:tblPr>
              <a:tblGrid>
                <a:gridCol w="2058875">
                  <a:extLst>
                    <a:ext uri="{9D8B030D-6E8A-4147-A177-3AD203B41FA5}">
                      <a16:colId xmlns:a16="http://schemas.microsoft.com/office/drawing/2014/main" val="2856251765"/>
                    </a:ext>
                  </a:extLst>
                </a:gridCol>
                <a:gridCol w="2058875">
                  <a:extLst>
                    <a:ext uri="{9D8B030D-6E8A-4147-A177-3AD203B41FA5}">
                      <a16:colId xmlns:a16="http://schemas.microsoft.com/office/drawing/2014/main" val="2958789601"/>
                    </a:ext>
                  </a:extLst>
                </a:gridCol>
                <a:gridCol w="2058875">
                  <a:extLst>
                    <a:ext uri="{9D8B030D-6E8A-4147-A177-3AD203B41FA5}">
                      <a16:colId xmlns:a16="http://schemas.microsoft.com/office/drawing/2014/main" val="355465893"/>
                    </a:ext>
                  </a:extLst>
                </a:gridCol>
                <a:gridCol w="2058875">
                  <a:extLst>
                    <a:ext uri="{9D8B030D-6E8A-4147-A177-3AD203B41FA5}">
                      <a16:colId xmlns:a16="http://schemas.microsoft.com/office/drawing/2014/main" val="3807459605"/>
                    </a:ext>
                  </a:extLst>
                </a:gridCol>
                <a:gridCol w="2058875">
                  <a:extLst>
                    <a:ext uri="{9D8B030D-6E8A-4147-A177-3AD203B41FA5}">
                      <a16:colId xmlns:a16="http://schemas.microsoft.com/office/drawing/2014/main" val="193951169"/>
                    </a:ext>
                  </a:extLst>
                </a:gridCol>
              </a:tblGrid>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Factor</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Description</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Weight</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Assigned Value</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Weight x Assigned Value</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610542460"/>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T1</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Distributed system</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2841394804"/>
                  </a:ext>
                </a:extLst>
              </a:tr>
              <a:tr h="581818">
                <a:tc>
                  <a:txBody>
                    <a:bodyPr/>
                    <a:lstStyle/>
                    <a:p>
                      <a:pPr marL="0" marR="0">
                        <a:lnSpc>
                          <a:spcPct val="150000"/>
                        </a:lnSpc>
                        <a:spcBef>
                          <a:spcPts val="0"/>
                        </a:spcBef>
                        <a:spcAft>
                          <a:spcPts val="800"/>
                        </a:spcAft>
                      </a:pPr>
                      <a:r>
                        <a:rPr lang="en-US" sz="1200" b="0" kern="100" dirty="0">
                          <a:effectLst/>
                          <a:latin typeface="Calibri" panose="020F0502020204030204" pitchFamily="34" charset="0"/>
                          <a:cs typeface="Calibri" panose="020F0502020204030204" pitchFamily="34" charset="0"/>
                        </a:rPr>
                        <a:t>T2</a:t>
                      </a:r>
                      <a:endParaRPr lang="en-US"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Response time/performance objectives</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3488028596"/>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T3</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End-user efficiency</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3</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3</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2019583743"/>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T4</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Internal processing complexity</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2619936413"/>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Code reusability</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3</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3</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3805012280"/>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T6</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Easy to install</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0.5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0.5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788788820"/>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T7</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Easy to use</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dirty="0">
                          <a:effectLst/>
                          <a:latin typeface="Calibri" panose="020F0502020204030204" pitchFamily="34" charset="0"/>
                          <a:cs typeface="Calibri" panose="020F0502020204030204" pitchFamily="34" charset="0"/>
                        </a:rPr>
                        <a:t>0.5</a:t>
                      </a:r>
                      <a:endParaRPr lang="en-US"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1764344874"/>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T8</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Portability to other platforms</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4</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339590084"/>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T9</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System maintenance</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3749847820"/>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Concurrent/parallel processing</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3</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3</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2089660315"/>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T11</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Security features</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5</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2680579350"/>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T12</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Access for third parties</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1019226173"/>
                  </a:ext>
                </a:extLst>
              </a:tr>
              <a:tr h="309381">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T13</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End user training</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1.0</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1</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3237557337"/>
                  </a:ext>
                </a:extLst>
              </a:tr>
              <a:tr h="309381">
                <a:tc gridSpan="4">
                  <a:txBody>
                    <a:bodyPr/>
                    <a:lstStyle/>
                    <a:p>
                      <a:pPr marL="0" marR="0">
                        <a:lnSpc>
                          <a:spcPct val="150000"/>
                        </a:lnSpc>
                        <a:spcBef>
                          <a:spcPts val="0"/>
                        </a:spcBef>
                        <a:spcAft>
                          <a:spcPts val="800"/>
                        </a:spcAft>
                      </a:pPr>
                      <a:r>
                        <a:rPr lang="en-US" sz="1200" b="0" kern="100">
                          <a:effectLst/>
                          <a:latin typeface="Calibri" panose="020F0502020204030204" pitchFamily="34" charset="0"/>
                          <a:cs typeface="Calibri" panose="020F0502020204030204" pitchFamily="34" charset="0"/>
                        </a:rPr>
                        <a:t>Total (TF):</a:t>
                      </a:r>
                      <a:endParaRPr lang="en-US" sz="1200" b="0" kern="10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50000"/>
                        </a:lnSpc>
                        <a:spcBef>
                          <a:spcPts val="0"/>
                        </a:spcBef>
                        <a:spcAft>
                          <a:spcPts val="800"/>
                        </a:spcAft>
                      </a:pPr>
                      <a:r>
                        <a:rPr lang="en-US" sz="1200" b="0" kern="100" dirty="0">
                          <a:effectLst/>
                          <a:latin typeface="Calibri" panose="020F0502020204030204" pitchFamily="34" charset="0"/>
                          <a:cs typeface="Calibri" panose="020F0502020204030204" pitchFamily="34" charset="0"/>
                        </a:rPr>
                        <a:t>42</a:t>
                      </a:r>
                      <a:endParaRPr lang="en-US" sz="1200" b="0" kern="100" dirty="0">
                        <a:effectLst/>
                        <a:latin typeface="Calibri" panose="020F0502020204030204" pitchFamily="34" charset="0"/>
                        <a:ea typeface="Calibri" panose="020F0502020204030204" pitchFamily="34" charset="0"/>
                        <a:cs typeface="Calibri" panose="020F0502020204030204" pitchFamily="34" charset="0"/>
                      </a:endParaRPr>
                    </a:p>
                  </a:txBody>
                  <a:tcPr marL="44515" marR="44515" marT="22258" marB="22258" anchor="ctr"/>
                </a:tc>
                <a:extLst>
                  <a:ext uri="{0D108BD9-81ED-4DB2-BD59-A6C34878D82A}">
                    <a16:rowId xmlns:a16="http://schemas.microsoft.com/office/drawing/2014/main" val="2074637412"/>
                  </a:ext>
                </a:extLst>
              </a:tr>
            </a:tbl>
          </a:graphicData>
        </a:graphic>
      </p:graphicFrame>
      <p:pic>
        <p:nvPicPr>
          <p:cNvPr id="3" name="Picture 2">
            <a:extLst>
              <a:ext uri="{FF2B5EF4-FFF2-40B4-BE49-F238E27FC236}">
                <a16:creationId xmlns:a16="http://schemas.microsoft.com/office/drawing/2014/main" id="{6C3D95D6-663B-54F5-CD7A-648C003642D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382865" y="-162030"/>
            <a:ext cx="1455888" cy="1499456"/>
          </a:xfrm>
          <a:prstGeom prst="rect">
            <a:avLst/>
          </a:prstGeom>
        </p:spPr>
      </p:pic>
      <p:sp>
        <p:nvSpPr>
          <p:cNvPr id="5" name="TextBox 4">
            <a:extLst>
              <a:ext uri="{FF2B5EF4-FFF2-40B4-BE49-F238E27FC236}">
                <a16:creationId xmlns:a16="http://schemas.microsoft.com/office/drawing/2014/main" id="{165885FE-D220-1103-EF85-6B717A5FB1B5}"/>
              </a:ext>
            </a:extLst>
          </p:cNvPr>
          <p:cNvSpPr txBox="1"/>
          <p:nvPr/>
        </p:nvSpPr>
        <p:spPr>
          <a:xfrm>
            <a:off x="245806" y="5833646"/>
            <a:ext cx="1342742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ITPM               USE CASE POINTS TRANING              PRODUCER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Sayyed Hossein Hosseini</a:t>
            </a:r>
            <a:r>
              <a:rPr lang="en-US" sz="1600" dirty="0">
                <a:solidFill>
                  <a:schemeClr val="bg1"/>
                </a:solidFill>
                <a:cs typeface="2  Compset" panose="00000400000000000000" pitchFamily="2" charset="-78"/>
              </a:rPr>
              <a:t>              </a:t>
            </a:r>
            <a:r>
              <a:rPr lang="en-US" sz="1600" b="1" dirty="0">
                <a:solidFill>
                  <a:schemeClr val="bg1"/>
                </a:solidFill>
                <a:latin typeface="Calibri" panose="020F0502020204030204" pitchFamily="34" charset="0"/>
                <a:cs typeface="Calibri" panose="020F0502020204030204" pitchFamily="34" charset="0"/>
              </a:rPr>
              <a:t>Supervisor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Dr. Mohammad Reza </a:t>
            </a:r>
            <a:r>
              <a:rPr lang="en-US" sz="1600" dirty="0" err="1">
                <a:solidFill>
                  <a:schemeClr val="bg1"/>
                </a:solidFill>
                <a:latin typeface="Calibri" panose="020F0502020204030204" pitchFamily="34" charset="0"/>
                <a:cs typeface="Calibri" panose="020F0502020204030204" pitchFamily="34" charset="0"/>
              </a:rPr>
              <a:t>Sharbaf</a:t>
            </a:r>
            <a:r>
              <a:rPr lang="en-US" sz="1600" dirty="0">
                <a:solidFill>
                  <a:schemeClr val="bg1"/>
                </a:solidFill>
                <a:cs typeface="2  Compset" panose="00000400000000000000" pitchFamily="2" charset="-78"/>
              </a:rPr>
              <a:t>   </a:t>
            </a:r>
          </a:p>
        </p:txBody>
      </p:sp>
    </p:spTree>
    <p:extLst>
      <p:ext uri="{BB962C8B-B14F-4D97-AF65-F5344CB8AC3E}">
        <p14:creationId xmlns:p14="http://schemas.microsoft.com/office/powerpoint/2010/main" val="44340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6C1E-FDDE-E146-C3D6-F240E830C1B8}"/>
              </a:ext>
            </a:extLst>
          </p:cNvPr>
          <p:cNvSpPr>
            <a:spLocks noGrp="1"/>
          </p:cNvSpPr>
          <p:nvPr>
            <p:ph type="title"/>
          </p:nvPr>
        </p:nvSpPr>
        <p:spPr>
          <a:xfrm>
            <a:off x="560439" y="1160206"/>
            <a:ext cx="10903974" cy="677559"/>
          </a:xfrm>
        </p:spPr>
        <p:txBody>
          <a:bodyPr>
            <a:noAutofit/>
          </a:bodyPr>
          <a:lstStyle/>
          <a:p>
            <a:r>
              <a:rPr lang="en-US" sz="4900" kern="100" dirty="0">
                <a:effectLst/>
                <a:ea typeface="Calibri" panose="020F0502020204030204" pitchFamily="34" charset="0"/>
                <a:cs typeface="Arial" panose="020B0604020202020204" pitchFamily="34" charset="0"/>
              </a:rPr>
              <a:t>Environmental Complexity Factor (ECF) </a:t>
            </a:r>
            <a:br>
              <a:rPr lang="en-US" sz="4900" kern="100" dirty="0">
                <a:effectLst/>
                <a:ea typeface="Calibri" panose="020F0502020204030204" pitchFamily="34" charset="0"/>
                <a:cs typeface="Arial" panose="020B0604020202020204" pitchFamily="34" charset="0"/>
              </a:rPr>
            </a:br>
            <a:endParaRPr lang="en-US" sz="4900" dirty="0"/>
          </a:p>
        </p:txBody>
      </p:sp>
      <p:sp>
        <p:nvSpPr>
          <p:cNvPr id="3" name="Content Placeholder 2">
            <a:extLst>
              <a:ext uri="{FF2B5EF4-FFF2-40B4-BE49-F238E27FC236}">
                <a16:creationId xmlns:a16="http://schemas.microsoft.com/office/drawing/2014/main" id="{E4E4ED79-5C2C-E5F0-FCDD-357F6C870B66}"/>
              </a:ext>
            </a:extLst>
          </p:cNvPr>
          <p:cNvSpPr>
            <a:spLocks noGrp="1"/>
          </p:cNvSpPr>
          <p:nvPr>
            <p:ph sz="quarter" idx="13"/>
          </p:nvPr>
        </p:nvSpPr>
        <p:spPr/>
        <p:txBody>
          <a:bodyPr/>
          <a:lstStyle/>
          <a:p>
            <a:r>
              <a:rPr lang="en-US" sz="1800" cap="none" dirty="0">
                <a:latin typeface="Times New Roman" panose="02020603050405020304" pitchFamily="18" charset="0"/>
                <a:ea typeface="Calibri" panose="020F0502020204030204" pitchFamily="34" charset="0"/>
              </a:rPr>
              <a:t>T</a:t>
            </a:r>
            <a:r>
              <a:rPr lang="en-US" sz="1800" cap="none" dirty="0">
                <a:effectLst/>
                <a:latin typeface="Times New Roman" panose="02020603050405020304" pitchFamily="18" charset="0"/>
                <a:ea typeface="Calibri" panose="020F0502020204030204" pitchFamily="34" charset="0"/>
              </a:rPr>
              <a:t>o calculate the </a:t>
            </a:r>
            <a:r>
              <a:rPr lang="en-US" sz="1800" cap="none" dirty="0" err="1">
                <a:effectLst/>
                <a:latin typeface="Times New Roman" panose="02020603050405020304" pitchFamily="18" charset="0"/>
                <a:ea typeface="Calibri" panose="020F0502020204030204" pitchFamily="34" charset="0"/>
              </a:rPr>
              <a:t>ecf</a:t>
            </a:r>
            <a:r>
              <a:rPr lang="en-US" sz="1800" cap="none" dirty="0">
                <a:effectLst/>
                <a:latin typeface="Times New Roman" panose="02020603050405020304" pitchFamily="18" charset="0"/>
                <a:ea typeface="Calibri" panose="020F0502020204030204" pitchFamily="34" charset="0"/>
              </a:rPr>
              <a:t>, each of the environmental factors is assigned a value based on the team experience level. the diagram below shows the assigned values for the online shopping system. the values are multiplied by the weighted values and the total </a:t>
            </a:r>
            <a:r>
              <a:rPr lang="en-US" sz="1800" cap="none" dirty="0" err="1">
                <a:effectLst/>
                <a:latin typeface="Times New Roman" panose="02020603050405020304" pitchFamily="18" charset="0"/>
                <a:ea typeface="Calibri" panose="020F0502020204030204" pitchFamily="34" charset="0"/>
              </a:rPr>
              <a:t>ef</a:t>
            </a:r>
            <a:r>
              <a:rPr lang="en-US" sz="1800" cap="none" dirty="0">
                <a:effectLst/>
                <a:latin typeface="Times New Roman" panose="02020603050405020304" pitchFamily="18" charset="0"/>
                <a:ea typeface="Calibri" panose="020F0502020204030204" pitchFamily="34" charset="0"/>
              </a:rPr>
              <a:t> is determined.</a:t>
            </a:r>
          </a:p>
          <a:p>
            <a:pPr marL="0" marR="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next, the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ecf</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 is calculated:</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ECF = 1.4 + (-0.03 x </a:t>
            </a:r>
            <a:r>
              <a:rPr lang="en-US" sz="1800" kern="100" cap="none" dirty="0" err="1">
                <a:effectLst/>
                <a:latin typeface="Times New Roman" panose="02020603050405020304" pitchFamily="18" charset="0"/>
                <a:ea typeface="Calibri" panose="020F0502020204030204" pitchFamily="34" charset="0"/>
                <a:cs typeface="Arial" panose="020B0604020202020204" pitchFamily="34" charset="0"/>
              </a:rPr>
              <a:t>ef</a:t>
            </a: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for the online shopping system, ECF = 1.4 + (-0.03 * 10.5) = 1.085</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50000"/>
              </a:lnSpc>
              <a:spcBef>
                <a:spcPts val="0"/>
              </a:spcBef>
              <a:spcAft>
                <a:spcPts val="800"/>
              </a:spcAft>
            </a:pPr>
            <a:r>
              <a:rPr lang="en-US" sz="1800" kern="100" cap="none" dirty="0">
                <a:effectLst/>
                <a:latin typeface="Times New Roman" panose="02020603050405020304" pitchFamily="18" charset="0"/>
                <a:ea typeface="Calibri" panose="020F0502020204030204" pitchFamily="34" charset="0"/>
                <a:cs typeface="Arial" panose="020B0604020202020204" pitchFamily="34" charset="0"/>
              </a:rPr>
              <a:t>ECF = 1.085</a:t>
            </a:r>
            <a:endParaRPr lang="en-US" sz="1800" kern="100" cap="none" dirty="0">
              <a:effectLst/>
              <a:latin typeface="Calibri" panose="020F0502020204030204" pitchFamily="34" charset="0"/>
              <a:ea typeface="Calibri" panose="020F0502020204030204" pitchFamily="34" charset="0"/>
              <a:cs typeface="Arial" panose="020B0604020202020204" pitchFamily="34" charset="0"/>
            </a:endParaRPr>
          </a:p>
          <a:p>
            <a:endParaRPr lang="en-US" cap="none" dirty="0"/>
          </a:p>
        </p:txBody>
      </p:sp>
      <p:pic>
        <p:nvPicPr>
          <p:cNvPr id="5" name="Picture 4">
            <a:extLst>
              <a:ext uri="{FF2B5EF4-FFF2-40B4-BE49-F238E27FC236}">
                <a16:creationId xmlns:a16="http://schemas.microsoft.com/office/drawing/2014/main" id="{CF77E009-6CFA-9F28-2FBA-1A98BAEDFE9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382865" y="-162030"/>
            <a:ext cx="1455888" cy="1499456"/>
          </a:xfrm>
          <a:prstGeom prst="rect">
            <a:avLst/>
          </a:prstGeom>
        </p:spPr>
      </p:pic>
      <p:sp>
        <p:nvSpPr>
          <p:cNvPr id="7" name="TextBox 6">
            <a:extLst>
              <a:ext uri="{FF2B5EF4-FFF2-40B4-BE49-F238E27FC236}">
                <a16:creationId xmlns:a16="http://schemas.microsoft.com/office/drawing/2014/main" id="{F8DA88F8-9F6B-3D19-BEC5-F1E86CF56385}"/>
              </a:ext>
            </a:extLst>
          </p:cNvPr>
          <p:cNvSpPr txBox="1"/>
          <p:nvPr/>
        </p:nvSpPr>
        <p:spPr>
          <a:xfrm>
            <a:off x="245806" y="5833646"/>
            <a:ext cx="1342742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ITPM               USE CASE POINTS TRANING              PRODUCER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Sayyed Hossein Hosseini</a:t>
            </a:r>
            <a:r>
              <a:rPr lang="en-US" sz="1600" dirty="0">
                <a:solidFill>
                  <a:schemeClr val="bg1"/>
                </a:solidFill>
                <a:cs typeface="2  Compset" panose="00000400000000000000" pitchFamily="2" charset="-78"/>
              </a:rPr>
              <a:t>              </a:t>
            </a:r>
            <a:r>
              <a:rPr lang="en-US" sz="1600" b="1" dirty="0">
                <a:solidFill>
                  <a:schemeClr val="bg1"/>
                </a:solidFill>
                <a:latin typeface="Calibri" panose="020F0502020204030204" pitchFamily="34" charset="0"/>
                <a:cs typeface="Calibri" panose="020F0502020204030204" pitchFamily="34" charset="0"/>
              </a:rPr>
              <a:t>Supervisor</a:t>
            </a:r>
            <a:r>
              <a:rPr lang="en-US" sz="1600" dirty="0">
                <a:solidFill>
                  <a:schemeClr val="bg1"/>
                </a:solidFill>
                <a:cs typeface="2  Compset" panose="00000400000000000000" pitchFamily="2" charset="-78"/>
              </a:rPr>
              <a:t> : </a:t>
            </a:r>
            <a:r>
              <a:rPr lang="en-US" sz="1600" dirty="0">
                <a:solidFill>
                  <a:schemeClr val="bg1"/>
                </a:solidFill>
                <a:latin typeface="Calibri" panose="020F0502020204030204" pitchFamily="34" charset="0"/>
                <a:cs typeface="Calibri" panose="020F0502020204030204" pitchFamily="34" charset="0"/>
              </a:rPr>
              <a:t> Dr. Mohammad Reza </a:t>
            </a:r>
            <a:r>
              <a:rPr lang="en-US" sz="1600" dirty="0" err="1">
                <a:solidFill>
                  <a:schemeClr val="bg1"/>
                </a:solidFill>
                <a:latin typeface="Calibri" panose="020F0502020204030204" pitchFamily="34" charset="0"/>
                <a:cs typeface="Calibri" panose="020F0502020204030204" pitchFamily="34" charset="0"/>
              </a:rPr>
              <a:t>Sharbaf</a:t>
            </a:r>
            <a:r>
              <a:rPr lang="en-US" sz="1600" dirty="0">
                <a:solidFill>
                  <a:schemeClr val="bg1"/>
                </a:solidFill>
                <a:cs typeface="2  Compset" panose="00000400000000000000" pitchFamily="2" charset="-78"/>
              </a:rPr>
              <a:t>   </a:t>
            </a:r>
          </a:p>
        </p:txBody>
      </p:sp>
    </p:spTree>
    <p:extLst>
      <p:ext uri="{BB962C8B-B14F-4D97-AF65-F5344CB8AC3E}">
        <p14:creationId xmlns:p14="http://schemas.microsoft.com/office/powerpoint/2010/main" val="28505303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47</TotalTime>
  <Words>1180</Words>
  <Application>Microsoft Office PowerPoint</Application>
  <PresentationFormat>Widescreen</PresentationFormat>
  <Paragraphs>175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2  Compset</vt:lpstr>
      <vt:lpstr>Arial</vt:lpstr>
      <vt:lpstr>Calibri</vt:lpstr>
      <vt:lpstr>Impact</vt:lpstr>
      <vt:lpstr>Times New Roman</vt:lpstr>
      <vt:lpstr>Main Event</vt:lpstr>
      <vt:lpstr>In the name of god</vt:lpstr>
      <vt:lpstr>Use case point traning</vt:lpstr>
      <vt:lpstr>definition</vt:lpstr>
      <vt:lpstr>example</vt:lpstr>
      <vt:lpstr>Unadjusted Use Case Weight (UUCW)  </vt:lpstr>
      <vt:lpstr>Unadjusted Actor Weight (UAW)  </vt:lpstr>
      <vt:lpstr>Technical Complexity Factor (TCF)</vt:lpstr>
      <vt:lpstr>PowerPoint Presentation</vt:lpstr>
      <vt:lpstr>Environmental Complexity Factor (ECF)  </vt:lpstr>
      <vt:lpstr>PowerPoint Presentation</vt:lpstr>
      <vt:lpstr>Use Case Points (UCP)  </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Sayed Hossein Hosseini</dc:creator>
  <cp:lastModifiedBy>Sayed Hossein Hosseini</cp:lastModifiedBy>
  <cp:revision>6</cp:revision>
  <dcterms:created xsi:type="dcterms:W3CDTF">2023-12-09T15:58:09Z</dcterms:created>
  <dcterms:modified xsi:type="dcterms:W3CDTF">2023-12-09T18:03:03Z</dcterms:modified>
</cp:coreProperties>
</file>