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5" r:id="rId1"/>
  </p:sldMasterIdLst>
  <p:notesMasterIdLst>
    <p:notesMasterId r:id="rId22"/>
  </p:notesMasterIdLst>
  <p:handoutMasterIdLst>
    <p:handoutMasterId r:id="rId23"/>
  </p:handoutMasterIdLst>
  <p:sldIdLst>
    <p:sldId id="303" r:id="rId2"/>
    <p:sldId id="440" r:id="rId3"/>
    <p:sldId id="439" r:id="rId4"/>
    <p:sldId id="381" r:id="rId5"/>
    <p:sldId id="392" r:id="rId6"/>
    <p:sldId id="393" r:id="rId7"/>
    <p:sldId id="397" r:id="rId8"/>
    <p:sldId id="382" r:id="rId9"/>
    <p:sldId id="431" r:id="rId10"/>
    <p:sldId id="432" r:id="rId11"/>
    <p:sldId id="383" r:id="rId12"/>
    <p:sldId id="395" r:id="rId13"/>
    <p:sldId id="384" r:id="rId14"/>
    <p:sldId id="399" r:id="rId15"/>
    <p:sldId id="396" r:id="rId16"/>
    <p:sldId id="406" r:id="rId17"/>
    <p:sldId id="400" r:id="rId18"/>
    <p:sldId id="401" r:id="rId19"/>
    <p:sldId id="402" r:id="rId20"/>
    <p:sldId id="43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06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A0D84D-0354-4580-88F1-1D76F5F0BEBC}" v="17" dt="2024-02-25T12:49:29.2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49" autoAdjust="0"/>
  </p:normalViewPr>
  <p:slideViewPr>
    <p:cSldViewPr>
      <p:cViewPr varScale="1">
        <p:scale>
          <a:sx n="83" d="100"/>
          <a:sy n="83" d="100"/>
        </p:scale>
        <p:origin x="658" y="77"/>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d Eldouh" userId="268dbd7665eb1d17" providerId="LiveId" clId="{BCA0D84D-0354-4580-88F1-1D76F5F0BEBC}"/>
    <pc:docChg chg="undo custSel addSld delSld modSld sldOrd">
      <pc:chgData name="Ahmed Eldouh" userId="268dbd7665eb1d17" providerId="LiveId" clId="{BCA0D84D-0354-4580-88F1-1D76F5F0BEBC}" dt="2024-02-25T12:49:41.516" v="170" actId="108"/>
      <pc:docMkLst>
        <pc:docMk/>
      </pc:docMkLst>
      <pc:sldChg chg="addSp delSp mod">
        <pc:chgData name="Ahmed Eldouh" userId="268dbd7665eb1d17" providerId="LiveId" clId="{BCA0D84D-0354-4580-88F1-1D76F5F0BEBC}" dt="2024-02-25T08:27:14.279" v="99" actId="22"/>
        <pc:sldMkLst>
          <pc:docMk/>
          <pc:sldMk cId="701632073" sldId="303"/>
        </pc:sldMkLst>
        <pc:picChg chg="add del">
          <ac:chgData name="Ahmed Eldouh" userId="268dbd7665eb1d17" providerId="LiveId" clId="{BCA0D84D-0354-4580-88F1-1D76F5F0BEBC}" dt="2024-02-25T08:27:14.279" v="99" actId="22"/>
          <ac:picMkLst>
            <pc:docMk/>
            <pc:sldMk cId="701632073" sldId="303"/>
            <ac:picMk id="4" creationId="{4405A606-AFC8-F479-6537-0B53EB1A7F4C}"/>
          </ac:picMkLst>
        </pc:picChg>
      </pc:sldChg>
      <pc:sldChg chg="addSp delSp modSp mod">
        <pc:chgData name="Ahmed Eldouh" userId="268dbd7665eb1d17" providerId="LiveId" clId="{BCA0D84D-0354-4580-88F1-1D76F5F0BEBC}" dt="2024-02-25T08:31:36.352" v="142" actId="21"/>
        <pc:sldMkLst>
          <pc:docMk/>
          <pc:sldMk cId="2695239430" sldId="381"/>
        </pc:sldMkLst>
        <pc:spChg chg="mod">
          <ac:chgData name="Ahmed Eldouh" userId="268dbd7665eb1d17" providerId="LiveId" clId="{BCA0D84D-0354-4580-88F1-1D76F5F0BEBC}" dt="2024-02-25T08:21:55.128" v="88" actId="1076"/>
          <ac:spMkLst>
            <pc:docMk/>
            <pc:sldMk cId="2695239430" sldId="381"/>
            <ac:spMk id="5" creationId="{6C56D674-E95F-664D-4A0E-FE107E2421A0}"/>
          </ac:spMkLst>
        </pc:spChg>
        <pc:spChg chg="mod">
          <ac:chgData name="Ahmed Eldouh" userId="268dbd7665eb1d17" providerId="LiveId" clId="{BCA0D84D-0354-4580-88F1-1D76F5F0BEBC}" dt="2024-02-25T08:21:41.329" v="85" actId="1076"/>
          <ac:spMkLst>
            <pc:docMk/>
            <pc:sldMk cId="2695239430" sldId="381"/>
            <ac:spMk id="6" creationId="{B21C5302-E772-B7C5-B69C-4F813098E673}"/>
          </ac:spMkLst>
        </pc:spChg>
        <pc:spChg chg="mod">
          <ac:chgData name="Ahmed Eldouh" userId="268dbd7665eb1d17" providerId="LiveId" clId="{BCA0D84D-0354-4580-88F1-1D76F5F0BEBC}" dt="2024-02-25T08:21:35.945" v="84" actId="14100"/>
          <ac:spMkLst>
            <pc:docMk/>
            <pc:sldMk cId="2695239430" sldId="381"/>
            <ac:spMk id="25" creationId="{2BC869EB-5623-4AA1-9123-4AF9DF916049}"/>
          </ac:spMkLst>
        </pc:spChg>
        <pc:picChg chg="add del">
          <ac:chgData name="Ahmed Eldouh" userId="268dbd7665eb1d17" providerId="LiveId" clId="{BCA0D84D-0354-4580-88F1-1D76F5F0BEBC}" dt="2024-02-25T08:31:36.352" v="142" actId="21"/>
          <ac:picMkLst>
            <pc:docMk/>
            <pc:sldMk cId="2695239430" sldId="381"/>
            <ac:picMk id="3" creationId="{B5EEE9FB-80D1-F892-69CD-57892AC784DE}"/>
          </ac:picMkLst>
        </pc:picChg>
      </pc:sldChg>
      <pc:sldChg chg="del">
        <pc:chgData name="Ahmed Eldouh" userId="268dbd7665eb1d17" providerId="LiveId" clId="{BCA0D84D-0354-4580-88F1-1D76F5F0BEBC}" dt="2024-02-25T08:20:59.401" v="81" actId="47"/>
        <pc:sldMkLst>
          <pc:docMk/>
          <pc:sldMk cId="1980150642" sldId="387"/>
        </pc:sldMkLst>
      </pc:sldChg>
      <pc:sldChg chg="delSp add del mod">
        <pc:chgData name="Ahmed Eldouh" userId="268dbd7665eb1d17" providerId="LiveId" clId="{BCA0D84D-0354-4580-88F1-1D76F5F0BEBC}" dt="2024-02-25T08:20:49.375" v="63" actId="47"/>
        <pc:sldMkLst>
          <pc:docMk/>
          <pc:sldMk cId="3315866195" sldId="391"/>
        </pc:sldMkLst>
        <pc:picChg chg="del">
          <ac:chgData name="Ahmed Eldouh" userId="268dbd7665eb1d17" providerId="LiveId" clId="{BCA0D84D-0354-4580-88F1-1D76F5F0BEBC}" dt="2024-02-25T08:20:01.278" v="54" actId="478"/>
          <ac:picMkLst>
            <pc:docMk/>
            <pc:sldMk cId="3315866195" sldId="391"/>
            <ac:picMk id="4" creationId="{B4F11E07-4264-8495-2858-4C5FEEEE25D0}"/>
          </ac:picMkLst>
        </pc:picChg>
        <pc:picChg chg="del">
          <ac:chgData name="Ahmed Eldouh" userId="268dbd7665eb1d17" providerId="LiveId" clId="{BCA0D84D-0354-4580-88F1-1D76F5F0BEBC}" dt="2024-02-25T08:19:58.783" v="53" actId="478"/>
          <ac:picMkLst>
            <pc:docMk/>
            <pc:sldMk cId="3315866195" sldId="391"/>
            <ac:picMk id="23" creationId="{7F2EF6CE-6A19-1FC7-706F-5BC62F62930A}"/>
          </ac:picMkLst>
        </pc:picChg>
      </pc:sldChg>
      <pc:sldChg chg="addSp delSp modSp mod">
        <pc:chgData name="Ahmed Eldouh" userId="268dbd7665eb1d17" providerId="LiveId" clId="{BCA0D84D-0354-4580-88F1-1D76F5F0BEBC}" dt="2024-02-25T08:14:41.576" v="17" actId="14100"/>
        <pc:sldMkLst>
          <pc:docMk/>
          <pc:sldMk cId="148299557" sldId="396"/>
        </pc:sldMkLst>
        <pc:spChg chg="add mod">
          <ac:chgData name="Ahmed Eldouh" userId="268dbd7665eb1d17" providerId="LiveId" clId="{BCA0D84D-0354-4580-88F1-1D76F5F0BEBC}" dt="2024-02-25T08:14:38.627" v="16" actId="1076"/>
          <ac:spMkLst>
            <pc:docMk/>
            <pc:sldMk cId="148299557" sldId="396"/>
            <ac:spMk id="3" creationId="{350513E2-6A33-A1EB-1386-29F3346B0AE7}"/>
          </ac:spMkLst>
        </pc:spChg>
        <pc:spChg chg="del">
          <ac:chgData name="Ahmed Eldouh" userId="268dbd7665eb1d17" providerId="LiveId" clId="{BCA0D84D-0354-4580-88F1-1D76F5F0BEBC}" dt="2024-02-25T08:14:22.663" v="10" actId="478"/>
          <ac:spMkLst>
            <pc:docMk/>
            <pc:sldMk cId="148299557" sldId="396"/>
            <ac:spMk id="9" creationId="{00000000-0000-0000-0000-000000000000}"/>
          </ac:spMkLst>
        </pc:spChg>
        <pc:spChg chg="mod">
          <ac:chgData name="Ahmed Eldouh" userId="268dbd7665eb1d17" providerId="LiveId" clId="{BCA0D84D-0354-4580-88F1-1D76F5F0BEBC}" dt="2024-02-25T08:14:41.576" v="17" actId="14100"/>
          <ac:spMkLst>
            <pc:docMk/>
            <pc:sldMk cId="148299557" sldId="396"/>
            <ac:spMk id="25" creationId="{2BC869EB-5623-4AA1-9123-4AF9DF916049}"/>
          </ac:spMkLst>
        </pc:spChg>
      </pc:sldChg>
      <pc:sldChg chg="addSp modSp mod">
        <pc:chgData name="Ahmed Eldouh" userId="268dbd7665eb1d17" providerId="LiveId" clId="{BCA0D84D-0354-4580-88F1-1D76F5F0BEBC}" dt="2024-02-25T09:43:05.651" v="150" actId="20577"/>
        <pc:sldMkLst>
          <pc:docMk/>
          <pc:sldMk cId="376674979" sldId="399"/>
        </pc:sldMkLst>
        <pc:spChg chg="add mod">
          <ac:chgData name="Ahmed Eldouh" userId="268dbd7665eb1d17" providerId="LiveId" clId="{BCA0D84D-0354-4580-88F1-1D76F5F0BEBC}" dt="2024-02-25T08:13:46.492" v="6" actId="1076"/>
          <ac:spMkLst>
            <pc:docMk/>
            <pc:sldMk cId="376674979" sldId="399"/>
            <ac:spMk id="3" creationId="{9146880D-6BC4-DCEB-34AB-06034D77A82F}"/>
          </ac:spMkLst>
        </pc:spChg>
        <pc:spChg chg="mod">
          <ac:chgData name="Ahmed Eldouh" userId="268dbd7665eb1d17" providerId="LiveId" clId="{BCA0D84D-0354-4580-88F1-1D76F5F0BEBC}" dt="2024-02-25T09:43:05.651" v="150" actId="20577"/>
          <ac:spMkLst>
            <pc:docMk/>
            <pc:sldMk cId="376674979" sldId="399"/>
            <ac:spMk id="10" creationId="{00000000-0000-0000-0000-000000000000}"/>
          </ac:spMkLst>
        </pc:spChg>
        <pc:spChg chg="mod">
          <ac:chgData name="Ahmed Eldouh" userId="268dbd7665eb1d17" providerId="LiveId" clId="{BCA0D84D-0354-4580-88F1-1D76F5F0BEBC}" dt="2024-02-25T08:13:42.284" v="5" actId="14100"/>
          <ac:spMkLst>
            <pc:docMk/>
            <pc:sldMk cId="376674979" sldId="399"/>
            <ac:spMk id="25" creationId="{2BC869EB-5623-4AA1-9123-4AF9DF916049}"/>
          </ac:spMkLst>
        </pc:spChg>
      </pc:sldChg>
      <pc:sldChg chg="addSp modSp mod">
        <pc:chgData name="Ahmed Eldouh" userId="268dbd7665eb1d17" providerId="LiveId" clId="{BCA0D84D-0354-4580-88F1-1D76F5F0BEBC}" dt="2024-02-25T08:15:53.442" v="30" actId="14100"/>
        <pc:sldMkLst>
          <pc:docMk/>
          <pc:sldMk cId="927962741" sldId="400"/>
        </pc:sldMkLst>
        <pc:spChg chg="add mod">
          <ac:chgData name="Ahmed Eldouh" userId="268dbd7665eb1d17" providerId="LiveId" clId="{BCA0D84D-0354-4580-88F1-1D76F5F0BEBC}" dt="2024-02-25T08:15:50.594" v="29" actId="1076"/>
          <ac:spMkLst>
            <pc:docMk/>
            <pc:sldMk cId="927962741" sldId="400"/>
            <ac:spMk id="3" creationId="{4F5D5F1F-CB68-6662-887D-97B9ED8FB726}"/>
          </ac:spMkLst>
        </pc:spChg>
        <pc:spChg chg="mod">
          <ac:chgData name="Ahmed Eldouh" userId="268dbd7665eb1d17" providerId="LiveId" clId="{BCA0D84D-0354-4580-88F1-1D76F5F0BEBC}" dt="2024-02-25T08:15:53.442" v="30" actId="14100"/>
          <ac:spMkLst>
            <pc:docMk/>
            <pc:sldMk cId="927962741" sldId="400"/>
            <ac:spMk id="22" creationId="{BD069A96-5848-FF57-BDAE-6DBEC0AA0DA9}"/>
          </ac:spMkLst>
        </pc:spChg>
        <pc:spChg chg="mod">
          <ac:chgData name="Ahmed Eldouh" userId="268dbd7665eb1d17" providerId="LiveId" clId="{BCA0D84D-0354-4580-88F1-1D76F5F0BEBC}" dt="2024-02-25T08:15:41.506" v="26" actId="14100"/>
          <ac:spMkLst>
            <pc:docMk/>
            <pc:sldMk cId="927962741" sldId="400"/>
            <ac:spMk id="25" creationId="{2BC869EB-5623-4AA1-9123-4AF9DF916049}"/>
          </ac:spMkLst>
        </pc:spChg>
      </pc:sldChg>
      <pc:sldChg chg="addSp modSp mod">
        <pc:chgData name="Ahmed Eldouh" userId="268dbd7665eb1d17" providerId="LiveId" clId="{BCA0D84D-0354-4580-88F1-1D76F5F0BEBC}" dt="2024-02-25T08:17:23.313" v="39" actId="1076"/>
        <pc:sldMkLst>
          <pc:docMk/>
          <pc:sldMk cId="1514351588" sldId="401"/>
        </pc:sldMkLst>
        <pc:spChg chg="add mod">
          <ac:chgData name="Ahmed Eldouh" userId="268dbd7665eb1d17" providerId="LiveId" clId="{BCA0D84D-0354-4580-88F1-1D76F5F0BEBC}" dt="2024-02-25T08:17:15.793" v="37" actId="1076"/>
          <ac:spMkLst>
            <pc:docMk/>
            <pc:sldMk cId="1514351588" sldId="401"/>
            <ac:spMk id="3" creationId="{5D9EDA6A-6513-BD2D-1378-ECC0E68D72BB}"/>
          </ac:spMkLst>
        </pc:spChg>
        <pc:spChg chg="mod">
          <ac:chgData name="Ahmed Eldouh" userId="268dbd7665eb1d17" providerId="LiveId" clId="{BCA0D84D-0354-4580-88F1-1D76F5F0BEBC}" dt="2024-02-25T08:17:23.313" v="39" actId="1076"/>
          <ac:spMkLst>
            <pc:docMk/>
            <pc:sldMk cId="1514351588" sldId="401"/>
            <ac:spMk id="10" creationId="{00000000-0000-0000-0000-000000000000}"/>
          </ac:spMkLst>
        </pc:spChg>
        <pc:spChg chg="mod">
          <ac:chgData name="Ahmed Eldouh" userId="268dbd7665eb1d17" providerId="LiveId" clId="{BCA0D84D-0354-4580-88F1-1D76F5F0BEBC}" dt="2024-02-25T08:17:18.634" v="38" actId="14100"/>
          <ac:spMkLst>
            <pc:docMk/>
            <pc:sldMk cId="1514351588" sldId="401"/>
            <ac:spMk id="22" creationId="{BD069A96-5848-FF57-BDAE-6DBEC0AA0DA9}"/>
          </ac:spMkLst>
        </pc:spChg>
        <pc:spChg chg="mod">
          <ac:chgData name="Ahmed Eldouh" userId="268dbd7665eb1d17" providerId="LiveId" clId="{BCA0D84D-0354-4580-88F1-1D76F5F0BEBC}" dt="2024-02-25T08:17:12.178" v="36" actId="14100"/>
          <ac:spMkLst>
            <pc:docMk/>
            <pc:sldMk cId="1514351588" sldId="401"/>
            <ac:spMk id="25" creationId="{2BC869EB-5623-4AA1-9123-4AF9DF916049}"/>
          </ac:spMkLst>
        </pc:spChg>
      </pc:sldChg>
      <pc:sldChg chg="addSp delSp modSp add del mod">
        <pc:chgData name="Ahmed Eldouh" userId="268dbd7665eb1d17" providerId="LiveId" clId="{BCA0D84D-0354-4580-88F1-1D76F5F0BEBC}" dt="2024-02-25T12:49:41.516" v="170" actId="108"/>
        <pc:sldMkLst>
          <pc:docMk/>
          <pc:sldMk cId="126642261" sldId="402"/>
        </pc:sldMkLst>
        <pc:spChg chg="add mod">
          <ac:chgData name="Ahmed Eldouh" userId="268dbd7665eb1d17" providerId="LiveId" clId="{BCA0D84D-0354-4580-88F1-1D76F5F0BEBC}" dt="2024-02-25T08:18:22.466" v="51" actId="1076"/>
          <ac:spMkLst>
            <pc:docMk/>
            <pc:sldMk cId="126642261" sldId="402"/>
            <ac:spMk id="4" creationId="{0B58345D-A746-87EB-3DF7-D6F618B8485A}"/>
          </ac:spMkLst>
        </pc:spChg>
        <pc:spChg chg="add del mod">
          <ac:chgData name="Ahmed Eldouh" userId="268dbd7665eb1d17" providerId="LiveId" clId="{BCA0D84D-0354-4580-88F1-1D76F5F0BEBC}" dt="2024-02-25T12:49:22.684" v="165" actId="22"/>
          <ac:spMkLst>
            <pc:docMk/>
            <pc:sldMk cId="126642261" sldId="402"/>
            <ac:spMk id="4" creationId="{6DE58011-147A-41D9-47D5-A98CAA9BB570}"/>
          </ac:spMkLst>
        </pc:spChg>
        <pc:spChg chg="add mod">
          <ac:chgData name="Ahmed Eldouh" userId="268dbd7665eb1d17" providerId="LiveId" clId="{BCA0D84D-0354-4580-88F1-1D76F5F0BEBC}" dt="2024-02-25T12:49:41.516" v="170" actId="108"/>
          <ac:spMkLst>
            <pc:docMk/>
            <pc:sldMk cId="126642261" sldId="402"/>
            <ac:spMk id="6" creationId="{C90B72F7-503C-E8E4-2FAE-606F48BAB0D5}"/>
          </ac:spMkLst>
        </pc:spChg>
        <pc:spChg chg="mod">
          <ac:chgData name="Ahmed Eldouh" userId="268dbd7665eb1d17" providerId="LiveId" clId="{BCA0D84D-0354-4580-88F1-1D76F5F0BEBC}" dt="2024-02-25T12:49:27.523" v="167" actId="14100"/>
          <ac:spMkLst>
            <pc:docMk/>
            <pc:sldMk cId="126642261" sldId="402"/>
            <ac:spMk id="25" creationId="{2BC869EB-5623-4AA1-9123-4AF9DF916049}"/>
          </ac:spMkLst>
        </pc:spChg>
      </pc:sldChg>
      <pc:sldChg chg="addSp modSp mod">
        <pc:chgData name="Ahmed Eldouh" userId="268dbd7665eb1d17" providerId="LiveId" clId="{BCA0D84D-0354-4580-88F1-1D76F5F0BEBC}" dt="2024-02-25T08:15:16.019" v="23" actId="1076"/>
        <pc:sldMkLst>
          <pc:docMk/>
          <pc:sldMk cId="3548166532" sldId="406"/>
        </pc:sldMkLst>
        <pc:spChg chg="add mod">
          <ac:chgData name="Ahmed Eldouh" userId="268dbd7665eb1d17" providerId="LiveId" clId="{BCA0D84D-0354-4580-88F1-1D76F5F0BEBC}" dt="2024-02-25T08:15:16.019" v="23" actId="1076"/>
          <ac:spMkLst>
            <pc:docMk/>
            <pc:sldMk cId="3548166532" sldId="406"/>
            <ac:spMk id="3" creationId="{754AB9B4-CAF5-0B2E-912A-C914B7D74900}"/>
          </ac:spMkLst>
        </pc:spChg>
        <pc:spChg chg="mod">
          <ac:chgData name="Ahmed Eldouh" userId="268dbd7665eb1d17" providerId="LiveId" clId="{BCA0D84D-0354-4580-88F1-1D76F5F0BEBC}" dt="2024-02-25T08:15:13.122" v="22" actId="14100"/>
          <ac:spMkLst>
            <pc:docMk/>
            <pc:sldMk cId="3548166532" sldId="406"/>
            <ac:spMk id="25" creationId="{2BC869EB-5623-4AA1-9123-4AF9DF916049}"/>
          </ac:spMkLst>
        </pc:spChg>
      </pc:sldChg>
      <pc:sldChg chg="del">
        <pc:chgData name="Ahmed Eldouh" userId="268dbd7665eb1d17" providerId="LiveId" clId="{BCA0D84D-0354-4580-88F1-1D76F5F0BEBC}" dt="2024-02-25T08:20:51.308" v="64" actId="47"/>
        <pc:sldMkLst>
          <pc:docMk/>
          <pc:sldMk cId="3575265051" sldId="410"/>
        </pc:sldMkLst>
      </pc:sldChg>
      <pc:sldChg chg="del">
        <pc:chgData name="Ahmed Eldouh" userId="268dbd7665eb1d17" providerId="LiveId" clId="{BCA0D84D-0354-4580-88F1-1D76F5F0BEBC}" dt="2024-02-25T08:20:51.915" v="65" actId="47"/>
        <pc:sldMkLst>
          <pc:docMk/>
          <pc:sldMk cId="473466164" sldId="411"/>
        </pc:sldMkLst>
      </pc:sldChg>
      <pc:sldChg chg="del">
        <pc:chgData name="Ahmed Eldouh" userId="268dbd7665eb1d17" providerId="LiveId" clId="{BCA0D84D-0354-4580-88F1-1D76F5F0BEBC}" dt="2024-02-25T08:20:52.344" v="66" actId="47"/>
        <pc:sldMkLst>
          <pc:docMk/>
          <pc:sldMk cId="3480447319" sldId="412"/>
        </pc:sldMkLst>
      </pc:sldChg>
      <pc:sldChg chg="del">
        <pc:chgData name="Ahmed Eldouh" userId="268dbd7665eb1d17" providerId="LiveId" clId="{BCA0D84D-0354-4580-88F1-1D76F5F0BEBC}" dt="2024-02-25T08:20:52.774" v="67" actId="47"/>
        <pc:sldMkLst>
          <pc:docMk/>
          <pc:sldMk cId="2885164090" sldId="414"/>
        </pc:sldMkLst>
      </pc:sldChg>
      <pc:sldChg chg="del">
        <pc:chgData name="Ahmed Eldouh" userId="268dbd7665eb1d17" providerId="LiveId" clId="{BCA0D84D-0354-4580-88F1-1D76F5F0BEBC}" dt="2024-02-25T08:20:53.199" v="68" actId="47"/>
        <pc:sldMkLst>
          <pc:docMk/>
          <pc:sldMk cId="4141416074" sldId="415"/>
        </pc:sldMkLst>
      </pc:sldChg>
      <pc:sldChg chg="del">
        <pc:chgData name="Ahmed Eldouh" userId="268dbd7665eb1d17" providerId="LiveId" clId="{BCA0D84D-0354-4580-88F1-1D76F5F0BEBC}" dt="2024-02-25T08:17:33.205" v="40" actId="47"/>
        <pc:sldMkLst>
          <pc:docMk/>
          <pc:sldMk cId="3418119049" sldId="418"/>
        </pc:sldMkLst>
      </pc:sldChg>
      <pc:sldChg chg="del">
        <pc:chgData name="Ahmed Eldouh" userId="268dbd7665eb1d17" providerId="LiveId" clId="{BCA0D84D-0354-4580-88F1-1D76F5F0BEBC}" dt="2024-02-25T08:20:53.618" v="69" actId="47"/>
        <pc:sldMkLst>
          <pc:docMk/>
          <pc:sldMk cId="2047050416" sldId="420"/>
        </pc:sldMkLst>
      </pc:sldChg>
      <pc:sldChg chg="del">
        <pc:chgData name="Ahmed Eldouh" userId="268dbd7665eb1d17" providerId="LiveId" clId="{BCA0D84D-0354-4580-88F1-1D76F5F0BEBC}" dt="2024-02-25T08:20:53.990" v="70" actId="47"/>
        <pc:sldMkLst>
          <pc:docMk/>
          <pc:sldMk cId="1695599699" sldId="423"/>
        </pc:sldMkLst>
      </pc:sldChg>
      <pc:sldChg chg="del">
        <pc:chgData name="Ahmed Eldouh" userId="268dbd7665eb1d17" providerId="LiveId" clId="{BCA0D84D-0354-4580-88F1-1D76F5F0BEBC}" dt="2024-02-25T08:20:54.363" v="71" actId="47"/>
        <pc:sldMkLst>
          <pc:docMk/>
          <pc:sldMk cId="446577065" sldId="424"/>
        </pc:sldMkLst>
      </pc:sldChg>
      <pc:sldChg chg="del">
        <pc:chgData name="Ahmed Eldouh" userId="268dbd7665eb1d17" providerId="LiveId" clId="{BCA0D84D-0354-4580-88F1-1D76F5F0BEBC}" dt="2024-02-25T08:20:55.407" v="73" actId="47"/>
        <pc:sldMkLst>
          <pc:docMk/>
          <pc:sldMk cId="1135172175" sldId="425"/>
        </pc:sldMkLst>
      </pc:sldChg>
      <pc:sldChg chg="del">
        <pc:chgData name="Ahmed Eldouh" userId="268dbd7665eb1d17" providerId="LiveId" clId="{BCA0D84D-0354-4580-88F1-1D76F5F0BEBC}" dt="2024-02-25T08:20:55.868" v="74" actId="47"/>
        <pc:sldMkLst>
          <pc:docMk/>
          <pc:sldMk cId="1911926899" sldId="426"/>
        </pc:sldMkLst>
      </pc:sldChg>
      <pc:sldChg chg="del">
        <pc:chgData name="Ahmed Eldouh" userId="268dbd7665eb1d17" providerId="LiveId" clId="{BCA0D84D-0354-4580-88F1-1D76F5F0BEBC}" dt="2024-02-25T08:20:56.350" v="75" actId="47"/>
        <pc:sldMkLst>
          <pc:docMk/>
          <pc:sldMk cId="1069713007" sldId="427"/>
        </pc:sldMkLst>
      </pc:sldChg>
      <pc:sldChg chg="del">
        <pc:chgData name="Ahmed Eldouh" userId="268dbd7665eb1d17" providerId="LiveId" clId="{BCA0D84D-0354-4580-88F1-1D76F5F0BEBC}" dt="2024-02-25T08:20:56.886" v="76" actId="47"/>
        <pc:sldMkLst>
          <pc:docMk/>
          <pc:sldMk cId="1643135659" sldId="428"/>
        </pc:sldMkLst>
      </pc:sldChg>
      <pc:sldChg chg="del">
        <pc:chgData name="Ahmed Eldouh" userId="268dbd7665eb1d17" providerId="LiveId" clId="{BCA0D84D-0354-4580-88F1-1D76F5F0BEBC}" dt="2024-02-25T08:20:57.482" v="77" actId="47"/>
        <pc:sldMkLst>
          <pc:docMk/>
          <pc:sldMk cId="2189719223" sldId="429"/>
        </pc:sldMkLst>
      </pc:sldChg>
      <pc:sldChg chg="del">
        <pc:chgData name="Ahmed Eldouh" userId="268dbd7665eb1d17" providerId="LiveId" clId="{BCA0D84D-0354-4580-88F1-1D76F5F0BEBC}" dt="2024-02-25T08:20:57.974" v="78" actId="47"/>
        <pc:sldMkLst>
          <pc:docMk/>
          <pc:sldMk cId="10083305" sldId="430"/>
        </pc:sldMkLst>
      </pc:sldChg>
      <pc:sldChg chg="del">
        <pc:chgData name="Ahmed Eldouh" userId="268dbd7665eb1d17" providerId="LiveId" clId="{BCA0D84D-0354-4580-88F1-1D76F5F0BEBC}" dt="2024-02-25T08:20:58.450" v="79" actId="47"/>
        <pc:sldMkLst>
          <pc:docMk/>
          <pc:sldMk cId="2850497957" sldId="434"/>
        </pc:sldMkLst>
      </pc:sldChg>
      <pc:sldChg chg="del">
        <pc:chgData name="Ahmed Eldouh" userId="268dbd7665eb1d17" providerId="LiveId" clId="{BCA0D84D-0354-4580-88F1-1D76F5F0BEBC}" dt="2024-02-25T08:20:58.944" v="80" actId="47"/>
        <pc:sldMkLst>
          <pc:docMk/>
          <pc:sldMk cId="2091171561" sldId="435"/>
        </pc:sldMkLst>
      </pc:sldChg>
      <pc:sldChg chg="del">
        <pc:chgData name="Ahmed Eldouh" userId="268dbd7665eb1d17" providerId="LiveId" clId="{BCA0D84D-0354-4580-88F1-1D76F5F0BEBC}" dt="2024-02-25T08:20:54.958" v="72" actId="47"/>
        <pc:sldMkLst>
          <pc:docMk/>
          <pc:sldMk cId="1373874089" sldId="437"/>
        </pc:sldMkLst>
      </pc:sldChg>
      <pc:sldChg chg="addSp modSp ord">
        <pc:chgData name="Ahmed Eldouh" userId="268dbd7665eb1d17" providerId="LiveId" clId="{BCA0D84D-0354-4580-88F1-1D76F5F0BEBC}" dt="2024-02-25T08:34:34.450" v="149" actId="1076"/>
        <pc:sldMkLst>
          <pc:docMk/>
          <pc:sldMk cId="1296494136" sldId="438"/>
        </pc:sldMkLst>
        <pc:picChg chg="add mod">
          <ac:chgData name="Ahmed Eldouh" userId="268dbd7665eb1d17" providerId="LiveId" clId="{BCA0D84D-0354-4580-88F1-1D76F5F0BEBC}" dt="2024-02-25T08:34:34.450" v="149" actId="1076"/>
          <ac:picMkLst>
            <pc:docMk/>
            <pc:sldMk cId="1296494136" sldId="438"/>
            <ac:picMk id="4" creationId="{A8948CDE-1734-FEF6-8617-FD14A85798A6}"/>
          </ac:picMkLst>
        </pc:picChg>
      </pc:sldChg>
      <pc:sldChg chg="addSp delSp modSp mod">
        <pc:chgData name="Ahmed Eldouh" userId="268dbd7665eb1d17" providerId="LiveId" clId="{BCA0D84D-0354-4580-88F1-1D76F5F0BEBC}" dt="2024-02-25T08:31:16.515" v="141" actId="20577"/>
        <pc:sldMkLst>
          <pc:docMk/>
          <pc:sldMk cId="3351774672" sldId="439"/>
        </pc:sldMkLst>
        <pc:spChg chg="del mod">
          <ac:chgData name="Ahmed Eldouh" userId="268dbd7665eb1d17" providerId="LiveId" clId="{BCA0D84D-0354-4580-88F1-1D76F5F0BEBC}" dt="2024-02-25T08:23:39.949" v="91" actId="478"/>
          <ac:spMkLst>
            <pc:docMk/>
            <pc:sldMk cId="3351774672" sldId="439"/>
            <ac:spMk id="2" creationId="{6E998D73-1833-88B0-3EA1-94485F90602E}"/>
          </ac:spMkLst>
        </pc:spChg>
        <pc:spChg chg="add mod">
          <ac:chgData name="Ahmed Eldouh" userId="268dbd7665eb1d17" providerId="LiveId" clId="{BCA0D84D-0354-4580-88F1-1D76F5F0BEBC}" dt="2024-02-25T08:24:05.455" v="97" actId="1076"/>
          <ac:spMkLst>
            <pc:docMk/>
            <pc:sldMk cId="3351774672" sldId="439"/>
            <ac:spMk id="4" creationId="{A6241A0A-4E59-6907-98EE-707A4C247F33}"/>
          </ac:spMkLst>
        </pc:spChg>
        <pc:spChg chg="add mod">
          <ac:chgData name="Ahmed Eldouh" userId="268dbd7665eb1d17" providerId="LiveId" clId="{BCA0D84D-0354-4580-88F1-1D76F5F0BEBC}" dt="2024-02-25T08:31:16.515" v="141" actId="20577"/>
          <ac:spMkLst>
            <pc:docMk/>
            <pc:sldMk cId="3351774672" sldId="439"/>
            <ac:spMk id="5" creationId="{B92D0D12-1B29-4D07-9F25-D0007A0A3351}"/>
          </ac:spMkLst>
        </pc:spChg>
        <pc:picChg chg="del mod">
          <ac:chgData name="Ahmed Eldouh" userId="268dbd7665eb1d17" providerId="LiveId" clId="{BCA0D84D-0354-4580-88F1-1D76F5F0BEBC}" dt="2024-02-25T08:30:49.626" v="133" actId="478"/>
          <ac:picMkLst>
            <pc:docMk/>
            <pc:sldMk cId="3351774672" sldId="439"/>
            <ac:picMk id="7" creationId="{EF242EAD-9D8A-EA9A-838D-C8D4CC710B19}"/>
          </ac:picMkLst>
        </pc:picChg>
      </pc:sldChg>
      <pc:sldChg chg="addSp delSp modSp add mod">
        <pc:chgData name="Ahmed Eldouh" userId="268dbd7665eb1d17" providerId="LiveId" clId="{BCA0D84D-0354-4580-88F1-1D76F5F0BEBC}" dt="2024-02-25T08:32:23.045" v="148" actId="208"/>
        <pc:sldMkLst>
          <pc:docMk/>
          <pc:sldMk cId="2518724182" sldId="440"/>
        </pc:sldMkLst>
        <pc:spChg chg="add mod">
          <ac:chgData name="Ahmed Eldouh" userId="268dbd7665eb1d17" providerId="LiveId" clId="{BCA0D84D-0354-4580-88F1-1D76F5F0BEBC}" dt="2024-02-25T08:30:23.661" v="132" actId="1076"/>
          <ac:spMkLst>
            <pc:docMk/>
            <pc:sldMk cId="2518724182" sldId="440"/>
            <ac:spMk id="4" creationId="{3D31D994-3DBF-709B-9898-4CC651919E46}"/>
          </ac:spMkLst>
        </pc:spChg>
        <pc:spChg chg="mod">
          <ac:chgData name="Ahmed Eldouh" userId="268dbd7665eb1d17" providerId="LiveId" clId="{BCA0D84D-0354-4580-88F1-1D76F5F0BEBC}" dt="2024-02-25T08:31:44.124" v="145" actId="1076"/>
          <ac:spMkLst>
            <pc:docMk/>
            <pc:sldMk cId="2518724182" sldId="440"/>
            <ac:spMk id="10" creationId="{00000000-0000-0000-0000-000000000000}"/>
          </ac:spMkLst>
        </pc:spChg>
        <pc:spChg chg="mod">
          <ac:chgData name="Ahmed Eldouh" userId="268dbd7665eb1d17" providerId="LiveId" clId="{BCA0D84D-0354-4580-88F1-1D76F5F0BEBC}" dt="2024-02-25T08:31:48.572" v="146" actId="1076"/>
          <ac:spMkLst>
            <pc:docMk/>
            <pc:sldMk cId="2518724182" sldId="440"/>
            <ac:spMk id="11" creationId="{83082A66-1C2D-7E01-16BF-EA7B4AD0996D}"/>
          </ac:spMkLst>
        </pc:spChg>
        <pc:spChg chg="mod">
          <ac:chgData name="Ahmed Eldouh" userId="268dbd7665eb1d17" providerId="LiveId" clId="{BCA0D84D-0354-4580-88F1-1D76F5F0BEBC}" dt="2024-02-25T08:29:32.738" v="118"/>
          <ac:spMkLst>
            <pc:docMk/>
            <pc:sldMk cId="2518724182" sldId="440"/>
            <ac:spMk id="22" creationId="{BD069A96-5848-FF57-BDAE-6DBEC0AA0DA9}"/>
          </ac:spMkLst>
        </pc:spChg>
        <pc:spChg chg="mod">
          <ac:chgData name="Ahmed Eldouh" userId="268dbd7665eb1d17" providerId="LiveId" clId="{BCA0D84D-0354-4580-88F1-1D76F5F0BEBC}" dt="2024-02-25T08:29:45.058" v="122"/>
          <ac:spMkLst>
            <pc:docMk/>
            <pc:sldMk cId="2518724182" sldId="440"/>
            <ac:spMk id="25" creationId="{2BC869EB-5623-4AA1-9123-4AF9DF916049}"/>
          </ac:spMkLst>
        </pc:spChg>
        <pc:picChg chg="del">
          <ac:chgData name="Ahmed Eldouh" userId="268dbd7665eb1d17" providerId="LiveId" clId="{BCA0D84D-0354-4580-88F1-1D76F5F0BEBC}" dt="2024-02-25T08:29:18.578" v="116" actId="478"/>
          <ac:picMkLst>
            <pc:docMk/>
            <pc:sldMk cId="2518724182" sldId="440"/>
            <ac:picMk id="2" creationId="{55CD1180-4C62-EDA2-42A3-AF92F9FA68DE}"/>
          </ac:picMkLst>
        </pc:picChg>
        <pc:picChg chg="add mod">
          <ac:chgData name="Ahmed Eldouh" userId="268dbd7665eb1d17" providerId="LiveId" clId="{BCA0D84D-0354-4580-88F1-1D76F5F0BEBC}" dt="2024-02-25T08:32:23.045" v="148" actId="208"/>
          <ac:picMkLst>
            <pc:docMk/>
            <pc:sldMk cId="2518724182" sldId="440"/>
            <ac:picMk id="5" creationId="{B5EEE9FB-80D1-F892-69CD-57892AC784DE}"/>
          </ac:picMkLst>
        </pc:picChg>
        <pc:picChg chg="del">
          <ac:chgData name="Ahmed Eldouh" userId="268dbd7665eb1d17" providerId="LiveId" clId="{BCA0D84D-0354-4580-88F1-1D76F5F0BEBC}" dt="2024-02-25T08:29:15.899" v="115" actId="478"/>
          <ac:picMkLst>
            <pc:docMk/>
            <pc:sldMk cId="2518724182" sldId="440"/>
            <ac:picMk id="23" creationId="{00000000-0000-0000-0000-000000000000}"/>
          </ac:picMkLst>
        </pc:picChg>
      </pc:sldChg>
      <pc:sldMasterChg chg="delSldLayout">
        <pc:chgData name="Ahmed Eldouh" userId="268dbd7665eb1d17" providerId="LiveId" clId="{BCA0D84D-0354-4580-88F1-1D76F5F0BEBC}" dt="2024-02-25T08:20:49.375" v="63" actId="47"/>
        <pc:sldMasterMkLst>
          <pc:docMk/>
          <pc:sldMasterMk cId="1270584382" sldId="2147483975"/>
        </pc:sldMasterMkLst>
        <pc:sldLayoutChg chg="del">
          <pc:chgData name="Ahmed Eldouh" userId="268dbd7665eb1d17" providerId="LiveId" clId="{BCA0D84D-0354-4580-88F1-1D76F5F0BEBC}" dt="2024-02-25T08:20:49.375" v="63" actId="47"/>
          <pc:sldLayoutMkLst>
            <pc:docMk/>
            <pc:sldMasterMk cId="1270584382" sldId="2147483975"/>
            <pc:sldLayoutMk cId="3855514504" sldId="214748398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pPr>
              <a:defRPr/>
            </a:pPr>
            <a:fld id="{3113D46D-4065-4A17-BF4D-6C30E413B4D1}" type="datetimeFigureOut">
              <a:rPr lang="en-US"/>
              <a:pPr>
                <a:defRPr/>
              </a:pPr>
              <a:t>2/13/2025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1D42E491-B660-402F-B9F4-9CDE4A5A3DF8}" type="slidenum">
              <a:rPr lang="en-US"/>
              <a:pPr>
                <a:defRPr/>
              </a:pPr>
              <a:t>‹#›</a:t>
            </a:fld>
            <a:endParaRPr lang="en-US"/>
          </a:p>
        </p:txBody>
      </p:sp>
    </p:spTree>
    <p:extLst>
      <p:ext uri="{BB962C8B-B14F-4D97-AF65-F5344CB8AC3E}">
        <p14:creationId xmlns:p14="http://schemas.microsoft.com/office/powerpoint/2010/main" val="5635096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248B9DC0-9837-4C0D-91BC-480B9B759597}" type="datetimeFigureOut">
              <a:rPr lang="en-US"/>
              <a:pPr>
                <a:defRPr/>
              </a:pPr>
              <a:t>2/13/2025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33DB91E-1848-49E0-A451-46FC7AAC1603}" type="slidenum">
              <a:rPr lang="en-US"/>
              <a:pPr>
                <a:defRPr/>
              </a:pPr>
              <a:t>‹#›</a:t>
            </a:fld>
            <a:endParaRPr lang="en-US"/>
          </a:p>
        </p:txBody>
      </p:sp>
    </p:spTree>
    <p:extLst>
      <p:ext uri="{BB962C8B-B14F-4D97-AF65-F5344CB8AC3E}">
        <p14:creationId xmlns:p14="http://schemas.microsoft.com/office/powerpoint/2010/main" val="98389745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8088B5-5D3D-41C5-9929-9FAB3A249D9E}" type="slidenum">
              <a:rPr lang="en-US" smtClean="0"/>
              <a:t>1</a:t>
            </a:fld>
            <a:endParaRPr lang="en-US"/>
          </a:p>
        </p:txBody>
      </p:sp>
    </p:spTree>
    <p:extLst>
      <p:ext uri="{BB962C8B-B14F-4D97-AF65-F5344CB8AC3E}">
        <p14:creationId xmlns:p14="http://schemas.microsoft.com/office/powerpoint/2010/main" val="3757415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233DB91E-1848-49E0-A451-46FC7AAC1603}" type="slidenum">
              <a:rPr lang="en-US" smtClean="0"/>
              <a:pPr>
                <a:defRPr/>
              </a:pPr>
              <a:t>18</a:t>
            </a:fld>
            <a:endParaRPr lang="en-US"/>
          </a:p>
        </p:txBody>
      </p:sp>
    </p:spTree>
    <p:extLst>
      <p:ext uri="{BB962C8B-B14F-4D97-AF65-F5344CB8AC3E}">
        <p14:creationId xmlns:p14="http://schemas.microsoft.com/office/powerpoint/2010/main" val="4018993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233DB91E-1848-49E0-A451-46FC7AAC1603}" type="slidenum">
              <a:rPr lang="en-US" smtClean="0"/>
              <a:pPr>
                <a:defRPr/>
              </a:pPr>
              <a:t>19</a:t>
            </a:fld>
            <a:endParaRPr lang="en-US"/>
          </a:p>
        </p:txBody>
      </p:sp>
    </p:spTree>
    <p:extLst>
      <p:ext uri="{BB962C8B-B14F-4D97-AF65-F5344CB8AC3E}">
        <p14:creationId xmlns:p14="http://schemas.microsoft.com/office/powerpoint/2010/main" val="2123915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233DB91E-1848-49E0-A451-46FC7AAC1603}" type="slidenum">
              <a:rPr lang="en-US" smtClean="0"/>
              <a:pPr>
                <a:defRPr/>
              </a:pPr>
              <a:t>5</a:t>
            </a:fld>
            <a:endParaRPr lang="en-US"/>
          </a:p>
        </p:txBody>
      </p:sp>
    </p:spTree>
    <p:extLst>
      <p:ext uri="{BB962C8B-B14F-4D97-AF65-F5344CB8AC3E}">
        <p14:creationId xmlns:p14="http://schemas.microsoft.com/office/powerpoint/2010/main" val="496685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233DB91E-1848-49E0-A451-46FC7AAC1603}" type="slidenum">
              <a:rPr lang="en-US" smtClean="0"/>
              <a:pPr>
                <a:defRPr/>
              </a:pPr>
              <a:t>7</a:t>
            </a:fld>
            <a:endParaRPr lang="en-US"/>
          </a:p>
        </p:txBody>
      </p:sp>
    </p:spTree>
    <p:extLst>
      <p:ext uri="{BB962C8B-B14F-4D97-AF65-F5344CB8AC3E}">
        <p14:creationId xmlns:p14="http://schemas.microsoft.com/office/powerpoint/2010/main" val="1736497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233DB91E-1848-49E0-A451-46FC7AAC1603}" type="slidenum">
              <a:rPr lang="en-US" smtClean="0"/>
              <a:pPr>
                <a:defRPr/>
              </a:pPr>
              <a:t>8</a:t>
            </a:fld>
            <a:endParaRPr lang="en-US"/>
          </a:p>
        </p:txBody>
      </p:sp>
    </p:spTree>
    <p:extLst>
      <p:ext uri="{BB962C8B-B14F-4D97-AF65-F5344CB8AC3E}">
        <p14:creationId xmlns:p14="http://schemas.microsoft.com/office/powerpoint/2010/main" val="1959306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233DB91E-1848-49E0-A451-46FC7AAC1603}" type="slidenum">
              <a:rPr lang="en-US" smtClean="0"/>
              <a:pPr>
                <a:defRPr/>
              </a:pPr>
              <a:t>13</a:t>
            </a:fld>
            <a:endParaRPr lang="en-US"/>
          </a:p>
        </p:txBody>
      </p:sp>
    </p:spTree>
    <p:extLst>
      <p:ext uri="{BB962C8B-B14F-4D97-AF65-F5344CB8AC3E}">
        <p14:creationId xmlns:p14="http://schemas.microsoft.com/office/powerpoint/2010/main" val="2802044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233DB91E-1848-49E0-A451-46FC7AAC1603}" type="slidenum">
              <a:rPr lang="en-US" smtClean="0"/>
              <a:pPr>
                <a:defRPr/>
              </a:pPr>
              <a:t>14</a:t>
            </a:fld>
            <a:endParaRPr lang="en-US"/>
          </a:p>
        </p:txBody>
      </p:sp>
    </p:spTree>
    <p:extLst>
      <p:ext uri="{BB962C8B-B14F-4D97-AF65-F5344CB8AC3E}">
        <p14:creationId xmlns:p14="http://schemas.microsoft.com/office/powerpoint/2010/main" val="772110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233DB91E-1848-49E0-A451-46FC7AAC1603}" type="slidenum">
              <a:rPr lang="en-US" smtClean="0"/>
              <a:pPr>
                <a:defRPr/>
              </a:pPr>
              <a:t>15</a:t>
            </a:fld>
            <a:endParaRPr lang="en-US"/>
          </a:p>
        </p:txBody>
      </p:sp>
    </p:spTree>
    <p:extLst>
      <p:ext uri="{BB962C8B-B14F-4D97-AF65-F5344CB8AC3E}">
        <p14:creationId xmlns:p14="http://schemas.microsoft.com/office/powerpoint/2010/main" val="152645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233DB91E-1848-49E0-A451-46FC7AAC1603}" type="slidenum">
              <a:rPr lang="en-US" smtClean="0"/>
              <a:pPr>
                <a:defRPr/>
              </a:pPr>
              <a:t>16</a:t>
            </a:fld>
            <a:endParaRPr lang="en-US"/>
          </a:p>
        </p:txBody>
      </p:sp>
    </p:spTree>
    <p:extLst>
      <p:ext uri="{BB962C8B-B14F-4D97-AF65-F5344CB8AC3E}">
        <p14:creationId xmlns:p14="http://schemas.microsoft.com/office/powerpoint/2010/main" val="2134354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233DB91E-1848-49E0-A451-46FC7AAC1603}" type="slidenum">
              <a:rPr lang="en-US" smtClean="0"/>
              <a:pPr>
                <a:defRPr/>
              </a:pPr>
              <a:t>17</a:t>
            </a:fld>
            <a:endParaRPr lang="en-US"/>
          </a:p>
        </p:txBody>
      </p:sp>
    </p:spTree>
    <p:extLst>
      <p:ext uri="{BB962C8B-B14F-4D97-AF65-F5344CB8AC3E}">
        <p14:creationId xmlns:p14="http://schemas.microsoft.com/office/powerpoint/2010/main" val="3608748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D86B2E-B702-4422-B277-3A08C7449694}" type="datetimeFigureOut">
              <a:rPr lang="en-US" smtClean="0">
                <a:solidFill>
                  <a:prstClr val="black">
                    <a:tint val="75000"/>
                  </a:prstClr>
                </a:solidFill>
              </a:rPr>
              <a:pPr/>
              <a:t>2/13/2025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7542ADD-394E-41F3-B704-951748884AE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32166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D86B2E-B702-4422-B277-3A08C7449694}" type="datetimeFigureOut">
              <a:rPr lang="en-US" smtClean="0">
                <a:solidFill>
                  <a:prstClr val="black">
                    <a:tint val="75000"/>
                  </a:prstClr>
                </a:solidFill>
              </a:rPr>
              <a:pPr/>
              <a:t>2/13/2025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7542ADD-394E-41F3-B704-951748884AE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31571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D86B2E-B702-4422-B277-3A08C7449694}" type="datetimeFigureOut">
              <a:rPr lang="en-US" smtClean="0">
                <a:solidFill>
                  <a:prstClr val="black">
                    <a:tint val="75000"/>
                  </a:prstClr>
                </a:solidFill>
              </a:rPr>
              <a:pPr/>
              <a:t>2/13/2025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7542ADD-394E-41F3-B704-951748884AE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33992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3_Title Slid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728A220-9096-471D-8E9D-3A0DD26FAEC5}"/>
              </a:ext>
            </a:extLst>
          </p:cNvPr>
          <p:cNvSpPr>
            <a:spLocks noGrp="1"/>
          </p:cNvSpPr>
          <p:nvPr>
            <p:ph type="pic" sz="quarter" idx="10"/>
          </p:nvPr>
        </p:nvSpPr>
        <p:spPr>
          <a:xfrm>
            <a:off x="1" y="0"/>
            <a:ext cx="9740898" cy="5962650"/>
          </a:xfrm>
          <a:custGeom>
            <a:avLst/>
            <a:gdLst>
              <a:gd name="connsiteX0" fmla="*/ 8177976 w 9740898"/>
              <a:gd name="connsiteY0" fmla="*/ 0 h 5962650"/>
              <a:gd name="connsiteX1" fmla="*/ 9740898 w 9740898"/>
              <a:gd name="connsiteY1" fmla="*/ 0 h 5962650"/>
              <a:gd name="connsiteX2" fmla="*/ 9740898 w 9740898"/>
              <a:gd name="connsiteY2" fmla="*/ 1513279 h 5962650"/>
              <a:gd name="connsiteX3" fmla="*/ 8959437 w 9740898"/>
              <a:gd name="connsiteY3" fmla="*/ 2294740 h 5962650"/>
              <a:gd name="connsiteX4" fmla="*/ 8177976 w 9740898"/>
              <a:gd name="connsiteY4" fmla="*/ 1513279 h 5962650"/>
              <a:gd name="connsiteX5" fmla="*/ 6542379 w 9740898"/>
              <a:gd name="connsiteY5" fmla="*/ 0 h 5962650"/>
              <a:gd name="connsiteX6" fmla="*/ 8105301 w 9740898"/>
              <a:gd name="connsiteY6" fmla="*/ 0 h 5962650"/>
              <a:gd name="connsiteX7" fmla="*/ 8105301 w 9740898"/>
              <a:gd name="connsiteY7" fmla="*/ 2370965 h 5962650"/>
              <a:gd name="connsiteX8" fmla="*/ 7323840 w 9740898"/>
              <a:gd name="connsiteY8" fmla="*/ 3152426 h 5962650"/>
              <a:gd name="connsiteX9" fmla="*/ 6542379 w 9740898"/>
              <a:gd name="connsiteY9" fmla="*/ 2370965 h 5962650"/>
              <a:gd name="connsiteX10" fmla="*/ 4906785 w 9740898"/>
              <a:gd name="connsiteY10" fmla="*/ 0 h 5962650"/>
              <a:gd name="connsiteX11" fmla="*/ 6469706 w 9740898"/>
              <a:gd name="connsiteY11" fmla="*/ 0 h 5962650"/>
              <a:gd name="connsiteX12" fmla="*/ 6469706 w 9740898"/>
              <a:gd name="connsiteY12" fmla="*/ 3345442 h 5962650"/>
              <a:gd name="connsiteX13" fmla="*/ 5688245 w 9740898"/>
              <a:gd name="connsiteY13" fmla="*/ 4126903 h 5962650"/>
              <a:gd name="connsiteX14" fmla="*/ 4906785 w 9740898"/>
              <a:gd name="connsiteY14" fmla="*/ 3345442 h 5962650"/>
              <a:gd name="connsiteX15" fmla="*/ 3271189 w 9740898"/>
              <a:gd name="connsiteY15" fmla="*/ 0 h 5962650"/>
              <a:gd name="connsiteX16" fmla="*/ 4834111 w 9740898"/>
              <a:gd name="connsiteY16" fmla="*/ 0 h 5962650"/>
              <a:gd name="connsiteX17" fmla="*/ 4834111 w 9740898"/>
              <a:gd name="connsiteY17" fmla="*/ 4489022 h 5962650"/>
              <a:gd name="connsiteX18" fmla="*/ 4052650 w 9740898"/>
              <a:gd name="connsiteY18" fmla="*/ 5270483 h 5962650"/>
              <a:gd name="connsiteX19" fmla="*/ 3271189 w 9740898"/>
              <a:gd name="connsiteY19" fmla="*/ 4489022 h 5962650"/>
              <a:gd name="connsiteX20" fmla="*/ 1635594 w 9740898"/>
              <a:gd name="connsiteY20" fmla="*/ 0 h 5962650"/>
              <a:gd name="connsiteX21" fmla="*/ 3198517 w 9740898"/>
              <a:gd name="connsiteY21" fmla="*/ 0 h 5962650"/>
              <a:gd name="connsiteX22" fmla="*/ 3198517 w 9740898"/>
              <a:gd name="connsiteY22" fmla="*/ 5181189 h 5962650"/>
              <a:gd name="connsiteX23" fmla="*/ 2417056 w 9740898"/>
              <a:gd name="connsiteY23" fmla="*/ 5962650 h 5962650"/>
              <a:gd name="connsiteX24" fmla="*/ 1635594 w 9740898"/>
              <a:gd name="connsiteY24" fmla="*/ 5181189 h 5962650"/>
              <a:gd name="connsiteX25" fmla="*/ 0 w 9740898"/>
              <a:gd name="connsiteY25" fmla="*/ 0 h 5962650"/>
              <a:gd name="connsiteX26" fmla="*/ 1562922 w 9740898"/>
              <a:gd name="connsiteY26" fmla="*/ 0 h 5962650"/>
              <a:gd name="connsiteX27" fmla="*/ 1562922 w 9740898"/>
              <a:gd name="connsiteY27" fmla="*/ 3108571 h 5962650"/>
              <a:gd name="connsiteX28" fmla="*/ 781461 w 9740898"/>
              <a:gd name="connsiteY28" fmla="*/ 3890032 h 5962650"/>
              <a:gd name="connsiteX29" fmla="*/ 0 w 9740898"/>
              <a:gd name="connsiteY29" fmla="*/ 3108571 h 596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740898" h="5962650">
                <a:moveTo>
                  <a:pt x="8177976" y="0"/>
                </a:moveTo>
                <a:lnTo>
                  <a:pt x="9740898" y="0"/>
                </a:lnTo>
                <a:lnTo>
                  <a:pt x="9740898" y="1513279"/>
                </a:lnTo>
                <a:cubicBezTo>
                  <a:pt x="9740898" y="1944869"/>
                  <a:pt x="9391026" y="2294740"/>
                  <a:pt x="8959437" y="2294740"/>
                </a:cubicBezTo>
                <a:cubicBezTo>
                  <a:pt x="8527848" y="2294740"/>
                  <a:pt x="8177976" y="1944869"/>
                  <a:pt x="8177976" y="1513279"/>
                </a:cubicBezTo>
                <a:close/>
                <a:moveTo>
                  <a:pt x="6542379" y="0"/>
                </a:moveTo>
                <a:lnTo>
                  <a:pt x="8105301" y="0"/>
                </a:lnTo>
                <a:lnTo>
                  <a:pt x="8105301" y="2370965"/>
                </a:lnTo>
                <a:cubicBezTo>
                  <a:pt x="8105301" y="2802554"/>
                  <a:pt x="7755429" y="3152426"/>
                  <a:pt x="7323840" y="3152426"/>
                </a:cubicBezTo>
                <a:cubicBezTo>
                  <a:pt x="6892251" y="3152426"/>
                  <a:pt x="6542379" y="2802554"/>
                  <a:pt x="6542379" y="2370965"/>
                </a:cubicBezTo>
                <a:close/>
                <a:moveTo>
                  <a:pt x="4906785" y="0"/>
                </a:moveTo>
                <a:lnTo>
                  <a:pt x="6469706" y="0"/>
                </a:lnTo>
                <a:lnTo>
                  <a:pt x="6469706" y="3345442"/>
                </a:lnTo>
                <a:cubicBezTo>
                  <a:pt x="6469706" y="3777031"/>
                  <a:pt x="6119834" y="4126903"/>
                  <a:pt x="5688245" y="4126903"/>
                </a:cubicBezTo>
                <a:cubicBezTo>
                  <a:pt x="5256656" y="4126903"/>
                  <a:pt x="4906785" y="3777031"/>
                  <a:pt x="4906785" y="3345442"/>
                </a:cubicBezTo>
                <a:close/>
                <a:moveTo>
                  <a:pt x="3271189" y="0"/>
                </a:moveTo>
                <a:lnTo>
                  <a:pt x="4834111" y="0"/>
                </a:lnTo>
                <a:lnTo>
                  <a:pt x="4834111" y="4489022"/>
                </a:lnTo>
                <a:cubicBezTo>
                  <a:pt x="4834111" y="4920611"/>
                  <a:pt x="4484240" y="5270483"/>
                  <a:pt x="4052650" y="5270483"/>
                </a:cubicBezTo>
                <a:cubicBezTo>
                  <a:pt x="3621061" y="5270483"/>
                  <a:pt x="3271189" y="4920611"/>
                  <a:pt x="3271189" y="4489022"/>
                </a:cubicBezTo>
                <a:close/>
                <a:moveTo>
                  <a:pt x="1635594" y="0"/>
                </a:moveTo>
                <a:lnTo>
                  <a:pt x="3198517" y="0"/>
                </a:lnTo>
                <a:lnTo>
                  <a:pt x="3198517" y="5181189"/>
                </a:lnTo>
                <a:cubicBezTo>
                  <a:pt x="3198517" y="5612778"/>
                  <a:pt x="2848644" y="5962650"/>
                  <a:pt x="2417056" y="5962650"/>
                </a:cubicBezTo>
                <a:cubicBezTo>
                  <a:pt x="1985466" y="5962650"/>
                  <a:pt x="1635594" y="5612778"/>
                  <a:pt x="1635594" y="5181189"/>
                </a:cubicBezTo>
                <a:close/>
                <a:moveTo>
                  <a:pt x="0" y="0"/>
                </a:moveTo>
                <a:lnTo>
                  <a:pt x="1562922" y="0"/>
                </a:lnTo>
                <a:lnTo>
                  <a:pt x="1562922" y="3108571"/>
                </a:lnTo>
                <a:cubicBezTo>
                  <a:pt x="1562922" y="3540160"/>
                  <a:pt x="1213050" y="3890032"/>
                  <a:pt x="781461" y="3890032"/>
                </a:cubicBezTo>
                <a:cubicBezTo>
                  <a:pt x="349872" y="3890032"/>
                  <a:pt x="0" y="3540160"/>
                  <a:pt x="0" y="3108571"/>
                </a:cubicBezTo>
                <a:close/>
              </a:path>
            </a:pathLst>
          </a:custGeom>
          <a:solidFill>
            <a:schemeClr val="bg1">
              <a:lumMod val="85000"/>
              <a:alpha val="50000"/>
            </a:schemeClr>
          </a:solidFill>
        </p:spPr>
        <p:txBody>
          <a:bodyPr wrap="square">
            <a:noAutofit/>
          </a:bodyPr>
          <a:lstStyle>
            <a:lvl1pPr marL="0" indent="0">
              <a:buNone/>
              <a:defRPr sz="1600">
                <a:solidFill>
                  <a:schemeClr val="bg1">
                    <a:lumMod val="50000"/>
                  </a:schemeClr>
                </a:solidFill>
              </a:defRPr>
            </a:lvl1pPr>
          </a:lstStyle>
          <a:p>
            <a:endParaRPr lang="id-ID"/>
          </a:p>
        </p:txBody>
      </p:sp>
    </p:spTree>
    <p:extLst>
      <p:ext uri="{BB962C8B-B14F-4D97-AF65-F5344CB8AC3E}">
        <p14:creationId xmlns:p14="http://schemas.microsoft.com/office/powerpoint/2010/main" val="308816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4D87B024-DF46-4DF2-934F-975B0169D37C}"/>
              </a:ext>
            </a:extLst>
          </p:cNvPr>
          <p:cNvSpPr>
            <a:spLocks noGrp="1"/>
          </p:cNvSpPr>
          <p:nvPr>
            <p:ph type="pic" sz="quarter" idx="11"/>
          </p:nvPr>
        </p:nvSpPr>
        <p:spPr>
          <a:xfrm>
            <a:off x="7088924" y="508820"/>
            <a:ext cx="3701847" cy="5184057"/>
          </a:xfrm>
          <a:prstGeom prst="rect">
            <a:avLst/>
          </a:prstGeom>
          <a:solidFill>
            <a:schemeClr val="bg1">
              <a:lumMod val="85000"/>
              <a:alpha val="50000"/>
            </a:schemeClr>
          </a:solidFill>
          <a:ln w="127000">
            <a:gradFill>
              <a:gsLst>
                <a:gs pos="1000">
                  <a:schemeClr val="bg1"/>
                </a:gs>
                <a:gs pos="100000">
                  <a:srgbClr val="F5F5F5"/>
                </a:gs>
              </a:gsLst>
              <a:lin ang="5400000" scaled="1"/>
            </a:gradFill>
            <a:miter lim="800000"/>
          </a:ln>
          <a:effectLst/>
        </p:spPr>
        <p:txBody>
          <a:bodyPr/>
          <a:lstStyle>
            <a:lvl1pPr marL="0" indent="0" algn="ctr">
              <a:buNone/>
              <a:defRPr sz="16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102452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75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EA7BAD81-B37C-4E58-A969-A361C2B6AA3B}"/>
              </a:ext>
            </a:extLst>
          </p:cNvPr>
          <p:cNvSpPr>
            <a:spLocks noGrp="1"/>
          </p:cNvSpPr>
          <p:nvPr>
            <p:ph type="pic" sz="quarter" idx="10"/>
          </p:nvPr>
        </p:nvSpPr>
        <p:spPr>
          <a:xfrm>
            <a:off x="0" y="0"/>
            <a:ext cx="12192000" cy="6858000"/>
          </a:xfrm>
          <a:custGeom>
            <a:avLst/>
            <a:gdLst>
              <a:gd name="connsiteX0" fmla="*/ 0 w 8118764"/>
              <a:gd name="connsiteY0" fmla="*/ 0 h 2521527"/>
              <a:gd name="connsiteX1" fmla="*/ 8118764 w 8118764"/>
              <a:gd name="connsiteY1" fmla="*/ 0 h 2521527"/>
              <a:gd name="connsiteX2" fmla="*/ 8118764 w 8118764"/>
              <a:gd name="connsiteY2" fmla="*/ 2521527 h 2521527"/>
              <a:gd name="connsiteX3" fmla="*/ 0 w 8118764"/>
              <a:gd name="connsiteY3" fmla="*/ 2521527 h 2521527"/>
            </a:gdLst>
            <a:ahLst/>
            <a:cxnLst>
              <a:cxn ang="0">
                <a:pos x="connsiteX0" y="connsiteY0"/>
              </a:cxn>
              <a:cxn ang="0">
                <a:pos x="connsiteX1" y="connsiteY1"/>
              </a:cxn>
              <a:cxn ang="0">
                <a:pos x="connsiteX2" y="connsiteY2"/>
              </a:cxn>
              <a:cxn ang="0">
                <a:pos x="connsiteX3" y="connsiteY3"/>
              </a:cxn>
            </a:cxnLst>
            <a:rect l="l" t="t" r="r" b="b"/>
            <a:pathLst>
              <a:path w="8118764" h="2521527">
                <a:moveTo>
                  <a:pt x="0" y="0"/>
                </a:moveTo>
                <a:lnTo>
                  <a:pt x="8118764" y="0"/>
                </a:lnTo>
                <a:lnTo>
                  <a:pt x="8118764" y="2521527"/>
                </a:lnTo>
                <a:lnTo>
                  <a:pt x="0" y="2521527"/>
                </a:lnTo>
                <a:close/>
              </a:path>
            </a:pathLst>
          </a:custGeom>
        </p:spPr>
        <p:txBody>
          <a:bodyPr wrap="square">
            <a:noAutofit/>
          </a:bodyPr>
          <a:lstStyle/>
          <a:p>
            <a:endParaRPr lang="en-US"/>
          </a:p>
        </p:txBody>
      </p:sp>
    </p:spTree>
    <p:extLst>
      <p:ext uri="{BB962C8B-B14F-4D97-AF65-F5344CB8AC3E}">
        <p14:creationId xmlns:p14="http://schemas.microsoft.com/office/powerpoint/2010/main" val="1396712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9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150257C-F063-4712-86B9-6B30CE114C01}"/>
              </a:ext>
            </a:extLst>
          </p:cNvPr>
          <p:cNvSpPr>
            <a:spLocks noGrp="1"/>
          </p:cNvSpPr>
          <p:nvPr>
            <p:ph type="pic" sz="quarter" idx="10"/>
          </p:nvPr>
        </p:nvSpPr>
        <p:spPr>
          <a:xfrm>
            <a:off x="1127760" y="1123950"/>
            <a:ext cx="9936480" cy="4610100"/>
          </a:xfrm>
          <a:custGeom>
            <a:avLst/>
            <a:gdLst>
              <a:gd name="connsiteX0" fmla="*/ 4992680 w 9936480"/>
              <a:gd name="connsiteY0" fmla="*/ 888184 h 4610100"/>
              <a:gd name="connsiteX1" fmla="*/ 9936480 w 9936480"/>
              <a:gd name="connsiteY1" fmla="*/ 888184 h 4610100"/>
              <a:gd name="connsiteX2" fmla="*/ 9936480 w 9936480"/>
              <a:gd name="connsiteY2" fmla="*/ 4610100 h 4610100"/>
              <a:gd name="connsiteX3" fmla="*/ 4992680 w 9936480"/>
              <a:gd name="connsiteY3" fmla="*/ 4610100 h 4610100"/>
              <a:gd name="connsiteX4" fmla="*/ 0 w 9936480"/>
              <a:gd name="connsiteY4" fmla="*/ 0 h 4610100"/>
              <a:gd name="connsiteX5" fmla="*/ 4943800 w 9936480"/>
              <a:gd name="connsiteY5" fmla="*/ 0 h 4610100"/>
              <a:gd name="connsiteX6" fmla="*/ 4943800 w 9936480"/>
              <a:gd name="connsiteY6" fmla="*/ 3721916 h 4610100"/>
              <a:gd name="connsiteX7" fmla="*/ 0 w 9936480"/>
              <a:gd name="connsiteY7" fmla="*/ 3721916 h 461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36480" h="4610100">
                <a:moveTo>
                  <a:pt x="4992680" y="888184"/>
                </a:moveTo>
                <a:lnTo>
                  <a:pt x="9936480" y="888184"/>
                </a:lnTo>
                <a:lnTo>
                  <a:pt x="9936480" y="4610100"/>
                </a:lnTo>
                <a:lnTo>
                  <a:pt x="4992680" y="4610100"/>
                </a:lnTo>
                <a:close/>
                <a:moveTo>
                  <a:pt x="0" y="0"/>
                </a:moveTo>
                <a:lnTo>
                  <a:pt x="4943800" y="0"/>
                </a:lnTo>
                <a:lnTo>
                  <a:pt x="4943800" y="3721916"/>
                </a:lnTo>
                <a:lnTo>
                  <a:pt x="0" y="3721916"/>
                </a:lnTo>
                <a:close/>
              </a:path>
            </a:pathLst>
          </a:custGeom>
          <a:solidFill>
            <a:schemeClr val="bg1">
              <a:lumMod val="85000"/>
              <a:alpha val="50000"/>
            </a:schemeClr>
          </a:solidFill>
        </p:spPr>
        <p:txBody>
          <a:bodyPr wrap="square">
            <a:noAutofit/>
          </a:bodyPr>
          <a:lstStyle>
            <a:lvl1pPr marL="0" indent="0">
              <a:buNone/>
              <a:defRPr sz="1600">
                <a:solidFill>
                  <a:schemeClr val="bg1">
                    <a:lumMod val="50000"/>
                  </a:schemeClr>
                </a:solidFill>
              </a:defRPr>
            </a:lvl1pPr>
          </a:lstStyle>
          <a:p>
            <a:endParaRPr lang="id-ID"/>
          </a:p>
        </p:txBody>
      </p:sp>
    </p:spTree>
    <p:extLst>
      <p:ext uri="{BB962C8B-B14F-4D97-AF65-F5344CB8AC3E}">
        <p14:creationId xmlns:p14="http://schemas.microsoft.com/office/powerpoint/2010/main" val="98199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3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9C52C9-E1A1-4DAC-AD31-A7ADAED4AB84}"/>
              </a:ext>
            </a:extLst>
          </p:cNvPr>
          <p:cNvSpPr>
            <a:spLocks noGrp="1"/>
          </p:cNvSpPr>
          <p:nvPr>
            <p:ph type="pic" sz="quarter" idx="10"/>
          </p:nvPr>
        </p:nvSpPr>
        <p:spPr>
          <a:xfrm>
            <a:off x="0" y="1"/>
            <a:ext cx="6826172" cy="6857998"/>
          </a:xfrm>
          <a:custGeom>
            <a:avLst/>
            <a:gdLst>
              <a:gd name="connsiteX0" fmla="*/ 0 w 6826172"/>
              <a:gd name="connsiteY0" fmla="*/ 0 h 6857998"/>
              <a:gd name="connsiteX1" fmla="*/ 6826172 w 6826172"/>
              <a:gd name="connsiteY1" fmla="*/ 0 h 6857998"/>
              <a:gd name="connsiteX2" fmla="*/ 0 w 6826172"/>
              <a:gd name="connsiteY2" fmla="*/ 6857998 h 6857998"/>
            </a:gdLst>
            <a:ahLst/>
            <a:cxnLst>
              <a:cxn ang="0">
                <a:pos x="connsiteX0" y="connsiteY0"/>
              </a:cxn>
              <a:cxn ang="0">
                <a:pos x="connsiteX1" y="connsiteY1"/>
              </a:cxn>
              <a:cxn ang="0">
                <a:pos x="connsiteX2" y="connsiteY2"/>
              </a:cxn>
            </a:cxnLst>
            <a:rect l="l" t="t" r="r" b="b"/>
            <a:pathLst>
              <a:path w="6826172" h="6857998">
                <a:moveTo>
                  <a:pt x="0" y="0"/>
                </a:moveTo>
                <a:lnTo>
                  <a:pt x="6826172" y="0"/>
                </a:lnTo>
                <a:lnTo>
                  <a:pt x="0" y="6857998"/>
                </a:lnTo>
                <a:close/>
              </a:path>
            </a:pathLst>
          </a:custGeom>
          <a:solidFill>
            <a:schemeClr val="bg1">
              <a:lumMod val="85000"/>
              <a:alpha val="50000"/>
            </a:schemeClr>
          </a:solidFill>
        </p:spPr>
        <p:txBody>
          <a:bodyPr wrap="square">
            <a:noAutofit/>
          </a:bodyPr>
          <a:lstStyle>
            <a:lvl1pPr marL="0" indent="0">
              <a:buNone/>
              <a:defRPr sz="1600">
                <a:solidFill>
                  <a:schemeClr val="bg1">
                    <a:lumMod val="50000"/>
                  </a:schemeClr>
                </a:solidFill>
              </a:defRPr>
            </a:lvl1pPr>
          </a:lstStyle>
          <a:p>
            <a:endParaRPr lang="id-ID"/>
          </a:p>
        </p:txBody>
      </p:sp>
    </p:spTree>
    <p:extLst>
      <p:ext uri="{BB962C8B-B14F-4D97-AF65-F5344CB8AC3E}">
        <p14:creationId xmlns:p14="http://schemas.microsoft.com/office/powerpoint/2010/main" val="157852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06A67A1-AA69-46FE-9FEA-358EC9C58E6C}"/>
              </a:ext>
            </a:extLst>
          </p:cNvPr>
          <p:cNvSpPr>
            <a:spLocks noGrp="1"/>
          </p:cNvSpPr>
          <p:nvPr>
            <p:ph type="pic" sz="quarter" idx="10"/>
          </p:nvPr>
        </p:nvSpPr>
        <p:spPr>
          <a:xfrm>
            <a:off x="6096000" y="933450"/>
            <a:ext cx="4962146" cy="2495550"/>
          </a:xfrm>
          <a:prstGeom prst="rect">
            <a:avLst/>
          </a:prstGeom>
          <a:solidFill>
            <a:schemeClr val="bg1">
              <a:lumMod val="85000"/>
              <a:alpha val="50000"/>
            </a:schemeClr>
          </a:solidFill>
        </p:spPr>
        <p:txBody>
          <a:bodyPr/>
          <a:lstStyle>
            <a:lvl1pPr marL="0" indent="0">
              <a:buNone/>
              <a:defRPr sz="1600">
                <a:solidFill>
                  <a:schemeClr val="bg1">
                    <a:lumMod val="50000"/>
                  </a:schemeClr>
                </a:solidFill>
              </a:defRPr>
            </a:lvl1pPr>
          </a:lstStyle>
          <a:p>
            <a:endParaRPr lang="id-ID"/>
          </a:p>
        </p:txBody>
      </p:sp>
    </p:spTree>
    <p:extLst>
      <p:ext uri="{BB962C8B-B14F-4D97-AF65-F5344CB8AC3E}">
        <p14:creationId xmlns:p14="http://schemas.microsoft.com/office/powerpoint/2010/main" val="2232942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D86B2E-B702-4422-B277-3A08C7449694}" type="datetimeFigureOut">
              <a:rPr lang="en-US" smtClean="0">
                <a:solidFill>
                  <a:prstClr val="black">
                    <a:tint val="75000"/>
                  </a:prstClr>
                </a:solidFill>
              </a:rPr>
              <a:pPr/>
              <a:t>2/13/2025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7542ADD-394E-41F3-B704-951748884AE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20143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D86B2E-B702-4422-B277-3A08C7449694}" type="datetimeFigureOut">
              <a:rPr lang="en-US" smtClean="0">
                <a:solidFill>
                  <a:prstClr val="black">
                    <a:tint val="75000"/>
                  </a:prstClr>
                </a:solidFill>
              </a:rPr>
              <a:pPr/>
              <a:t>2/13/2025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7542ADD-394E-41F3-B704-951748884AE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93246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D86B2E-B702-4422-B277-3A08C7449694}" type="datetimeFigureOut">
              <a:rPr lang="en-US" smtClean="0">
                <a:solidFill>
                  <a:prstClr val="black">
                    <a:tint val="75000"/>
                  </a:prstClr>
                </a:solidFill>
              </a:rPr>
              <a:pPr/>
              <a:t>2/13/2025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7542ADD-394E-41F3-B704-951748884AE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37530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D86B2E-B702-4422-B277-3A08C7449694}" type="datetimeFigureOut">
              <a:rPr lang="en-US" smtClean="0">
                <a:solidFill>
                  <a:prstClr val="black">
                    <a:tint val="75000"/>
                  </a:prstClr>
                </a:solidFill>
              </a:rPr>
              <a:pPr/>
              <a:t>2/13/2025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7542ADD-394E-41F3-B704-951748884AE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1919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D86B2E-B702-4422-B277-3A08C7449694}" type="datetimeFigureOut">
              <a:rPr lang="en-US" smtClean="0">
                <a:solidFill>
                  <a:prstClr val="black">
                    <a:tint val="75000"/>
                  </a:prstClr>
                </a:solidFill>
              </a:rPr>
              <a:pPr/>
              <a:t>2/13/2025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7542ADD-394E-41F3-B704-951748884AE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15657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D86B2E-B702-4422-B277-3A08C7449694}" type="datetimeFigureOut">
              <a:rPr lang="en-US" smtClean="0">
                <a:solidFill>
                  <a:prstClr val="black">
                    <a:tint val="75000"/>
                  </a:prstClr>
                </a:solidFill>
              </a:rPr>
              <a:pPr/>
              <a:t>2/13/2025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7542ADD-394E-41F3-B704-951748884AE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3732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D86B2E-B702-4422-B277-3A08C7449694}" type="datetimeFigureOut">
              <a:rPr lang="en-US" smtClean="0">
                <a:solidFill>
                  <a:prstClr val="black">
                    <a:tint val="75000"/>
                  </a:prstClr>
                </a:solidFill>
              </a:rPr>
              <a:pPr/>
              <a:t>2/13/2025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7542ADD-394E-41F3-B704-951748884AE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8918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D86B2E-B702-4422-B277-3A08C7449694}" type="datetimeFigureOut">
              <a:rPr lang="en-US" smtClean="0">
                <a:solidFill>
                  <a:prstClr val="black">
                    <a:tint val="75000"/>
                  </a:prstClr>
                </a:solidFill>
              </a:rPr>
              <a:pPr/>
              <a:t>2/13/2025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7542ADD-394E-41F3-B704-951748884AE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90066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fontAlgn="auto" hangingPunct="1">
              <a:spcBef>
                <a:spcPts val="0"/>
              </a:spcBef>
              <a:spcAft>
                <a:spcPts val="0"/>
              </a:spcAft>
            </a:pPr>
            <a:fld id="{7AD86B2E-B702-4422-B277-3A08C7449694}" type="datetimeFigureOut">
              <a:rPr lang="en-US" smtClean="0">
                <a:solidFill>
                  <a:prstClr val="black">
                    <a:tint val="75000"/>
                  </a:prstClr>
                </a:solidFill>
                <a:latin typeface="Calibri" panose="020F0502020204030204"/>
              </a:rPr>
              <a:pPr eaLnBrk="1" fontAlgn="auto" hangingPunct="1">
                <a:spcBef>
                  <a:spcPts val="0"/>
                </a:spcBef>
                <a:spcAft>
                  <a:spcPts val="0"/>
                </a:spcAft>
              </a:pPr>
              <a:t>2/13/2025</a:t>
            </a:fld>
            <a:endParaRPr lang="en-US">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1" fontAlgn="auto" hangingPunct="1">
              <a:spcBef>
                <a:spcPts val="0"/>
              </a:spcBef>
              <a:spcAft>
                <a:spcPts val="0"/>
              </a:spcAft>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1" fontAlgn="auto" hangingPunct="1">
              <a:spcBef>
                <a:spcPts val="0"/>
              </a:spcBef>
              <a:spcAft>
                <a:spcPts val="0"/>
              </a:spcAft>
            </a:pPr>
            <a:fld id="{F7542ADD-394E-41F3-B704-951748884AEE}" type="slidenum">
              <a:rPr lang="en-US" smtClean="0">
                <a:solidFill>
                  <a:prstClr val="black">
                    <a:tint val="75000"/>
                  </a:prstClr>
                </a:solidFill>
                <a:latin typeface="Calibri" panose="020F0502020204030204"/>
              </a:rPr>
              <a:pPr eaLnBrk="1" fontAlgn="auto" hangingPunct="1">
                <a:spcBef>
                  <a:spcPts val="0"/>
                </a:spcBef>
                <a:spcAft>
                  <a:spcPts val="0"/>
                </a:spcAft>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270584382"/>
      </p:ext>
    </p:extLst>
  </p:cSld>
  <p:clrMap bg1="lt1" tx1="dk1" bg2="lt2" tx2="dk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6" r:id="rId11"/>
    <p:sldLayoutId id="2147483987" r:id="rId12"/>
    <p:sldLayoutId id="2147483988" r:id="rId13"/>
    <p:sldLayoutId id="2147483968" r:id="rId14"/>
    <p:sldLayoutId id="2147483970" r:id="rId15"/>
    <p:sldLayoutId id="2147483971" r:id="rId16"/>
    <p:sldLayoutId id="2147483974"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3" name="Group 1032">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034" name="Freeform: Shape 1033">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7" name="Rectangle 103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Isosceles Triangle 1038">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531381" y="892871"/>
            <a:ext cx="640871" cy="5321661"/>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530787" y="643467"/>
            <a:ext cx="381465" cy="5145031"/>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19747" y="643467"/>
            <a:ext cx="9923094" cy="4893653"/>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2" name="Rectangle: Single Corner Rounded 1">
            <a:extLst>
              <a:ext uri="{FF2B5EF4-FFF2-40B4-BE49-F238E27FC236}">
                <a16:creationId xmlns:a16="http://schemas.microsoft.com/office/drawing/2014/main" id="{EF875848-86E8-4CAA-B094-688608BC5D7F}"/>
              </a:ext>
            </a:extLst>
          </p:cNvPr>
          <p:cNvSpPr/>
          <p:nvPr/>
        </p:nvSpPr>
        <p:spPr>
          <a:xfrm flipV="1">
            <a:off x="2377307" y="1227469"/>
            <a:ext cx="6726602" cy="3209069"/>
          </a:xfrm>
          <a:prstGeom prst="round1Rect">
            <a:avLst>
              <a:gd name="adj" fmla="val 322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D" dirty="0"/>
          </a:p>
        </p:txBody>
      </p:sp>
      <p:sp>
        <p:nvSpPr>
          <p:cNvPr id="9" name="TextBox 8">
            <a:extLst>
              <a:ext uri="{FF2B5EF4-FFF2-40B4-BE49-F238E27FC236}">
                <a16:creationId xmlns:a16="http://schemas.microsoft.com/office/drawing/2014/main" id="{25760A6C-566F-B7E3-1EEE-CB29F0CF0113}"/>
              </a:ext>
            </a:extLst>
          </p:cNvPr>
          <p:cNvSpPr txBox="1"/>
          <p:nvPr/>
        </p:nvSpPr>
        <p:spPr>
          <a:xfrm>
            <a:off x="4573712" y="1587738"/>
            <a:ext cx="6029352" cy="1257002"/>
          </a:xfrm>
          <a:prstGeom prst="rect">
            <a:avLst/>
          </a:prstGeom>
          <a:noFill/>
        </p:spPr>
        <p:txBody>
          <a:bodyPr wrap="square" rtlCol="0">
            <a:spAutoFit/>
          </a:bodyPr>
          <a:lstStyle/>
          <a:p>
            <a:pPr defTabSz="246888">
              <a:spcAft>
                <a:spcPts val="540"/>
              </a:spcAft>
            </a:pPr>
            <a:r>
              <a:rPr lang="en-US" sz="3780" b="1" kern="1200" dirty="0">
                <a:solidFill>
                  <a:srgbClr val="005993"/>
                </a:solidFill>
                <a:latin typeface="Times New Roman" panose="02020603050405020304" pitchFamily="18" charset="0"/>
                <a:ea typeface="+mn-ea"/>
                <a:cs typeface="Times New Roman" panose="02020603050405020304" pitchFamily="18" charset="0"/>
              </a:rPr>
              <a:t>Research Methods &amp; Ethics (URM 321) </a:t>
            </a:r>
            <a:endParaRPr lang="en-US" sz="4200" b="1" dirty="0">
              <a:solidFill>
                <a:srgbClr val="00B0F0"/>
              </a:solidFill>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844810E4-E8A9-2051-4D02-31024B944D7B}"/>
              </a:ext>
            </a:extLst>
          </p:cNvPr>
          <p:cNvSpPr/>
          <p:nvPr/>
        </p:nvSpPr>
        <p:spPr>
          <a:xfrm>
            <a:off x="5981294" y="3182419"/>
            <a:ext cx="1940192" cy="291953"/>
          </a:xfrm>
          <a:prstGeom prst="roundRect">
            <a:avLst/>
          </a:prstGeom>
          <a:solidFill>
            <a:schemeClr val="bg1"/>
          </a:solidFill>
          <a:ln>
            <a:solidFill>
              <a:srgbClr val="8E5A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6888">
              <a:spcAft>
                <a:spcPts val="540"/>
              </a:spcAft>
            </a:pPr>
            <a:r>
              <a:rPr lang="en-US" sz="2520" b="1" kern="1200">
                <a:solidFill>
                  <a:schemeClr val="tx1"/>
                </a:solidFill>
                <a:latin typeface="Times New Roman" panose="02020603050405020304" pitchFamily="18" charset="0"/>
                <a:ea typeface="+mn-ea"/>
                <a:cs typeface="Times New Roman" panose="02020603050405020304" pitchFamily="18" charset="0"/>
              </a:rPr>
              <a:t>Lecture 1</a:t>
            </a:r>
            <a:endParaRPr lang="en-US" sz="2800" b="1">
              <a:solidFill>
                <a:schemeClr val="tx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81F72BC-06B8-4FB5-F2D5-D8EA1BFF812E}"/>
              </a:ext>
            </a:extLst>
          </p:cNvPr>
          <p:cNvSpPr txBox="1"/>
          <p:nvPr/>
        </p:nvSpPr>
        <p:spPr>
          <a:xfrm>
            <a:off x="5294646" y="3369702"/>
            <a:ext cx="3775660" cy="600568"/>
          </a:xfrm>
          <a:prstGeom prst="rect">
            <a:avLst/>
          </a:prstGeom>
          <a:noFill/>
        </p:spPr>
        <p:txBody>
          <a:bodyPr wrap="none" rtlCol="0">
            <a:spAutoFit/>
          </a:bodyPr>
          <a:lstStyle/>
          <a:p>
            <a:pPr defTabSz="246888">
              <a:spcAft>
                <a:spcPts val="540"/>
              </a:spcAft>
            </a:pPr>
            <a:endParaRPr lang="en-US" sz="1080" kern="1200">
              <a:solidFill>
                <a:schemeClr val="tx1"/>
              </a:solidFill>
              <a:latin typeface="Times New Roman" panose="02020603050405020304" pitchFamily="18" charset="0"/>
              <a:ea typeface="+mn-ea"/>
              <a:cs typeface="Times New Roman" panose="02020603050405020304" pitchFamily="18" charset="0"/>
            </a:endParaRPr>
          </a:p>
          <a:p>
            <a:pPr defTabSz="246888">
              <a:spcAft>
                <a:spcPts val="540"/>
              </a:spcAft>
            </a:pPr>
            <a:r>
              <a:rPr lang="en-US" sz="1800" kern="1200">
                <a:solidFill>
                  <a:schemeClr val="tx1"/>
                </a:solidFill>
                <a:latin typeface="Times New Roman" panose="02020603050405020304" pitchFamily="18" charset="0"/>
                <a:ea typeface="+mn-ea"/>
                <a:cs typeface="Times New Roman" panose="02020603050405020304" pitchFamily="18" charset="0"/>
              </a:rPr>
              <a:t>Introduction to Research Methodology</a:t>
            </a:r>
            <a:endParaRPr lang="en-US" sz="20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C520B7F-7764-8B81-C7C7-A7440DA2CCAF}"/>
              </a:ext>
            </a:extLst>
          </p:cNvPr>
          <p:cNvSpPr txBox="1"/>
          <p:nvPr/>
        </p:nvSpPr>
        <p:spPr>
          <a:xfrm>
            <a:off x="1754358" y="4520135"/>
            <a:ext cx="3540287" cy="480131"/>
          </a:xfrm>
          <a:prstGeom prst="rect">
            <a:avLst/>
          </a:prstGeom>
          <a:noFill/>
        </p:spPr>
        <p:txBody>
          <a:bodyPr wrap="square" rtlCol="0">
            <a:spAutoFit/>
          </a:bodyPr>
          <a:lstStyle/>
          <a:p>
            <a:pPr defTabSz="246888">
              <a:spcAft>
                <a:spcPts val="540"/>
              </a:spcAft>
            </a:pPr>
            <a:r>
              <a:rPr lang="en-US" sz="2520" b="1" kern="1200" dirty="0">
                <a:solidFill>
                  <a:schemeClr val="accent1">
                    <a:lumMod val="50000"/>
                  </a:schemeClr>
                </a:solidFill>
                <a:latin typeface="Times New Roman" panose="02020603050405020304" pitchFamily="18" charset="0"/>
                <a:ea typeface="+mn-ea"/>
                <a:cs typeface="Times New Roman" panose="02020603050405020304" pitchFamily="18" charset="0"/>
              </a:rPr>
              <a:t>Dr. Ahmed Abdelhafeez</a:t>
            </a:r>
            <a:endParaRPr lang="en-US" sz="28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8F2D6F91-78DB-C333-FFAC-FF52CB9F2DF3}"/>
              </a:ext>
            </a:extLst>
          </p:cNvPr>
          <p:cNvSpPr txBox="1"/>
          <p:nvPr/>
        </p:nvSpPr>
        <p:spPr>
          <a:xfrm>
            <a:off x="1131936" y="4058843"/>
            <a:ext cx="2695972" cy="424732"/>
          </a:xfrm>
          <a:prstGeom prst="rect">
            <a:avLst/>
          </a:prstGeom>
          <a:noFill/>
        </p:spPr>
        <p:txBody>
          <a:bodyPr wrap="square" rtlCol="0">
            <a:spAutoFit/>
          </a:bodyPr>
          <a:lstStyle/>
          <a:p>
            <a:pPr defTabSz="246888">
              <a:spcAft>
                <a:spcPts val="540"/>
              </a:spcAft>
            </a:pPr>
            <a:r>
              <a:rPr lang="en-US" sz="2160" kern="1200">
                <a:solidFill>
                  <a:srgbClr val="005993"/>
                </a:solidFill>
                <a:latin typeface="Times New Roman" panose="02020603050405020304" pitchFamily="18" charset="0"/>
                <a:ea typeface="+mn-ea"/>
                <a:cs typeface="Times New Roman" panose="02020603050405020304" pitchFamily="18" charset="0"/>
              </a:rPr>
              <a:t>Prepared by:</a:t>
            </a:r>
            <a:endParaRPr lang="en-US" sz="2400">
              <a:solidFill>
                <a:srgbClr val="00B0F0"/>
              </a:solidFill>
              <a:latin typeface="Times New Roman" panose="02020603050405020304" pitchFamily="18" charset="0"/>
              <a:cs typeface="Times New Roman" panose="02020603050405020304" pitchFamily="18" charset="0"/>
            </a:endParaRPr>
          </a:p>
        </p:txBody>
      </p:sp>
      <p:pic>
        <p:nvPicPr>
          <p:cNvPr id="1026" name="Picture 2" descr="emergence, experience, information, knowledge, solution ">
            <a:extLst>
              <a:ext uri="{FF2B5EF4-FFF2-40B4-BE49-F238E27FC236}">
                <a16:creationId xmlns:a16="http://schemas.microsoft.com/office/drawing/2014/main" id="{28CACAFA-392D-1F48-B33A-F34F2495C4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5643" y="892871"/>
            <a:ext cx="1473561" cy="1473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632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2BC869EB-5623-4AA1-9123-4AF9DF916049}"/>
              </a:ext>
            </a:extLst>
          </p:cNvPr>
          <p:cNvSpPr/>
          <p:nvPr/>
        </p:nvSpPr>
        <p:spPr>
          <a:xfrm>
            <a:off x="617280" y="990600"/>
            <a:ext cx="10812720" cy="5065307"/>
          </a:xfrm>
          <a:prstGeom prst="roundRect">
            <a:avLst>
              <a:gd name="adj" fmla="val 6140"/>
            </a:avLst>
          </a:prstGeom>
          <a:solidFill>
            <a:schemeClr val="bg1"/>
          </a:solidFill>
          <a:ln w="38100">
            <a:solidFill>
              <a:srgbClr val="00B0F0"/>
            </a:solidFill>
          </a:ln>
          <a:effectLst>
            <a:outerShdw blurRad="571500" sx="86000" sy="86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dirty="0">
              <a:solidFill>
                <a:prstClr val="white"/>
              </a:solidFill>
            </a:endParaRPr>
          </a:p>
        </p:txBody>
      </p:sp>
      <p:sp>
        <p:nvSpPr>
          <p:cNvPr id="8" name="TextBox 7">
            <a:extLst>
              <a:ext uri="{FF2B5EF4-FFF2-40B4-BE49-F238E27FC236}">
                <a16:creationId xmlns:a16="http://schemas.microsoft.com/office/drawing/2014/main" id="{3620D0A5-176B-EAD8-BA5B-53AB3048E130}"/>
              </a:ext>
            </a:extLst>
          </p:cNvPr>
          <p:cNvSpPr txBox="1"/>
          <p:nvPr/>
        </p:nvSpPr>
        <p:spPr>
          <a:xfrm>
            <a:off x="4787900" y="6400766"/>
            <a:ext cx="2616200" cy="400110"/>
          </a:xfrm>
          <a:prstGeom prst="rect">
            <a:avLst/>
          </a:prstGeom>
          <a:noFill/>
        </p:spPr>
        <p:txBody>
          <a:bodyPr wrap="square" rtlCol="0">
            <a:spAutoFit/>
          </a:bodyPr>
          <a:lstStyle/>
          <a:p>
            <a:pPr algn="ctr" eaLnBrk="1" fontAlgn="auto" hangingPunct="1">
              <a:spcBef>
                <a:spcPts val="0"/>
              </a:spcBef>
              <a:spcAft>
                <a:spcPts val="0"/>
              </a:spcAft>
            </a:pPr>
            <a:r>
              <a:rPr lang="en-US" sz="2000" dirty="0">
                <a:solidFill>
                  <a:prstClr val="white"/>
                </a:solidFill>
                <a:latin typeface="Calibri" panose="020F0502020204030204"/>
              </a:rPr>
              <a:t>www.midocean.ae</a:t>
            </a:r>
          </a:p>
        </p:txBody>
      </p:sp>
      <p:sp>
        <p:nvSpPr>
          <p:cNvPr id="22" name="Rectangle 21">
            <a:extLst>
              <a:ext uri="{FF2B5EF4-FFF2-40B4-BE49-F238E27FC236}">
                <a16:creationId xmlns:a16="http://schemas.microsoft.com/office/drawing/2014/main" id="{BD069A96-5848-FF57-BDAE-6DBEC0AA0DA9}"/>
              </a:ext>
            </a:extLst>
          </p:cNvPr>
          <p:cNvSpPr/>
          <p:nvPr/>
        </p:nvSpPr>
        <p:spPr>
          <a:xfrm>
            <a:off x="2807467" y="1082349"/>
            <a:ext cx="6574607"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a:solidFill>
                <a:prstClr val="white"/>
              </a:solidFill>
            </a:endParaRPr>
          </a:p>
        </p:txBody>
      </p:sp>
      <p:pic>
        <p:nvPicPr>
          <p:cNvPr id="10" name="Picture 9">
            <a:extLst>
              <a:ext uri="{FF2B5EF4-FFF2-40B4-BE49-F238E27FC236}">
                <a16:creationId xmlns:a16="http://schemas.microsoft.com/office/drawing/2014/main" id="{7BC6442E-2864-DFE9-1A45-B905B4A8DFD3}"/>
              </a:ext>
            </a:extLst>
          </p:cNvPr>
          <p:cNvPicPr>
            <a:picLocks noChangeAspect="1"/>
          </p:cNvPicPr>
          <p:nvPr/>
        </p:nvPicPr>
        <p:blipFill>
          <a:blip r:embed="rId2"/>
          <a:stretch>
            <a:fillRect/>
          </a:stretch>
        </p:blipFill>
        <p:spPr>
          <a:xfrm>
            <a:off x="770236" y="1523104"/>
            <a:ext cx="8288395" cy="3811792"/>
          </a:xfrm>
          <a:prstGeom prst="rect">
            <a:avLst/>
          </a:prstGeom>
        </p:spPr>
      </p:pic>
      <p:pic>
        <p:nvPicPr>
          <p:cNvPr id="5" name="Picture 4">
            <a:extLst>
              <a:ext uri="{FF2B5EF4-FFF2-40B4-BE49-F238E27FC236}">
                <a16:creationId xmlns:a16="http://schemas.microsoft.com/office/drawing/2014/main" id="{ACE457B4-54EA-9CF4-29A5-F3320324EF15}"/>
              </a:ext>
            </a:extLst>
          </p:cNvPr>
          <p:cNvPicPr>
            <a:picLocks noChangeAspect="1"/>
          </p:cNvPicPr>
          <p:nvPr/>
        </p:nvPicPr>
        <p:blipFill>
          <a:blip r:embed="rId3"/>
          <a:stretch>
            <a:fillRect/>
          </a:stretch>
        </p:blipFill>
        <p:spPr>
          <a:xfrm rot="20767317">
            <a:off x="8601056" y="1992976"/>
            <a:ext cx="2518914" cy="1704528"/>
          </a:xfrm>
          <a:prstGeom prst="rect">
            <a:avLst/>
          </a:prstGeom>
        </p:spPr>
      </p:pic>
      <p:sp>
        <p:nvSpPr>
          <p:cNvPr id="7" name="TextBox 6">
            <a:extLst>
              <a:ext uri="{FF2B5EF4-FFF2-40B4-BE49-F238E27FC236}">
                <a16:creationId xmlns:a16="http://schemas.microsoft.com/office/drawing/2014/main" id="{C517614F-14BA-C4C1-DDCD-1D94618F9072}"/>
              </a:ext>
            </a:extLst>
          </p:cNvPr>
          <p:cNvSpPr txBox="1"/>
          <p:nvPr/>
        </p:nvSpPr>
        <p:spPr>
          <a:xfrm>
            <a:off x="2808865" y="294365"/>
            <a:ext cx="6094602" cy="584775"/>
          </a:xfrm>
          <a:prstGeom prst="rect">
            <a:avLst/>
          </a:prstGeom>
          <a:noFill/>
        </p:spPr>
        <p:txBody>
          <a:bodyPr wrap="square">
            <a:spAutoFit/>
          </a:bodyPr>
          <a:lstStyle/>
          <a:p>
            <a:pPr algn="ctr" eaLnBrk="1" fontAlgn="auto" hangingPunct="1">
              <a:spcBef>
                <a:spcPts val="0"/>
              </a:spcBef>
              <a:spcAft>
                <a:spcPts val="0"/>
              </a:spcAft>
            </a:pPr>
            <a:r>
              <a:rPr lang="en-US" sz="3200" b="1" dirty="0">
                <a:solidFill>
                  <a:schemeClr val="accent5">
                    <a:lumMod val="75000"/>
                  </a:schemeClr>
                </a:solidFill>
                <a:latin typeface="Agency FB" panose="020B0503020202020204" pitchFamily="34" charset="0"/>
              </a:rPr>
              <a:t>Research Questions Characteristics</a:t>
            </a:r>
          </a:p>
        </p:txBody>
      </p:sp>
    </p:spTree>
    <p:extLst>
      <p:ext uri="{BB962C8B-B14F-4D97-AF65-F5344CB8AC3E}">
        <p14:creationId xmlns:p14="http://schemas.microsoft.com/office/powerpoint/2010/main" val="35815981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2BC869EB-5623-4AA1-9123-4AF9DF916049}"/>
              </a:ext>
            </a:extLst>
          </p:cNvPr>
          <p:cNvSpPr/>
          <p:nvPr/>
        </p:nvSpPr>
        <p:spPr>
          <a:xfrm>
            <a:off x="617280" y="990600"/>
            <a:ext cx="10812720" cy="5065307"/>
          </a:xfrm>
          <a:prstGeom prst="roundRect">
            <a:avLst>
              <a:gd name="adj" fmla="val 6140"/>
            </a:avLst>
          </a:prstGeom>
          <a:solidFill>
            <a:schemeClr val="bg1"/>
          </a:solidFill>
          <a:ln w="38100">
            <a:solidFill>
              <a:srgbClr val="00B0F0"/>
            </a:solidFill>
          </a:ln>
          <a:effectLst>
            <a:outerShdw blurRad="571500" sx="86000" sy="86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dirty="0">
              <a:solidFill>
                <a:prstClr val="white"/>
              </a:solidFill>
            </a:endParaRPr>
          </a:p>
        </p:txBody>
      </p:sp>
      <p:sp>
        <p:nvSpPr>
          <p:cNvPr id="8" name="TextBox 7">
            <a:extLst>
              <a:ext uri="{FF2B5EF4-FFF2-40B4-BE49-F238E27FC236}">
                <a16:creationId xmlns:a16="http://schemas.microsoft.com/office/drawing/2014/main" id="{3620D0A5-176B-EAD8-BA5B-53AB3048E130}"/>
              </a:ext>
            </a:extLst>
          </p:cNvPr>
          <p:cNvSpPr txBox="1"/>
          <p:nvPr/>
        </p:nvSpPr>
        <p:spPr>
          <a:xfrm>
            <a:off x="4787900" y="6400766"/>
            <a:ext cx="2616200" cy="400110"/>
          </a:xfrm>
          <a:prstGeom prst="rect">
            <a:avLst/>
          </a:prstGeom>
          <a:noFill/>
        </p:spPr>
        <p:txBody>
          <a:bodyPr wrap="square" rtlCol="0">
            <a:spAutoFit/>
          </a:bodyPr>
          <a:lstStyle/>
          <a:p>
            <a:pPr algn="ctr" eaLnBrk="1" fontAlgn="auto" hangingPunct="1">
              <a:spcBef>
                <a:spcPts val="0"/>
              </a:spcBef>
              <a:spcAft>
                <a:spcPts val="0"/>
              </a:spcAft>
            </a:pPr>
            <a:r>
              <a:rPr lang="en-US" sz="2000" dirty="0">
                <a:solidFill>
                  <a:prstClr val="white"/>
                </a:solidFill>
                <a:latin typeface="Calibri" panose="020F0502020204030204"/>
              </a:rPr>
              <a:t>www.midocean.ae</a:t>
            </a:r>
          </a:p>
        </p:txBody>
      </p:sp>
      <p:sp>
        <p:nvSpPr>
          <p:cNvPr id="22" name="Rectangle 21">
            <a:extLst>
              <a:ext uri="{FF2B5EF4-FFF2-40B4-BE49-F238E27FC236}">
                <a16:creationId xmlns:a16="http://schemas.microsoft.com/office/drawing/2014/main" id="{BD069A96-5848-FF57-BDAE-6DBEC0AA0DA9}"/>
              </a:ext>
            </a:extLst>
          </p:cNvPr>
          <p:cNvSpPr/>
          <p:nvPr/>
        </p:nvSpPr>
        <p:spPr>
          <a:xfrm>
            <a:off x="2807467" y="1082349"/>
            <a:ext cx="6574607"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a:solidFill>
                <a:prstClr val="white"/>
              </a:solidFill>
            </a:endParaRPr>
          </a:p>
        </p:txBody>
      </p:sp>
      <p:sp>
        <p:nvSpPr>
          <p:cNvPr id="3" name="TextBox 6">
            <a:extLst>
              <a:ext uri="{FF2B5EF4-FFF2-40B4-BE49-F238E27FC236}">
                <a16:creationId xmlns:a16="http://schemas.microsoft.com/office/drawing/2014/main" id="{00BA11C5-FCF8-4F1B-3AB6-6AA785EB7773}"/>
              </a:ext>
            </a:extLst>
          </p:cNvPr>
          <p:cNvSpPr txBox="1">
            <a:spLocks noChangeArrowheads="1"/>
          </p:cNvSpPr>
          <p:nvPr/>
        </p:nvSpPr>
        <p:spPr bwMode="auto">
          <a:xfrm>
            <a:off x="865058" y="1171335"/>
            <a:ext cx="10317163"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914400" lvl="2" indent="0">
              <a:defRPr/>
            </a:pPr>
            <a:endParaRPr lang="en-US" sz="2000" dirty="0"/>
          </a:p>
          <a:p>
            <a:pPr>
              <a:defRPr/>
            </a:pPr>
            <a:r>
              <a:rPr lang="en-US" sz="2000" dirty="0">
                <a:ln w="0"/>
                <a:solidFill>
                  <a:schemeClr val="accent5">
                    <a:lumMod val="50000"/>
                  </a:schemeClr>
                </a:solidFill>
                <a:effectLst>
                  <a:outerShdw blurRad="38100" dist="19050" dir="2700000" algn="tl" rotWithShape="0">
                    <a:schemeClr val="dk1">
                      <a:alpha val="40000"/>
                    </a:schemeClr>
                  </a:outerShdw>
                </a:effectLst>
                <a:latin typeface="Times New Roman" panose="02020603050405020304" pitchFamily="18" charset="0"/>
              </a:rPr>
              <a:t>Computer Science is a systematic study of computing systems and computation. The body of knowledge resulting from this discipline contains theories for understanding:</a:t>
            </a:r>
          </a:p>
          <a:p>
            <a:pPr marL="285750" indent="-285750">
              <a:buFont typeface="Wingdings" panose="05000000000000000000" pitchFamily="2" charset="2"/>
              <a:buChar char="v"/>
              <a:defRPr/>
            </a:pPr>
            <a:endParaRPr lang="en-US" dirty="0">
              <a:latin typeface="Times New Roman" panose="02020603050405020304" pitchFamily="18" charset="0"/>
            </a:endParaRPr>
          </a:p>
          <a:p>
            <a:pPr marL="1200150" lvl="2" indent="-285750">
              <a:lnSpc>
                <a:spcPct val="150000"/>
              </a:lnSpc>
              <a:buFont typeface="Wingdings" panose="05000000000000000000" pitchFamily="2" charset="2"/>
              <a:buChar char="q"/>
              <a:defRPr/>
            </a:pPr>
            <a:r>
              <a:rPr lang="en-US" dirty="0">
                <a:ln w="0"/>
                <a:solidFill>
                  <a:schemeClr val="bg2">
                    <a:lumMod val="10000"/>
                  </a:schemeClr>
                </a:solidFill>
                <a:effectLst>
                  <a:outerShdw blurRad="38100" dist="25400" dir="5400000" algn="ctr" rotWithShape="0">
                    <a:srgbClr val="6E747A">
                      <a:alpha val="43000"/>
                    </a:srgbClr>
                  </a:outerShdw>
                </a:effectLst>
                <a:latin typeface="Times New Roman" panose="02020603050405020304" pitchFamily="18" charset="0"/>
              </a:rPr>
              <a:t>computing systems and methods;</a:t>
            </a:r>
          </a:p>
          <a:p>
            <a:pPr marL="1200150" lvl="2" indent="-285750">
              <a:lnSpc>
                <a:spcPct val="150000"/>
              </a:lnSpc>
              <a:buFont typeface="Wingdings" panose="05000000000000000000" pitchFamily="2" charset="2"/>
              <a:buChar char="q"/>
              <a:defRPr/>
            </a:pPr>
            <a:r>
              <a:rPr lang="en-US" dirty="0">
                <a:ln w="0"/>
                <a:solidFill>
                  <a:schemeClr val="bg2">
                    <a:lumMod val="10000"/>
                  </a:schemeClr>
                </a:solidFill>
                <a:effectLst>
                  <a:outerShdw blurRad="38100" dist="25400" dir="5400000" algn="ctr" rotWithShape="0">
                    <a:srgbClr val="6E747A">
                      <a:alpha val="43000"/>
                    </a:srgbClr>
                  </a:outerShdw>
                </a:effectLst>
                <a:latin typeface="Times New Roman" panose="02020603050405020304" pitchFamily="18" charset="0"/>
              </a:rPr>
              <a:t>design methodology, </a:t>
            </a:r>
          </a:p>
          <a:p>
            <a:pPr marL="1200150" lvl="2" indent="-285750">
              <a:lnSpc>
                <a:spcPct val="150000"/>
              </a:lnSpc>
              <a:buFont typeface="Wingdings" panose="05000000000000000000" pitchFamily="2" charset="2"/>
              <a:buChar char="q"/>
              <a:defRPr/>
            </a:pPr>
            <a:r>
              <a:rPr lang="en-US" dirty="0">
                <a:ln w="0"/>
                <a:solidFill>
                  <a:schemeClr val="bg2">
                    <a:lumMod val="10000"/>
                  </a:schemeClr>
                </a:solidFill>
                <a:effectLst>
                  <a:outerShdw blurRad="38100" dist="25400" dir="5400000" algn="ctr" rotWithShape="0">
                    <a:srgbClr val="6E747A">
                      <a:alpha val="43000"/>
                    </a:srgbClr>
                  </a:outerShdw>
                </a:effectLst>
                <a:latin typeface="Times New Roman" panose="02020603050405020304" pitchFamily="18" charset="0"/>
              </a:rPr>
              <a:t>algorithms, and tools;</a:t>
            </a:r>
          </a:p>
          <a:p>
            <a:pPr marL="1200150" lvl="2" indent="-285750">
              <a:lnSpc>
                <a:spcPct val="150000"/>
              </a:lnSpc>
              <a:buFont typeface="Wingdings" panose="05000000000000000000" pitchFamily="2" charset="2"/>
              <a:buChar char="q"/>
              <a:defRPr/>
            </a:pPr>
            <a:r>
              <a:rPr lang="en-US" dirty="0">
                <a:ln w="0"/>
                <a:solidFill>
                  <a:schemeClr val="bg2">
                    <a:lumMod val="10000"/>
                  </a:schemeClr>
                </a:solidFill>
                <a:effectLst>
                  <a:outerShdw blurRad="38100" dist="25400" dir="5400000" algn="ctr" rotWithShape="0">
                    <a:srgbClr val="6E747A">
                      <a:alpha val="43000"/>
                    </a:srgbClr>
                  </a:outerShdw>
                </a:effectLst>
                <a:latin typeface="Times New Roman" panose="02020603050405020304" pitchFamily="18" charset="0"/>
              </a:rPr>
              <a:t>methods for the testing of concepts; </a:t>
            </a:r>
          </a:p>
          <a:p>
            <a:pPr marL="1200150" lvl="2" indent="-285750">
              <a:lnSpc>
                <a:spcPct val="150000"/>
              </a:lnSpc>
              <a:buFont typeface="Wingdings" panose="05000000000000000000" pitchFamily="2" charset="2"/>
              <a:buChar char="q"/>
              <a:defRPr/>
            </a:pPr>
            <a:r>
              <a:rPr lang="en-US" dirty="0">
                <a:ln w="0"/>
                <a:solidFill>
                  <a:schemeClr val="bg2">
                    <a:lumMod val="10000"/>
                  </a:schemeClr>
                </a:solidFill>
                <a:effectLst>
                  <a:outerShdw blurRad="38100" dist="25400" dir="5400000" algn="ctr" rotWithShape="0">
                    <a:srgbClr val="6E747A">
                      <a:alpha val="43000"/>
                    </a:srgbClr>
                  </a:outerShdw>
                </a:effectLst>
                <a:latin typeface="Times New Roman" panose="02020603050405020304" pitchFamily="18" charset="0"/>
              </a:rPr>
              <a:t>methods of analysis and verification; </a:t>
            </a:r>
          </a:p>
          <a:p>
            <a:pPr marL="1200150" lvl="2" indent="-285750">
              <a:lnSpc>
                <a:spcPct val="150000"/>
              </a:lnSpc>
              <a:buFont typeface="Wingdings" panose="05000000000000000000" pitchFamily="2" charset="2"/>
              <a:buChar char="q"/>
              <a:defRPr/>
            </a:pPr>
            <a:r>
              <a:rPr lang="en-US" dirty="0">
                <a:ln w="0"/>
                <a:solidFill>
                  <a:schemeClr val="bg2">
                    <a:lumMod val="10000"/>
                  </a:schemeClr>
                </a:solidFill>
                <a:effectLst>
                  <a:outerShdw blurRad="38100" dist="25400" dir="5400000" algn="ctr" rotWithShape="0">
                    <a:srgbClr val="6E747A">
                      <a:alpha val="43000"/>
                    </a:srgbClr>
                  </a:outerShdw>
                </a:effectLst>
                <a:latin typeface="Times New Roman" panose="02020603050405020304" pitchFamily="18" charset="0"/>
              </a:rPr>
              <a:t>knowledge representation and implementation. </a:t>
            </a:r>
          </a:p>
          <a:p>
            <a:pPr lvl="2">
              <a:defRPr/>
            </a:pPr>
            <a:endParaRPr lang="en-US" dirty="0">
              <a:latin typeface="Times New Roman" panose="02020603050405020304" pitchFamily="18" charset="0"/>
            </a:endParaRPr>
          </a:p>
          <a:p>
            <a:pPr lvl="1">
              <a:defRPr/>
            </a:pPr>
            <a:endParaRPr lang="en-US" sz="1600" dirty="0">
              <a:latin typeface="Times New Roman" panose="02020603050405020304" pitchFamily="18" charset="0"/>
            </a:endParaRPr>
          </a:p>
          <a:p>
            <a:pPr marL="1262063" lvl="1" indent="-342900">
              <a:buFont typeface="Wingdings" panose="05000000000000000000" pitchFamily="2" charset="2"/>
              <a:buChar char="§"/>
              <a:defRPr/>
            </a:pPr>
            <a:endParaRPr lang="en-US" sz="2000" dirty="0"/>
          </a:p>
        </p:txBody>
      </p:sp>
      <p:sp>
        <p:nvSpPr>
          <p:cNvPr id="4" name="TextBox 3">
            <a:extLst>
              <a:ext uri="{FF2B5EF4-FFF2-40B4-BE49-F238E27FC236}">
                <a16:creationId xmlns:a16="http://schemas.microsoft.com/office/drawing/2014/main" id="{43EB6018-351F-5FF4-4635-60960904096D}"/>
              </a:ext>
            </a:extLst>
          </p:cNvPr>
          <p:cNvSpPr txBox="1"/>
          <p:nvPr/>
        </p:nvSpPr>
        <p:spPr>
          <a:xfrm>
            <a:off x="2133600" y="219415"/>
            <a:ext cx="6858000" cy="584775"/>
          </a:xfrm>
          <a:prstGeom prst="rect">
            <a:avLst/>
          </a:prstGeom>
          <a:noFill/>
        </p:spPr>
        <p:txBody>
          <a:bodyPr wrap="square">
            <a:spAutoFit/>
          </a:bodyPr>
          <a:lstStyle/>
          <a:p>
            <a:r>
              <a:rPr lang="en-US" sz="3200" b="1" dirty="0">
                <a:solidFill>
                  <a:schemeClr val="accent5">
                    <a:lumMod val="75000"/>
                  </a:schemeClr>
                </a:solidFill>
                <a:latin typeface="Times New Roman" panose="02020603050405020304" pitchFamily="18" charset="0"/>
                <a:cs typeface="Times New Roman" panose="02020603050405020304" pitchFamily="18" charset="0"/>
              </a:rPr>
              <a:t>What is Computer Science Research? </a:t>
            </a:r>
          </a:p>
        </p:txBody>
      </p:sp>
      <p:pic>
        <p:nvPicPr>
          <p:cNvPr id="6" name="Picture 5">
            <a:extLst>
              <a:ext uri="{FF2B5EF4-FFF2-40B4-BE49-F238E27FC236}">
                <a16:creationId xmlns:a16="http://schemas.microsoft.com/office/drawing/2014/main" id="{C4DD110E-27DE-3E28-F657-6BD1D236BDB7}"/>
              </a:ext>
            </a:extLst>
          </p:cNvPr>
          <p:cNvPicPr>
            <a:picLocks noChangeAspect="1"/>
          </p:cNvPicPr>
          <p:nvPr/>
        </p:nvPicPr>
        <p:blipFill>
          <a:blip r:embed="rId2"/>
          <a:stretch>
            <a:fillRect/>
          </a:stretch>
        </p:blipFill>
        <p:spPr>
          <a:xfrm>
            <a:off x="2720021" y="5025755"/>
            <a:ext cx="5889246" cy="896190"/>
          </a:xfrm>
          <a:prstGeom prst="rect">
            <a:avLst/>
          </a:prstGeom>
        </p:spPr>
      </p:pic>
    </p:spTree>
    <p:extLst>
      <p:ext uri="{BB962C8B-B14F-4D97-AF65-F5344CB8AC3E}">
        <p14:creationId xmlns:p14="http://schemas.microsoft.com/office/powerpoint/2010/main" val="19398655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2BC869EB-5623-4AA1-9123-4AF9DF916049}"/>
              </a:ext>
            </a:extLst>
          </p:cNvPr>
          <p:cNvSpPr/>
          <p:nvPr/>
        </p:nvSpPr>
        <p:spPr>
          <a:xfrm>
            <a:off x="617280" y="1128068"/>
            <a:ext cx="10812720" cy="4927839"/>
          </a:xfrm>
          <a:prstGeom prst="roundRect">
            <a:avLst>
              <a:gd name="adj" fmla="val 6140"/>
            </a:avLst>
          </a:prstGeom>
          <a:solidFill>
            <a:schemeClr val="bg1"/>
          </a:solidFill>
          <a:ln w="38100">
            <a:solidFill>
              <a:srgbClr val="00B0F0"/>
            </a:solidFill>
          </a:ln>
          <a:effectLst>
            <a:outerShdw blurRad="571500" sx="86000" sy="86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dirty="0">
              <a:ln w="0"/>
              <a:solidFill>
                <a:schemeClr val="accent2">
                  <a:lumMod val="50000"/>
                </a:schemeClr>
              </a:solidFill>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3620D0A5-176B-EAD8-BA5B-53AB3048E130}"/>
              </a:ext>
            </a:extLst>
          </p:cNvPr>
          <p:cNvSpPr txBox="1"/>
          <p:nvPr/>
        </p:nvSpPr>
        <p:spPr>
          <a:xfrm>
            <a:off x="4787900" y="6400766"/>
            <a:ext cx="2616200" cy="400110"/>
          </a:xfrm>
          <a:prstGeom prst="rect">
            <a:avLst/>
          </a:prstGeom>
          <a:noFill/>
        </p:spPr>
        <p:txBody>
          <a:bodyPr wrap="square" rtlCol="0">
            <a:spAutoFit/>
          </a:bodyPr>
          <a:lstStyle/>
          <a:p>
            <a:pPr algn="ctr" eaLnBrk="1" fontAlgn="auto" hangingPunct="1">
              <a:spcBef>
                <a:spcPts val="0"/>
              </a:spcBef>
              <a:spcAft>
                <a:spcPts val="0"/>
              </a:spcAft>
            </a:pPr>
            <a:r>
              <a:rPr lang="en-US" sz="2000" dirty="0">
                <a:solidFill>
                  <a:prstClr val="white"/>
                </a:solidFill>
                <a:latin typeface="Calibri" panose="020F0502020204030204"/>
              </a:rPr>
              <a:t>www.midocean.ae</a:t>
            </a:r>
          </a:p>
        </p:txBody>
      </p:sp>
      <p:sp>
        <p:nvSpPr>
          <p:cNvPr id="22" name="Rectangle 21">
            <a:extLst>
              <a:ext uri="{FF2B5EF4-FFF2-40B4-BE49-F238E27FC236}">
                <a16:creationId xmlns:a16="http://schemas.microsoft.com/office/drawing/2014/main" id="{BD069A96-5848-FF57-BDAE-6DBEC0AA0DA9}"/>
              </a:ext>
            </a:extLst>
          </p:cNvPr>
          <p:cNvSpPr/>
          <p:nvPr/>
        </p:nvSpPr>
        <p:spPr>
          <a:xfrm flipV="1">
            <a:off x="2807467" y="1036104"/>
            <a:ext cx="6574607" cy="46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a:ln w="0"/>
              <a:solidFill>
                <a:schemeClr val="accent2">
                  <a:lumMod val="50000"/>
                </a:schemeClr>
              </a:solidFill>
              <a:effectLst>
                <a:outerShdw blurRad="38100" dist="19050" dir="2700000" algn="tl" rotWithShape="0">
                  <a:schemeClr val="dk1">
                    <a:alpha val="40000"/>
                  </a:schemeClr>
                </a:outerShdw>
              </a:effectLst>
            </a:endParaRPr>
          </a:p>
        </p:txBody>
      </p:sp>
      <p:pic>
        <p:nvPicPr>
          <p:cNvPr id="1026" name="Picture 2" descr="article-image">
            <a:extLst>
              <a:ext uri="{FF2B5EF4-FFF2-40B4-BE49-F238E27FC236}">
                <a16:creationId xmlns:a16="http://schemas.microsoft.com/office/drawing/2014/main" id="{BC278CA9-2322-A6BD-9D0F-F35B5D58CA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1674" y="1770271"/>
            <a:ext cx="7247668" cy="40768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834DB11-DF1A-C1E5-2A63-0A2B7D6FF1AB}"/>
              </a:ext>
            </a:extLst>
          </p:cNvPr>
          <p:cNvSpPr txBox="1"/>
          <p:nvPr/>
        </p:nvSpPr>
        <p:spPr>
          <a:xfrm>
            <a:off x="9363829" y="3737274"/>
            <a:ext cx="2209800" cy="369332"/>
          </a:xfrm>
          <a:prstGeom prst="rect">
            <a:avLst/>
          </a:prstGeom>
          <a:noFill/>
        </p:spPr>
        <p:txBody>
          <a:bodyPr wrap="square">
            <a:spAutoFit/>
          </a:bodyPr>
          <a:lstStyle/>
          <a:p>
            <a:pPr algn="l"/>
            <a:r>
              <a:rPr lang="en-US" i="0" dirty="0">
                <a:ln w="0"/>
                <a:solidFill>
                  <a:schemeClr val="accent2">
                    <a:lumMod val="50000"/>
                  </a:schemeClr>
                </a:solidFill>
                <a:effectLst>
                  <a:outerShdw blurRad="38100" dist="19050" dir="2700000" algn="tl" rotWithShape="0">
                    <a:schemeClr val="dk1">
                      <a:alpha val="40000"/>
                    </a:schemeClr>
                  </a:outerShdw>
                </a:effectLst>
                <a:latin typeface="Arial" panose="020B0604020202020204" pitchFamily="34" charset="0"/>
              </a:rPr>
              <a:t>Ask the question</a:t>
            </a:r>
          </a:p>
        </p:txBody>
      </p:sp>
      <p:sp>
        <p:nvSpPr>
          <p:cNvPr id="7" name="TextBox 6">
            <a:extLst>
              <a:ext uri="{FF2B5EF4-FFF2-40B4-BE49-F238E27FC236}">
                <a16:creationId xmlns:a16="http://schemas.microsoft.com/office/drawing/2014/main" id="{0C1AB6C8-0CF6-28F1-BFC5-32EC541F60DF}"/>
              </a:ext>
            </a:extLst>
          </p:cNvPr>
          <p:cNvSpPr txBox="1"/>
          <p:nvPr/>
        </p:nvSpPr>
        <p:spPr>
          <a:xfrm>
            <a:off x="5194300" y="1770271"/>
            <a:ext cx="2209800" cy="369332"/>
          </a:xfrm>
          <a:prstGeom prst="rect">
            <a:avLst/>
          </a:prstGeom>
          <a:noFill/>
        </p:spPr>
        <p:txBody>
          <a:bodyPr wrap="square">
            <a:spAutoFit/>
          </a:bodyPr>
          <a:lstStyle/>
          <a:p>
            <a:pPr algn="l"/>
            <a:r>
              <a:rPr lang="en-US" i="0" dirty="0">
                <a:ln w="0"/>
                <a:solidFill>
                  <a:schemeClr val="accent2">
                    <a:lumMod val="50000"/>
                  </a:schemeClr>
                </a:solidFill>
                <a:effectLst>
                  <a:outerShdw blurRad="38100" dist="19050" dir="2700000" algn="tl" rotWithShape="0">
                    <a:schemeClr val="dk1">
                      <a:alpha val="40000"/>
                    </a:schemeClr>
                  </a:outerShdw>
                </a:effectLst>
                <a:latin typeface="Arial" panose="020B0604020202020204" pitchFamily="34" charset="0"/>
              </a:rPr>
              <a:t>Conduct research</a:t>
            </a:r>
          </a:p>
        </p:txBody>
      </p:sp>
      <p:sp>
        <p:nvSpPr>
          <p:cNvPr id="11" name="TextBox 10">
            <a:extLst>
              <a:ext uri="{FF2B5EF4-FFF2-40B4-BE49-F238E27FC236}">
                <a16:creationId xmlns:a16="http://schemas.microsoft.com/office/drawing/2014/main" id="{5509F049-AD82-CD84-2422-2B7B08B12BCB}"/>
              </a:ext>
            </a:extLst>
          </p:cNvPr>
          <p:cNvSpPr txBox="1"/>
          <p:nvPr/>
        </p:nvSpPr>
        <p:spPr>
          <a:xfrm>
            <a:off x="7915729" y="5172505"/>
            <a:ext cx="3046927" cy="369332"/>
          </a:xfrm>
          <a:prstGeom prst="rect">
            <a:avLst/>
          </a:prstGeom>
          <a:noFill/>
        </p:spPr>
        <p:txBody>
          <a:bodyPr wrap="square">
            <a:spAutoFit/>
          </a:bodyPr>
          <a:lstStyle/>
          <a:p>
            <a:pPr algn="l"/>
            <a:r>
              <a:rPr lang="en-US" i="0" dirty="0">
                <a:ln w="0"/>
                <a:solidFill>
                  <a:schemeClr val="accent2">
                    <a:lumMod val="50000"/>
                  </a:schemeClr>
                </a:solidFill>
                <a:effectLst>
                  <a:outerShdw blurRad="38100" dist="19050" dir="2700000" algn="tl" rotWithShape="0">
                    <a:schemeClr val="dk1">
                      <a:alpha val="40000"/>
                    </a:schemeClr>
                  </a:outerShdw>
                </a:effectLst>
                <a:latin typeface="Arial" panose="020B0604020202020204" pitchFamily="34" charset="0"/>
              </a:rPr>
              <a:t>Develop your hypothesis</a:t>
            </a:r>
          </a:p>
        </p:txBody>
      </p:sp>
      <p:sp>
        <p:nvSpPr>
          <p:cNvPr id="13" name="TextBox 12">
            <a:extLst>
              <a:ext uri="{FF2B5EF4-FFF2-40B4-BE49-F238E27FC236}">
                <a16:creationId xmlns:a16="http://schemas.microsoft.com/office/drawing/2014/main" id="{4191C3AA-8135-480B-9F23-268A577827B2}"/>
              </a:ext>
            </a:extLst>
          </p:cNvPr>
          <p:cNvSpPr txBox="1"/>
          <p:nvPr/>
        </p:nvSpPr>
        <p:spPr>
          <a:xfrm>
            <a:off x="1882577" y="5614206"/>
            <a:ext cx="6098146" cy="369332"/>
          </a:xfrm>
          <a:prstGeom prst="rect">
            <a:avLst/>
          </a:prstGeom>
          <a:noFill/>
        </p:spPr>
        <p:txBody>
          <a:bodyPr wrap="square">
            <a:spAutoFit/>
          </a:bodyPr>
          <a:lstStyle/>
          <a:p>
            <a:pPr algn="l"/>
            <a:r>
              <a:rPr lang="en-US" i="0" dirty="0">
                <a:ln w="0"/>
                <a:solidFill>
                  <a:schemeClr val="accent2">
                    <a:lumMod val="50000"/>
                  </a:schemeClr>
                </a:solidFill>
                <a:effectLst>
                  <a:outerShdw blurRad="38100" dist="19050" dir="2700000" algn="tl" rotWithShape="0">
                    <a:schemeClr val="dk1">
                      <a:alpha val="40000"/>
                    </a:schemeClr>
                  </a:outerShdw>
                </a:effectLst>
                <a:latin typeface="Arial" panose="020B0604020202020204" pitchFamily="34" charset="0"/>
              </a:rPr>
              <a:t>Test your hypothesis with an experiment</a:t>
            </a:r>
          </a:p>
        </p:txBody>
      </p:sp>
      <p:sp>
        <p:nvSpPr>
          <p:cNvPr id="15" name="TextBox 14">
            <a:extLst>
              <a:ext uri="{FF2B5EF4-FFF2-40B4-BE49-F238E27FC236}">
                <a16:creationId xmlns:a16="http://schemas.microsoft.com/office/drawing/2014/main" id="{E60AFDC1-5FCB-42ED-04F1-47828CE9A5BE}"/>
              </a:ext>
            </a:extLst>
          </p:cNvPr>
          <p:cNvSpPr txBox="1"/>
          <p:nvPr/>
        </p:nvSpPr>
        <p:spPr>
          <a:xfrm>
            <a:off x="7954665" y="2290393"/>
            <a:ext cx="2818327" cy="369332"/>
          </a:xfrm>
          <a:prstGeom prst="rect">
            <a:avLst/>
          </a:prstGeom>
          <a:noFill/>
        </p:spPr>
        <p:txBody>
          <a:bodyPr wrap="square">
            <a:spAutoFit/>
          </a:bodyPr>
          <a:lstStyle/>
          <a:p>
            <a:pPr algn="l"/>
            <a:r>
              <a:rPr lang="en-US" i="0" dirty="0">
                <a:ln w="0"/>
                <a:solidFill>
                  <a:schemeClr val="accent2">
                    <a:lumMod val="50000"/>
                  </a:schemeClr>
                </a:solidFill>
                <a:latin typeface="Arial" panose="020B0604020202020204" pitchFamily="34" charset="0"/>
              </a:rPr>
              <a:t>Make an observation</a:t>
            </a:r>
          </a:p>
        </p:txBody>
      </p:sp>
      <p:sp>
        <p:nvSpPr>
          <p:cNvPr id="17" name="TextBox 16">
            <a:extLst>
              <a:ext uri="{FF2B5EF4-FFF2-40B4-BE49-F238E27FC236}">
                <a16:creationId xmlns:a16="http://schemas.microsoft.com/office/drawing/2014/main" id="{326FA864-5F8C-D2D2-1326-629A9E8E9E33}"/>
              </a:ext>
            </a:extLst>
          </p:cNvPr>
          <p:cNvSpPr txBox="1"/>
          <p:nvPr/>
        </p:nvSpPr>
        <p:spPr>
          <a:xfrm>
            <a:off x="617280" y="3975819"/>
            <a:ext cx="2639384" cy="369332"/>
          </a:xfrm>
          <a:prstGeom prst="rect">
            <a:avLst/>
          </a:prstGeom>
          <a:noFill/>
        </p:spPr>
        <p:txBody>
          <a:bodyPr wrap="square">
            <a:spAutoFit/>
          </a:bodyPr>
          <a:lstStyle/>
          <a:p>
            <a:pPr algn="l"/>
            <a:r>
              <a:rPr lang="en-US" i="0" dirty="0">
                <a:ln w="0"/>
                <a:solidFill>
                  <a:schemeClr val="accent2">
                    <a:lumMod val="50000"/>
                  </a:schemeClr>
                </a:solidFill>
                <a:effectLst>
                  <a:outerShdw blurRad="38100" dist="19050" dir="2700000" algn="tl" rotWithShape="0">
                    <a:schemeClr val="dk1">
                      <a:alpha val="40000"/>
                    </a:schemeClr>
                  </a:outerShdw>
                </a:effectLst>
                <a:latin typeface="Arial" panose="020B0604020202020204" pitchFamily="34" charset="0"/>
              </a:rPr>
              <a:t>Draw a conclusion</a:t>
            </a:r>
          </a:p>
        </p:txBody>
      </p:sp>
      <p:sp>
        <p:nvSpPr>
          <p:cNvPr id="19" name="TextBox 18">
            <a:extLst>
              <a:ext uri="{FF2B5EF4-FFF2-40B4-BE49-F238E27FC236}">
                <a16:creationId xmlns:a16="http://schemas.microsoft.com/office/drawing/2014/main" id="{EF7BF885-AA98-F138-6B84-A6056E227191}"/>
              </a:ext>
            </a:extLst>
          </p:cNvPr>
          <p:cNvSpPr txBox="1"/>
          <p:nvPr/>
        </p:nvSpPr>
        <p:spPr>
          <a:xfrm>
            <a:off x="775413" y="1864811"/>
            <a:ext cx="2361127" cy="369332"/>
          </a:xfrm>
          <a:prstGeom prst="rect">
            <a:avLst/>
          </a:prstGeom>
          <a:noFill/>
        </p:spPr>
        <p:txBody>
          <a:bodyPr wrap="square">
            <a:spAutoFit/>
          </a:bodyPr>
          <a:lstStyle/>
          <a:p>
            <a:pPr algn="l"/>
            <a:r>
              <a:rPr lang="en-US" i="0" dirty="0">
                <a:ln w="0"/>
                <a:solidFill>
                  <a:schemeClr val="accent2">
                    <a:lumMod val="50000"/>
                  </a:schemeClr>
                </a:solidFill>
                <a:effectLst>
                  <a:outerShdw blurRad="38100" dist="19050" dir="2700000" algn="tl" rotWithShape="0">
                    <a:schemeClr val="dk1">
                      <a:alpha val="40000"/>
                    </a:schemeClr>
                  </a:outerShdw>
                </a:effectLst>
                <a:latin typeface="Arial" panose="020B0604020202020204" pitchFamily="34" charset="0"/>
              </a:rPr>
              <a:t>Share your findings</a:t>
            </a:r>
          </a:p>
        </p:txBody>
      </p:sp>
      <p:sp>
        <p:nvSpPr>
          <p:cNvPr id="20" name="TextBox 19">
            <a:extLst>
              <a:ext uri="{FF2B5EF4-FFF2-40B4-BE49-F238E27FC236}">
                <a16:creationId xmlns:a16="http://schemas.microsoft.com/office/drawing/2014/main" id="{C13D8957-D365-0F1C-3B7A-157575C47BE1}"/>
              </a:ext>
            </a:extLst>
          </p:cNvPr>
          <p:cNvSpPr txBox="1"/>
          <p:nvPr/>
        </p:nvSpPr>
        <p:spPr>
          <a:xfrm>
            <a:off x="1359755" y="2352198"/>
            <a:ext cx="2639384" cy="369332"/>
          </a:xfrm>
          <a:prstGeom prst="rect">
            <a:avLst/>
          </a:prstGeom>
          <a:noFill/>
        </p:spPr>
        <p:txBody>
          <a:bodyPr wrap="square">
            <a:spAutoFit/>
          </a:bodyPr>
          <a:lstStyle/>
          <a:p>
            <a:pPr algn="l"/>
            <a:r>
              <a:rPr lang="en-US" i="0" dirty="0">
                <a:ln w="0"/>
                <a:solidFill>
                  <a:schemeClr val="accent2">
                    <a:lumMod val="50000"/>
                  </a:schemeClr>
                </a:solidFill>
                <a:effectLst>
                  <a:outerShdw blurRad="38100" dist="19050" dir="2700000" algn="tl" rotWithShape="0">
                    <a:schemeClr val="dk1">
                      <a:alpha val="40000"/>
                    </a:schemeClr>
                  </a:outerShdw>
                </a:effectLst>
                <a:latin typeface="Arial" panose="020B0604020202020204" pitchFamily="34" charset="0"/>
              </a:rPr>
              <a:t>Examine your results</a:t>
            </a:r>
          </a:p>
        </p:txBody>
      </p:sp>
      <p:sp>
        <p:nvSpPr>
          <p:cNvPr id="2" name="TextBox 1">
            <a:extLst>
              <a:ext uri="{FF2B5EF4-FFF2-40B4-BE49-F238E27FC236}">
                <a16:creationId xmlns:a16="http://schemas.microsoft.com/office/drawing/2014/main" id="{914E000A-89BC-CAFF-0EE4-AAB137E32D81}"/>
              </a:ext>
            </a:extLst>
          </p:cNvPr>
          <p:cNvSpPr txBox="1"/>
          <p:nvPr/>
        </p:nvSpPr>
        <p:spPr>
          <a:xfrm>
            <a:off x="3199456" y="311946"/>
            <a:ext cx="5887336" cy="584775"/>
          </a:xfrm>
          <a:prstGeom prst="rect">
            <a:avLst/>
          </a:prstGeom>
          <a:noFill/>
        </p:spPr>
        <p:txBody>
          <a:bodyPr wrap="square" rtlCol="0">
            <a:spAutoFit/>
          </a:bodyPr>
          <a:lstStyle/>
          <a:p>
            <a:r>
              <a:rPr lang="en-US" sz="3200" b="1" dirty="0">
                <a:solidFill>
                  <a:schemeClr val="accent5">
                    <a:lumMod val="75000"/>
                  </a:schemeClr>
                </a:solidFill>
                <a:latin typeface="Times New Roman" panose="02020603050405020304" pitchFamily="18" charset="0"/>
                <a:cs typeface="Times New Roman" panose="02020603050405020304" pitchFamily="18" charset="0"/>
              </a:rPr>
              <a:t>The Scientific Method</a:t>
            </a:r>
          </a:p>
        </p:txBody>
      </p:sp>
    </p:spTree>
    <p:extLst>
      <p:ext uri="{BB962C8B-B14F-4D97-AF65-F5344CB8AC3E}">
        <p14:creationId xmlns:p14="http://schemas.microsoft.com/office/powerpoint/2010/main" val="11824471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2BC869EB-5623-4AA1-9123-4AF9DF916049}"/>
              </a:ext>
            </a:extLst>
          </p:cNvPr>
          <p:cNvSpPr/>
          <p:nvPr/>
        </p:nvSpPr>
        <p:spPr>
          <a:xfrm>
            <a:off x="688410" y="1295400"/>
            <a:ext cx="10812720" cy="4974243"/>
          </a:xfrm>
          <a:prstGeom prst="roundRect">
            <a:avLst>
              <a:gd name="adj" fmla="val 6140"/>
            </a:avLst>
          </a:prstGeom>
          <a:solidFill>
            <a:schemeClr val="bg1"/>
          </a:solidFill>
          <a:ln w="38100">
            <a:solidFill>
              <a:srgbClr val="00B0F0"/>
            </a:solidFill>
          </a:ln>
          <a:effectLst>
            <a:outerShdw blurRad="571500" sx="86000" sy="86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dirty="0">
              <a:solidFill>
                <a:prstClr val="white"/>
              </a:solidFill>
            </a:endParaRPr>
          </a:p>
        </p:txBody>
      </p:sp>
      <p:sp>
        <p:nvSpPr>
          <p:cNvPr id="8" name="TextBox 7">
            <a:extLst>
              <a:ext uri="{FF2B5EF4-FFF2-40B4-BE49-F238E27FC236}">
                <a16:creationId xmlns:a16="http://schemas.microsoft.com/office/drawing/2014/main" id="{3620D0A5-176B-EAD8-BA5B-53AB3048E130}"/>
              </a:ext>
            </a:extLst>
          </p:cNvPr>
          <p:cNvSpPr txBox="1"/>
          <p:nvPr/>
        </p:nvSpPr>
        <p:spPr>
          <a:xfrm>
            <a:off x="4787900" y="6400766"/>
            <a:ext cx="2616200" cy="400110"/>
          </a:xfrm>
          <a:prstGeom prst="rect">
            <a:avLst/>
          </a:prstGeom>
          <a:noFill/>
        </p:spPr>
        <p:txBody>
          <a:bodyPr wrap="square" rtlCol="0">
            <a:spAutoFit/>
          </a:bodyPr>
          <a:lstStyle/>
          <a:p>
            <a:pPr algn="ctr" eaLnBrk="1" fontAlgn="auto" hangingPunct="1">
              <a:spcBef>
                <a:spcPts val="0"/>
              </a:spcBef>
              <a:spcAft>
                <a:spcPts val="0"/>
              </a:spcAft>
            </a:pPr>
            <a:r>
              <a:rPr lang="en-US" sz="2000" dirty="0">
                <a:solidFill>
                  <a:prstClr val="white"/>
                </a:solidFill>
                <a:latin typeface="Calibri" panose="020F0502020204030204"/>
              </a:rPr>
              <a:t>www.midocean.ae</a:t>
            </a:r>
          </a:p>
        </p:txBody>
      </p:sp>
      <p:sp>
        <p:nvSpPr>
          <p:cNvPr id="22" name="Rectangle 21">
            <a:extLst>
              <a:ext uri="{FF2B5EF4-FFF2-40B4-BE49-F238E27FC236}">
                <a16:creationId xmlns:a16="http://schemas.microsoft.com/office/drawing/2014/main" id="{BD069A96-5848-FF57-BDAE-6DBEC0AA0DA9}"/>
              </a:ext>
            </a:extLst>
          </p:cNvPr>
          <p:cNvSpPr/>
          <p:nvPr/>
        </p:nvSpPr>
        <p:spPr>
          <a:xfrm>
            <a:off x="2807467" y="1082349"/>
            <a:ext cx="6574607"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a:solidFill>
                <a:prstClr val="white"/>
              </a:solidFill>
            </a:endParaRPr>
          </a:p>
        </p:txBody>
      </p:sp>
      <p:sp>
        <p:nvSpPr>
          <p:cNvPr id="10" name="Rectangle 9"/>
          <p:cNvSpPr/>
          <p:nvPr/>
        </p:nvSpPr>
        <p:spPr>
          <a:xfrm>
            <a:off x="1256070" y="1752600"/>
            <a:ext cx="9677400" cy="2862322"/>
          </a:xfrm>
          <a:prstGeom prst="rect">
            <a:avLst/>
          </a:prstGeom>
        </p:spPr>
        <p:txBody>
          <a:bodyPr wrap="square">
            <a:spAutoFit/>
          </a:bodyPr>
          <a:lstStyle/>
          <a:p>
            <a:r>
              <a:rPr lang="en-US" sz="2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mn-cs"/>
              </a:rPr>
              <a:t>Research involves inductive and deductive methods: </a:t>
            </a:r>
          </a:p>
          <a:p>
            <a:pPr marL="285750" indent="-285750">
              <a:buFont typeface="Arial" panose="020B0604020202020204" pitchFamily="34" charset="0"/>
              <a:buChar char="•"/>
            </a:pPr>
            <a:endParaRPr lang="en-US" sz="2000" dirty="0">
              <a:latin typeface="Times New Roman" panose="02020603050405020304" pitchFamily="18" charset="0"/>
            </a:endParaRPr>
          </a:p>
          <a:p>
            <a:pPr marL="342900" indent="-342900">
              <a:buFont typeface="Wingdings" panose="05000000000000000000" pitchFamily="2" charset="2"/>
              <a:buChar char="q"/>
            </a:pPr>
            <a:r>
              <a:rPr lang="en-US" sz="2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mn-cs"/>
              </a:rPr>
              <a:t>Inductive</a:t>
            </a:r>
            <a:r>
              <a:rPr lang="en-US" sz="2000" dirty="0">
                <a:ln w="0"/>
                <a:solidFill>
                  <a:schemeClr val="dk1"/>
                </a:solidFill>
                <a:effectLst>
                  <a:outerShdw blurRad="38100" dist="19050" dir="2700000" algn="tl" rotWithShape="0">
                    <a:schemeClr val="dk1">
                      <a:alpha val="40000"/>
                    </a:schemeClr>
                  </a:outerShdw>
                </a:effectLst>
                <a:latin typeface="Times New Roman" panose="02020603050405020304" pitchFamily="18" charset="0"/>
                <a:cs typeface="+mn-cs"/>
              </a:rPr>
              <a:t> methods analyzes the observation of phenomenon and identify the underlying principles, structures, or processes.</a:t>
            </a:r>
          </a:p>
          <a:p>
            <a:pPr marL="285750" indent="-285750">
              <a:buFont typeface="Arial" panose="020B0604020202020204" pitchFamily="34" charset="0"/>
              <a:buChar char="•"/>
            </a:pPr>
            <a:endParaRPr lang="en-US" sz="2000" dirty="0">
              <a:ln w="0"/>
              <a:solidFill>
                <a:schemeClr val="dk1"/>
              </a:solidFill>
              <a:effectLst>
                <a:outerShdw blurRad="38100" dist="19050" dir="2700000" algn="tl" rotWithShape="0">
                  <a:schemeClr val="dk1">
                    <a:alpha val="40000"/>
                  </a:schemeClr>
                </a:outerShdw>
              </a:effectLst>
              <a:latin typeface="Times New Roman" panose="02020603050405020304" pitchFamily="18" charset="0"/>
              <a:cs typeface="+mn-cs"/>
            </a:endParaRPr>
          </a:p>
          <a:p>
            <a:pPr marL="342900" indent="-342900">
              <a:buFont typeface="Wingdings" panose="05000000000000000000" pitchFamily="2" charset="2"/>
              <a:buChar char="q"/>
            </a:pPr>
            <a:r>
              <a:rPr lang="en-US" sz="2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mn-cs"/>
              </a:rPr>
              <a:t>Deductive</a:t>
            </a:r>
            <a:r>
              <a:rPr lang="en-US" sz="2000" dirty="0">
                <a:ln w="0"/>
                <a:solidFill>
                  <a:schemeClr val="dk1"/>
                </a:solidFill>
                <a:effectLst>
                  <a:outerShdw blurRad="38100" dist="19050" dir="2700000" algn="tl" rotWithShape="0">
                    <a:schemeClr val="dk1">
                      <a:alpha val="40000"/>
                    </a:schemeClr>
                  </a:outerShdw>
                </a:effectLst>
                <a:latin typeface="Times New Roman" panose="02020603050405020304" pitchFamily="18" charset="0"/>
                <a:cs typeface="+mn-cs"/>
              </a:rPr>
              <a:t> methods verify the assumed principles through observations.</a:t>
            </a:r>
          </a:p>
          <a:p>
            <a:pPr marL="285750" indent="-285750">
              <a:buFont typeface="Arial" panose="020B0604020202020204" pitchFamily="34" charset="0"/>
              <a:buChar char="•"/>
            </a:pPr>
            <a:endParaRPr lang="en-US" sz="2000" dirty="0">
              <a:ln w="0"/>
              <a:solidFill>
                <a:schemeClr val="dk1"/>
              </a:solidFill>
              <a:effectLst>
                <a:outerShdw blurRad="38100" dist="19050" dir="2700000" algn="tl" rotWithShape="0">
                  <a:schemeClr val="dk1">
                    <a:alpha val="40000"/>
                  </a:schemeClr>
                </a:outerShdw>
              </a:effectLst>
              <a:latin typeface="Times New Roman" panose="02020603050405020304" pitchFamily="18" charset="0"/>
              <a:cs typeface="+mn-cs"/>
            </a:endParaRPr>
          </a:p>
          <a:p>
            <a:r>
              <a:rPr lang="en-US" sz="2000" dirty="0">
                <a:ln w="0"/>
                <a:solidFill>
                  <a:schemeClr val="dk1"/>
                </a:solidFill>
                <a:effectLst>
                  <a:outerShdw blurRad="38100" dist="19050" dir="2700000" algn="tl" rotWithShape="0">
                    <a:schemeClr val="dk1">
                      <a:alpha val="40000"/>
                    </a:schemeClr>
                  </a:outerShdw>
                </a:effectLst>
                <a:latin typeface="Times New Roman" panose="02020603050405020304" pitchFamily="18" charset="0"/>
                <a:cs typeface="+mn-cs"/>
              </a:rPr>
              <a:t>The purposes are different: one is to develop explanations, and the other is to test the validity of the explanations. i.e., Validation of Simulation work with Experimental work</a:t>
            </a:r>
          </a:p>
        </p:txBody>
      </p:sp>
      <p:sp>
        <p:nvSpPr>
          <p:cNvPr id="3" name="TextBox 2">
            <a:extLst>
              <a:ext uri="{FF2B5EF4-FFF2-40B4-BE49-F238E27FC236}">
                <a16:creationId xmlns:a16="http://schemas.microsoft.com/office/drawing/2014/main" id="{C4425724-EEE1-FC56-537C-8947156F4A69}"/>
              </a:ext>
            </a:extLst>
          </p:cNvPr>
          <p:cNvSpPr txBox="1"/>
          <p:nvPr/>
        </p:nvSpPr>
        <p:spPr>
          <a:xfrm>
            <a:off x="3670300" y="602572"/>
            <a:ext cx="3733800" cy="584775"/>
          </a:xfrm>
          <a:prstGeom prst="rect">
            <a:avLst/>
          </a:prstGeom>
          <a:noFill/>
        </p:spPr>
        <p:txBody>
          <a:bodyPr wrap="square">
            <a:spAutoFit/>
          </a:bodyPr>
          <a:lstStyle/>
          <a:p>
            <a:r>
              <a:rPr lang="en-US" sz="3200" b="1" dirty="0">
                <a:solidFill>
                  <a:schemeClr val="accent5">
                    <a:lumMod val="75000"/>
                  </a:schemeClr>
                </a:solidFill>
                <a:latin typeface="Times New Roman" panose="02020603050405020304" pitchFamily="18" charset="0"/>
                <a:cs typeface="Times New Roman" panose="02020603050405020304" pitchFamily="18" charset="0"/>
              </a:rPr>
              <a:t>Research Methods</a:t>
            </a:r>
          </a:p>
        </p:txBody>
      </p:sp>
    </p:spTree>
    <p:extLst>
      <p:ext uri="{BB962C8B-B14F-4D97-AF65-F5344CB8AC3E}">
        <p14:creationId xmlns:p14="http://schemas.microsoft.com/office/powerpoint/2010/main" val="30042075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2BC869EB-5623-4AA1-9123-4AF9DF916049}"/>
              </a:ext>
            </a:extLst>
          </p:cNvPr>
          <p:cNvSpPr/>
          <p:nvPr/>
        </p:nvSpPr>
        <p:spPr>
          <a:xfrm>
            <a:off x="617280" y="990600"/>
            <a:ext cx="10812720" cy="5065307"/>
          </a:xfrm>
          <a:prstGeom prst="roundRect">
            <a:avLst>
              <a:gd name="adj" fmla="val 6140"/>
            </a:avLst>
          </a:prstGeom>
          <a:solidFill>
            <a:schemeClr val="bg1"/>
          </a:solidFill>
          <a:ln w="38100">
            <a:solidFill>
              <a:srgbClr val="00B0F0"/>
            </a:solidFill>
          </a:ln>
          <a:effectLst>
            <a:outerShdw blurRad="571500" sx="86000" sy="86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dirty="0">
              <a:solidFill>
                <a:prstClr val="white"/>
              </a:solidFill>
            </a:endParaRPr>
          </a:p>
        </p:txBody>
      </p:sp>
      <p:sp>
        <p:nvSpPr>
          <p:cNvPr id="8" name="TextBox 7">
            <a:extLst>
              <a:ext uri="{FF2B5EF4-FFF2-40B4-BE49-F238E27FC236}">
                <a16:creationId xmlns:a16="http://schemas.microsoft.com/office/drawing/2014/main" id="{3620D0A5-176B-EAD8-BA5B-53AB3048E130}"/>
              </a:ext>
            </a:extLst>
          </p:cNvPr>
          <p:cNvSpPr txBox="1"/>
          <p:nvPr/>
        </p:nvSpPr>
        <p:spPr>
          <a:xfrm>
            <a:off x="4787900" y="6400766"/>
            <a:ext cx="2616200" cy="400110"/>
          </a:xfrm>
          <a:prstGeom prst="rect">
            <a:avLst/>
          </a:prstGeom>
          <a:noFill/>
        </p:spPr>
        <p:txBody>
          <a:bodyPr wrap="square" rtlCol="0">
            <a:spAutoFit/>
          </a:bodyPr>
          <a:lstStyle/>
          <a:p>
            <a:pPr algn="ctr" eaLnBrk="1" fontAlgn="auto" hangingPunct="1">
              <a:spcBef>
                <a:spcPts val="0"/>
              </a:spcBef>
              <a:spcAft>
                <a:spcPts val="0"/>
              </a:spcAft>
            </a:pPr>
            <a:r>
              <a:rPr lang="en-US" sz="2000" dirty="0">
                <a:solidFill>
                  <a:prstClr val="white"/>
                </a:solidFill>
                <a:latin typeface="Calibri" panose="020F0502020204030204"/>
              </a:rPr>
              <a:t>www.midocean.ae</a:t>
            </a:r>
          </a:p>
        </p:txBody>
      </p:sp>
      <p:sp>
        <p:nvSpPr>
          <p:cNvPr id="22" name="Rectangle 21">
            <a:extLst>
              <a:ext uri="{FF2B5EF4-FFF2-40B4-BE49-F238E27FC236}">
                <a16:creationId xmlns:a16="http://schemas.microsoft.com/office/drawing/2014/main" id="{BD069A96-5848-FF57-BDAE-6DBEC0AA0DA9}"/>
              </a:ext>
            </a:extLst>
          </p:cNvPr>
          <p:cNvSpPr/>
          <p:nvPr/>
        </p:nvSpPr>
        <p:spPr>
          <a:xfrm>
            <a:off x="2807467" y="1082349"/>
            <a:ext cx="6574607"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a:solidFill>
                <a:prstClr val="white"/>
              </a:solidFill>
            </a:endParaRPr>
          </a:p>
        </p:txBody>
      </p:sp>
      <p:sp>
        <p:nvSpPr>
          <p:cNvPr id="10" name="Rectangle 9"/>
          <p:cNvSpPr/>
          <p:nvPr/>
        </p:nvSpPr>
        <p:spPr>
          <a:xfrm>
            <a:off x="990600" y="1305341"/>
            <a:ext cx="9677400" cy="3939540"/>
          </a:xfrm>
          <a:prstGeom prst="rect">
            <a:avLst/>
          </a:prstGeom>
        </p:spPr>
        <p:txBody>
          <a:bodyPr wrap="square">
            <a:spAutoFit/>
          </a:bodyPr>
          <a:lstStyle/>
          <a:p>
            <a:pPr marL="342900" indent="-342900">
              <a:buFont typeface="Wingdings" panose="05000000000000000000" pitchFamily="2" charset="2"/>
              <a:buChar char="q"/>
            </a:pP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mn-cs"/>
              </a:rPr>
              <a:t>The purpose of research is to discover answers through the application of scientific procedures.</a:t>
            </a:r>
          </a:p>
          <a:p>
            <a:pPr marL="342900" indent="-342900">
              <a:buFont typeface="Wingdings" panose="05000000000000000000" pitchFamily="2" charset="2"/>
              <a:buChar char="q"/>
            </a:pPr>
            <a:endParaRPr lang="en-US" sz="2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mn-cs"/>
            </a:endParaRPr>
          </a:p>
          <a:p>
            <a:pPr marL="342900" indent="-342900">
              <a:buFont typeface="Wingdings" panose="05000000000000000000" pitchFamily="2" charset="2"/>
              <a:buChar char="q"/>
            </a:pP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mn-cs"/>
              </a:rPr>
              <a:t> The objectives are:</a:t>
            </a:r>
          </a:p>
          <a:p>
            <a:pPr marL="742950" lvl="1" indent="-285750">
              <a:buFont typeface="Arial" panose="020B0604020202020204" pitchFamily="34" charset="0"/>
              <a:buChar char="•"/>
            </a:pPr>
            <a:r>
              <a:rPr lang="en-US" sz="2000" dirty="0">
                <a:ln w="0"/>
                <a:solidFill>
                  <a:schemeClr val="dk1"/>
                </a:solidFill>
                <a:effectLst>
                  <a:outerShdw blurRad="38100" dist="19050" dir="2700000" algn="tl" rotWithShape="0">
                    <a:schemeClr val="dk1">
                      <a:alpha val="40000"/>
                    </a:schemeClr>
                  </a:outerShdw>
                </a:effectLst>
                <a:latin typeface="Times New Roman" panose="02020603050405020304" pitchFamily="18" charset="0"/>
                <a:cs typeface="+mn-cs"/>
              </a:rPr>
              <a:t>To achieve new insights into it- </a:t>
            </a:r>
            <a:r>
              <a:rPr lang="en-US" sz="20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mn-cs"/>
              </a:rPr>
              <a:t>Formulative Research.</a:t>
            </a:r>
            <a:endParaRPr lang="en-US" sz="2000" dirty="0">
              <a:ln w="0"/>
              <a:solidFill>
                <a:schemeClr val="dk1"/>
              </a:solidFill>
              <a:effectLst>
                <a:outerShdw blurRad="38100" dist="19050" dir="2700000" algn="tl" rotWithShape="0">
                  <a:schemeClr val="dk1">
                    <a:alpha val="40000"/>
                  </a:schemeClr>
                </a:outerShdw>
              </a:effectLst>
              <a:latin typeface="Times New Roman" panose="02020603050405020304" pitchFamily="18" charset="0"/>
              <a:cs typeface="+mn-cs"/>
            </a:endParaRPr>
          </a:p>
          <a:p>
            <a:pPr marL="742950" lvl="1" indent="-285750">
              <a:buFont typeface="Arial" panose="020B0604020202020204" pitchFamily="34" charset="0"/>
              <a:buChar char="•"/>
            </a:pPr>
            <a:r>
              <a:rPr lang="en-US" sz="2000" dirty="0">
                <a:ln w="0"/>
                <a:solidFill>
                  <a:schemeClr val="dk1"/>
                </a:solidFill>
                <a:effectLst>
                  <a:outerShdw blurRad="38100" dist="19050" dir="2700000" algn="tl" rotWithShape="0">
                    <a:schemeClr val="dk1">
                      <a:alpha val="40000"/>
                    </a:schemeClr>
                  </a:outerShdw>
                </a:effectLst>
                <a:latin typeface="Times New Roman" panose="02020603050405020304" pitchFamily="18" charset="0"/>
                <a:cs typeface="+mn-cs"/>
              </a:rPr>
              <a:t>To portray accurately the characteristics of a particular individual, situation or a group -</a:t>
            </a:r>
            <a:r>
              <a:rPr lang="en-US" sz="20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mn-cs"/>
              </a:rPr>
              <a:t>Descriptive Research.</a:t>
            </a:r>
            <a:endParaRPr lang="en-US" sz="2000" dirty="0">
              <a:ln w="0"/>
              <a:solidFill>
                <a:schemeClr val="dk1"/>
              </a:solidFill>
              <a:effectLst>
                <a:outerShdw blurRad="38100" dist="19050" dir="2700000" algn="tl" rotWithShape="0">
                  <a:schemeClr val="dk1">
                    <a:alpha val="40000"/>
                  </a:schemeClr>
                </a:outerShdw>
              </a:effectLst>
              <a:latin typeface="Times New Roman" panose="02020603050405020304" pitchFamily="18" charset="0"/>
              <a:cs typeface="+mn-cs"/>
            </a:endParaRPr>
          </a:p>
          <a:p>
            <a:pPr marL="742950" lvl="1" indent="-285750">
              <a:buFont typeface="Arial" panose="020B0604020202020204" pitchFamily="34" charset="0"/>
              <a:buChar char="•"/>
            </a:pPr>
            <a:r>
              <a:rPr lang="en-US" sz="2000" dirty="0">
                <a:ln w="0"/>
                <a:solidFill>
                  <a:schemeClr val="dk1"/>
                </a:solidFill>
                <a:effectLst>
                  <a:outerShdw blurRad="38100" dist="19050" dir="2700000" algn="tl" rotWithShape="0">
                    <a:schemeClr val="dk1">
                      <a:alpha val="40000"/>
                    </a:schemeClr>
                  </a:outerShdw>
                </a:effectLst>
                <a:latin typeface="Times New Roman" panose="02020603050405020304" pitchFamily="18" charset="0"/>
                <a:cs typeface="+mn-cs"/>
              </a:rPr>
              <a:t>To determine the frequency with which something occurs or with which it is associated with something else- </a:t>
            </a:r>
            <a:r>
              <a:rPr lang="en-US" sz="20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mn-cs"/>
              </a:rPr>
              <a:t>Diagnostic Research. </a:t>
            </a:r>
          </a:p>
          <a:p>
            <a:pPr marL="742950" lvl="1" indent="-285750">
              <a:buFont typeface="Arial" panose="020B0604020202020204" pitchFamily="34" charset="0"/>
              <a:buChar char="•"/>
            </a:pPr>
            <a:endParaRPr lang="en-US" dirty="0">
              <a:latin typeface="Times New Roman" panose="02020603050405020304" pitchFamily="18" charset="0"/>
            </a:endParaRPr>
          </a:p>
          <a:p>
            <a:pPr marL="742950" lvl="1" indent="-285750">
              <a:buFont typeface="Arial" panose="020B0604020202020204" pitchFamily="34" charset="0"/>
              <a:buChar char="•"/>
            </a:pPr>
            <a:r>
              <a:rPr lang="en-US" sz="2000" dirty="0">
                <a:ln w="0"/>
                <a:solidFill>
                  <a:schemeClr val="dk1"/>
                </a:solidFill>
                <a:effectLst>
                  <a:outerShdw blurRad="38100" dist="19050" dir="2700000" algn="tl" rotWithShape="0">
                    <a:schemeClr val="dk1">
                      <a:alpha val="40000"/>
                    </a:schemeClr>
                  </a:outerShdw>
                </a:effectLst>
                <a:latin typeface="Times New Roman" panose="02020603050405020304" pitchFamily="18" charset="0"/>
                <a:cs typeface="+mn-cs"/>
              </a:rPr>
              <a:t>To test a hypothesis of a causal relationship between variables -</a:t>
            </a:r>
            <a:r>
              <a:rPr lang="en-US" sz="20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mn-cs"/>
              </a:rPr>
              <a:t>Hypothesis-Testing Research.</a:t>
            </a:r>
          </a:p>
        </p:txBody>
      </p:sp>
      <p:sp>
        <p:nvSpPr>
          <p:cNvPr id="3" name="TextBox 2">
            <a:extLst>
              <a:ext uri="{FF2B5EF4-FFF2-40B4-BE49-F238E27FC236}">
                <a16:creationId xmlns:a16="http://schemas.microsoft.com/office/drawing/2014/main" id="{9146880D-6BC4-DCEB-34AB-06034D77A82F}"/>
              </a:ext>
            </a:extLst>
          </p:cNvPr>
          <p:cNvSpPr txBox="1"/>
          <p:nvPr/>
        </p:nvSpPr>
        <p:spPr>
          <a:xfrm>
            <a:off x="3048699" y="228552"/>
            <a:ext cx="6094602" cy="584775"/>
          </a:xfrm>
          <a:prstGeom prst="rect">
            <a:avLst/>
          </a:prstGeom>
          <a:noFill/>
        </p:spPr>
        <p:txBody>
          <a:bodyPr wrap="square">
            <a:spAutoFit/>
          </a:bodyPr>
          <a:lstStyle/>
          <a:p>
            <a:r>
              <a:rPr lang="en-US" sz="3200" b="1" dirty="0">
                <a:solidFill>
                  <a:schemeClr val="accent5">
                    <a:lumMod val="75000"/>
                  </a:schemeClr>
                </a:solidFill>
                <a:latin typeface="Times New Roman" panose="02020603050405020304" pitchFamily="18" charset="0"/>
                <a:cs typeface="Times New Roman" panose="02020603050405020304" pitchFamily="18" charset="0"/>
              </a:rPr>
              <a:t>Objectives of Research</a:t>
            </a:r>
          </a:p>
        </p:txBody>
      </p:sp>
    </p:spTree>
    <p:extLst>
      <p:ext uri="{BB962C8B-B14F-4D97-AF65-F5344CB8AC3E}">
        <p14:creationId xmlns:p14="http://schemas.microsoft.com/office/powerpoint/2010/main" val="3766749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2BC869EB-5623-4AA1-9123-4AF9DF916049}"/>
              </a:ext>
            </a:extLst>
          </p:cNvPr>
          <p:cNvSpPr/>
          <p:nvPr/>
        </p:nvSpPr>
        <p:spPr>
          <a:xfrm>
            <a:off x="688410" y="1667123"/>
            <a:ext cx="10812720" cy="4029207"/>
          </a:xfrm>
          <a:prstGeom prst="roundRect">
            <a:avLst>
              <a:gd name="adj" fmla="val 6140"/>
            </a:avLst>
          </a:prstGeom>
          <a:solidFill>
            <a:schemeClr val="bg1"/>
          </a:solidFill>
          <a:ln w="38100">
            <a:solidFill>
              <a:srgbClr val="00B0F0"/>
            </a:solidFill>
          </a:ln>
          <a:effectLst>
            <a:outerShdw blurRad="571500" sx="86000" sy="86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a:solidFill>
                  <a:schemeClr val="bg1"/>
                </a:solidFill>
                <a:latin typeface="Times New Roman" panose="02020603050405020304" pitchFamily="18" charset="0"/>
                <a:cs typeface="Times New Roman" panose="02020603050405020304" pitchFamily="18" charset="0"/>
              </a:rPr>
              <a:t>Attributes of Good Research Study</a:t>
            </a:r>
            <a:endParaRPr lang="en-US" sz="1800" b="1"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620D0A5-176B-EAD8-BA5B-53AB3048E130}"/>
              </a:ext>
            </a:extLst>
          </p:cNvPr>
          <p:cNvSpPr txBox="1"/>
          <p:nvPr/>
        </p:nvSpPr>
        <p:spPr>
          <a:xfrm>
            <a:off x="4787900" y="6400766"/>
            <a:ext cx="2616200" cy="400110"/>
          </a:xfrm>
          <a:prstGeom prst="rect">
            <a:avLst/>
          </a:prstGeom>
          <a:noFill/>
        </p:spPr>
        <p:txBody>
          <a:bodyPr wrap="square" rtlCol="0">
            <a:spAutoFit/>
          </a:bodyPr>
          <a:lstStyle/>
          <a:p>
            <a:pPr algn="ctr" eaLnBrk="1" fontAlgn="auto" hangingPunct="1">
              <a:spcBef>
                <a:spcPts val="0"/>
              </a:spcBef>
              <a:spcAft>
                <a:spcPts val="0"/>
              </a:spcAft>
            </a:pPr>
            <a:r>
              <a:rPr lang="en-US" sz="2000" dirty="0">
                <a:solidFill>
                  <a:prstClr val="white"/>
                </a:solidFill>
                <a:latin typeface="Calibri" panose="020F0502020204030204"/>
              </a:rPr>
              <a:t>www.midocean.ae</a:t>
            </a:r>
          </a:p>
        </p:txBody>
      </p:sp>
      <p:sp>
        <p:nvSpPr>
          <p:cNvPr id="22" name="Rectangle 21">
            <a:extLst>
              <a:ext uri="{FF2B5EF4-FFF2-40B4-BE49-F238E27FC236}">
                <a16:creationId xmlns:a16="http://schemas.microsoft.com/office/drawing/2014/main" id="{BD069A96-5848-FF57-BDAE-6DBEC0AA0DA9}"/>
              </a:ext>
            </a:extLst>
          </p:cNvPr>
          <p:cNvSpPr/>
          <p:nvPr/>
        </p:nvSpPr>
        <p:spPr>
          <a:xfrm>
            <a:off x="2807467" y="1082349"/>
            <a:ext cx="6574607"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a:solidFill>
                <a:prstClr val="white"/>
              </a:solidFill>
            </a:endParaRPr>
          </a:p>
        </p:txBody>
      </p:sp>
      <p:sp>
        <p:nvSpPr>
          <p:cNvPr id="10" name="Rectangle 9"/>
          <p:cNvSpPr/>
          <p:nvPr/>
        </p:nvSpPr>
        <p:spPr>
          <a:xfrm>
            <a:off x="964558" y="2003020"/>
            <a:ext cx="10536572" cy="3016210"/>
          </a:xfrm>
          <a:prstGeom prst="rect">
            <a:avLst/>
          </a:prstGeom>
        </p:spPr>
        <p:txBody>
          <a:bodyPr wrap="square">
            <a:spAutoFit/>
          </a:bodyPr>
          <a:lstStyle/>
          <a:p>
            <a:pPr>
              <a:lnSpc>
                <a:spcPct val="150000"/>
              </a:lnSpc>
            </a:pPr>
            <a:r>
              <a:rPr lang="en-US" sz="2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rPr>
              <a:t>OBJECTIVE</a:t>
            </a:r>
            <a:r>
              <a:rPr lang="en-US" sz="2000" dirty="0">
                <a:latin typeface="Times New Roman" panose="02020603050405020304" pitchFamily="18" charset="0"/>
              </a:rPr>
              <a:t>: </a:t>
            </a:r>
            <a:r>
              <a:rPr lang="en-US" sz="2000" dirty="0">
                <a:ln w="0"/>
                <a:effectLst>
                  <a:outerShdw blurRad="38100" dist="19050" dir="2700000" algn="tl" rotWithShape="0">
                    <a:schemeClr val="dk1">
                      <a:alpha val="40000"/>
                    </a:schemeClr>
                  </a:outerShdw>
                </a:effectLst>
                <a:latin typeface="Times New Roman" panose="02020603050405020304" pitchFamily="18" charset="0"/>
              </a:rPr>
              <a:t>A good research must answer the research question.</a:t>
            </a:r>
          </a:p>
          <a:p>
            <a:pPr>
              <a:lnSpc>
                <a:spcPct val="150000"/>
              </a:lnSpc>
            </a:pPr>
            <a:r>
              <a:rPr lang="en-US" sz="2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rPr>
              <a:t>CONTROL: </a:t>
            </a:r>
            <a:r>
              <a:rPr lang="en-US" sz="2000" dirty="0">
                <a:ln w="0"/>
                <a:effectLst>
                  <a:outerShdw blurRad="38100" dist="19050" dir="2700000" algn="tl" rotWithShape="0">
                    <a:schemeClr val="dk1">
                      <a:alpha val="40000"/>
                    </a:schemeClr>
                  </a:outerShdw>
                </a:effectLst>
                <a:latin typeface="Times New Roman" panose="02020603050405020304" pitchFamily="18" charset="0"/>
              </a:rPr>
              <a:t>A good research must be able to control all variables.</a:t>
            </a:r>
          </a:p>
          <a:p>
            <a:pPr>
              <a:lnSpc>
                <a:spcPct val="150000"/>
              </a:lnSpc>
            </a:pPr>
            <a:r>
              <a:rPr lang="en-US" sz="2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rPr>
              <a:t>GENERALISABILITY: </a:t>
            </a:r>
            <a:r>
              <a:rPr lang="en-US" sz="2000" dirty="0">
                <a:ln w="0"/>
                <a:effectLst>
                  <a:outerShdw blurRad="38100" dist="19050" dir="2700000" algn="tl" rotWithShape="0">
                    <a:schemeClr val="dk1">
                      <a:alpha val="40000"/>
                    </a:schemeClr>
                  </a:outerShdw>
                </a:effectLst>
                <a:latin typeface="Times New Roman" panose="02020603050405020304" pitchFamily="18" charset="0"/>
              </a:rPr>
              <a:t>Generate similar result when used other method.</a:t>
            </a:r>
            <a:endParaRPr lang="en-US" sz="2000" dirty="0">
              <a:latin typeface="Times New Roman" panose="02020603050405020304" pitchFamily="18" charset="0"/>
            </a:endParaRPr>
          </a:p>
          <a:p>
            <a:r>
              <a:rPr lang="en-US" sz="2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rPr>
              <a:t>BIAS FREE: </a:t>
            </a:r>
            <a:r>
              <a:rPr lang="en-US" sz="2000" dirty="0">
                <a:ln w="0"/>
                <a:effectLst>
                  <a:outerShdw blurRad="38100" dist="19050" dir="2700000" algn="tl" rotWithShape="0">
                    <a:schemeClr val="dk1">
                      <a:alpha val="40000"/>
                    </a:schemeClr>
                  </a:outerShdw>
                </a:effectLst>
                <a:latin typeface="Times New Roman" panose="02020603050405020304" pitchFamily="18" charset="0"/>
              </a:rPr>
              <a:t>Research should be free from personal bias. It should be based on objective and not on subjective matter.</a:t>
            </a:r>
          </a:p>
          <a:p>
            <a:endParaRPr lang="en-US" sz="2000" dirty="0">
              <a:ln w="0"/>
              <a:effectLst>
                <a:outerShdw blurRad="38100" dist="19050" dir="2700000" algn="tl" rotWithShape="0">
                  <a:schemeClr val="dk1">
                    <a:alpha val="40000"/>
                  </a:schemeClr>
                </a:outerShdw>
              </a:effectLst>
              <a:latin typeface="Times New Roman" panose="02020603050405020304" pitchFamily="18" charset="0"/>
            </a:endParaRPr>
          </a:p>
          <a:p>
            <a:r>
              <a:rPr lang="en-US" sz="2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rPr>
              <a:t>SYSTEMATIC:</a:t>
            </a:r>
            <a:r>
              <a:rPr lang="en-US" sz="2000" dirty="0">
                <a:latin typeface="Times New Roman" panose="02020603050405020304" pitchFamily="18" charset="0"/>
              </a:rPr>
              <a:t> </a:t>
            </a:r>
            <a:r>
              <a:rPr lang="en-US" sz="2000" dirty="0">
                <a:ln w="0"/>
                <a:effectLst>
                  <a:outerShdw blurRad="38100" dist="19050" dir="2700000" algn="tl" rotWithShape="0">
                    <a:schemeClr val="dk1">
                      <a:alpha val="40000"/>
                    </a:schemeClr>
                  </a:outerShdw>
                </a:effectLst>
                <a:latin typeface="Times New Roman" panose="02020603050405020304" pitchFamily="18" charset="0"/>
              </a:rPr>
              <a:t>A good research study must have various well-planned steps, i.e. all steps must be interrelated, and one step should lead to another step.</a:t>
            </a:r>
          </a:p>
        </p:txBody>
      </p:sp>
      <p:sp>
        <p:nvSpPr>
          <p:cNvPr id="3" name="TextBox 2">
            <a:extLst>
              <a:ext uri="{FF2B5EF4-FFF2-40B4-BE49-F238E27FC236}">
                <a16:creationId xmlns:a16="http://schemas.microsoft.com/office/drawing/2014/main" id="{350513E2-6A33-A1EB-1386-29F3346B0AE7}"/>
              </a:ext>
            </a:extLst>
          </p:cNvPr>
          <p:cNvSpPr txBox="1"/>
          <p:nvPr/>
        </p:nvSpPr>
        <p:spPr>
          <a:xfrm>
            <a:off x="2362200" y="621484"/>
            <a:ext cx="6780402" cy="584775"/>
          </a:xfrm>
          <a:prstGeom prst="rect">
            <a:avLst/>
          </a:prstGeom>
          <a:noFill/>
        </p:spPr>
        <p:txBody>
          <a:bodyPr wrap="square">
            <a:spAutoFit/>
          </a:bodyPr>
          <a:lstStyle/>
          <a:p>
            <a:r>
              <a:rPr lang="en-US" sz="3200" b="1" dirty="0">
                <a:solidFill>
                  <a:schemeClr val="accent5">
                    <a:lumMod val="75000"/>
                  </a:schemeClr>
                </a:solidFill>
                <a:latin typeface="Times New Roman" panose="02020603050405020304" pitchFamily="18" charset="0"/>
                <a:cs typeface="Times New Roman" panose="02020603050405020304" pitchFamily="18" charset="0"/>
              </a:rPr>
              <a:t>Attributes of Good Research Study</a:t>
            </a:r>
          </a:p>
        </p:txBody>
      </p:sp>
    </p:spTree>
    <p:extLst>
      <p:ext uri="{BB962C8B-B14F-4D97-AF65-F5344CB8AC3E}">
        <p14:creationId xmlns:p14="http://schemas.microsoft.com/office/powerpoint/2010/main" val="148299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2BC869EB-5623-4AA1-9123-4AF9DF916049}"/>
              </a:ext>
            </a:extLst>
          </p:cNvPr>
          <p:cNvSpPr/>
          <p:nvPr/>
        </p:nvSpPr>
        <p:spPr>
          <a:xfrm>
            <a:off x="541079" y="990600"/>
            <a:ext cx="11339745" cy="5195884"/>
          </a:xfrm>
          <a:prstGeom prst="roundRect">
            <a:avLst>
              <a:gd name="adj" fmla="val 6140"/>
            </a:avLst>
          </a:prstGeom>
          <a:solidFill>
            <a:schemeClr val="bg1"/>
          </a:solidFill>
          <a:ln w="38100">
            <a:solidFill>
              <a:srgbClr val="00B0F0"/>
            </a:solidFill>
          </a:ln>
          <a:effectLst>
            <a:outerShdw blurRad="571500" sx="86000" sy="86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dirty="0">
              <a:solidFill>
                <a:prstClr val="white"/>
              </a:solidFill>
            </a:endParaRPr>
          </a:p>
        </p:txBody>
      </p:sp>
      <p:sp>
        <p:nvSpPr>
          <p:cNvPr id="8" name="TextBox 7">
            <a:extLst>
              <a:ext uri="{FF2B5EF4-FFF2-40B4-BE49-F238E27FC236}">
                <a16:creationId xmlns:a16="http://schemas.microsoft.com/office/drawing/2014/main" id="{3620D0A5-176B-EAD8-BA5B-53AB3048E130}"/>
              </a:ext>
            </a:extLst>
          </p:cNvPr>
          <p:cNvSpPr txBox="1"/>
          <p:nvPr/>
        </p:nvSpPr>
        <p:spPr>
          <a:xfrm>
            <a:off x="4787900" y="6400766"/>
            <a:ext cx="2616200" cy="400110"/>
          </a:xfrm>
          <a:prstGeom prst="rect">
            <a:avLst/>
          </a:prstGeom>
          <a:noFill/>
        </p:spPr>
        <p:txBody>
          <a:bodyPr wrap="square" rtlCol="0">
            <a:spAutoFit/>
          </a:bodyPr>
          <a:lstStyle/>
          <a:p>
            <a:pPr algn="ctr" eaLnBrk="1" fontAlgn="auto" hangingPunct="1">
              <a:spcBef>
                <a:spcPts val="0"/>
              </a:spcBef>
              <a:spcAft>
                <a:spcPts val="0"/>
              </a:spcAft>
            </a:pPr>
            <a:r>
              <a:rPr lang="en-US" sz="2000" dirty="0">
                <a:solidFill>
                  <a:prstClr val="white"/>
                </a:solidFill>
                <a:latin typeface="Calibri" panose="020F0502020204030204"/>
              </a:rPr>
              <a:t>www.midocean.ae</a:t>
            </a:r>
          </a:p>
        </p:txBody>
      </p:sp>
      <p:sp>
        <p:nvSpPr>
          <p:cNvPr id="22" name="Rectangle 21">
            <a:extLst>
              <a:ext uri="{FF2B5EF4-FFF2-40B4-BE49-F238E27FC236}">
                <a16:creationId xmlns:a16="http://schemas.microsoft.com/office/drawing/2014/main" id="{BD069A96-5848-FF57-BDAE-6DBEC0AA0DA9}"/>
              </a:ext>
            </a:extLst>
          </p:cNvPr>
          <p:cNvSpPr/>
          <p:nvPr/>
        </p:nvSpPr>
        <p:spPr>
          <a:xfrm>
            <a:off x="2807467" y="1082349"/>
            <a:ext cx="6574607"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a:solidFill>
                <a:prstClr val="white"/>
              </a:solidFill>
            </a:endParaRPr>
          </a:p>
        </p:txBody>
      </p:sp>
      <p:sp>
        <p:nvSpPr>
          <p:cNvPr id="10" name="TextBox 6"/>
          <p:cNvSpPr txBox="1">
            <a:spLocks noChangeArrowheads="1"/>
          </p:cNvSpPr>
          <p:nvPr/>
        </p:nvSpPr>
        <p:spPr bwMode="auto">
          <a:xfrm>
            <a:off x="1219200" y="1342350"/>
            <a:ext cx="9525000" cy="4339650"/>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sz="2000" dirty="0">
                <a:ln w="0"/>
                <a:effectLst>
                  <a:outerShdw blurRad="38100" dist="19050" dir="2700000" algn="tl" rotWithShape="0">
                    <a:schemeClr val="dk1">
                      <a:alpha val="40000"/>
                    </a:schemeClr>
                  </a:outerShdw>
                </a:effectLst>
                <a:latin typeface="Times New Roman" panose="02020603050405020304" pitchFamily="18" charset="0"/>
              </a:rPr>
              <a:t>1. Purpose </a:t>
            </a:r>
            <a:r>
              <a:rPr lang="en-US" sz="20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rPr>
              <a:t>clearly defined</a:t>
            </a:r>
            <a:r>
              <a:rPr lang="en-US" sz="2000" dirty="0">
                <a:ln w="0"/>
                <a:effectLst>
                  <a:outerShdw blurRad="38100" dist="19050" dir="2700000" algn="tl" rotWithShape="0">
                    <a:schemeClr val="dk1">
                      <a:alpha val="40000"/>
                    </a:schemeClr>
                  </a:outerShdw>
                </a:effectLst>
                <a:latin typeface="Times New Roman" panose="02020603050405020304" pitchFamily="18" charset="0"/>
              </a:rPr>
              <a:t>.</a:t>
            </a:r>
          </a:p>
          <a:p>
            <a:pPr algn="l"/>
            <a:endParaRPr lang="en-US" sz="1000" dirty="0">
              <a:ln w="0"/>
              <a:effectLst>
                <a:outerShdw blurRad="38100" dist="19050" dir="2700000" algn="tl" rotWithShape="0">
                  <a:schemeClr val="dk1">
                    <a:alpha val="40000"/>
                  </a:schemeClr>
                </a:outerShdw>
              </a:effectLst>
              <a:latin typeface="Times New Roman" panose="02020603050405020304" pitchFamily="18" charset="0"/>
            </a:endParaRPr>
          </a:p>
          <a:p>
            <a:r>
              <a:rPr lang="en-US" sz="2000" dirty="0">
                <a:ln w="0"/>
                <a:effectLst>
                  <a:outerShdw blurRad="38100" dist="19050" dir="2700000" algn="tl" rotWithShape="0">
                    <a:schemeClr val="dk1">
                      <a:alpha val="40000"/>
                    </a:schemeClr>
                  </a:outerShdw>
                </a:effectLst>
                <a:latin typeface="Times New Roman" panose="02020603050405020304" pitchFamily="18" charset="0"/>
              </a:rPr>
              <a:t>2. Research </a:t>
            </a:r>
            <a:r>
              <a:rPr lang="en-US" sz="20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rPr>
              <a:t>process detailed</a:t>
            </a:r>
            <a:r>
              <a:rPr lang="en-US" sz="2000" dirty="0">
                <a:ln w="0"/>
                <a:effectLst>
                  <a:outerShdw blurRad="38100" dist="19050" dir="2700000" algn="tl" rotWithShape="0">
                    <a:schemeClr val="dk1">
                      <a:alpha val="40000"/>
                    </a:schemeClr>
                  </a:outerShdw>
                </a:effectLst>
                <a:latin typeface="Times New Roman" panose="02020603050405020304" pitchFamily="18" charset="0"/>
              </a:rPr>
              <a:t>.</a:t>
            </a:r>
          </a:p>
          <a:p>
            <a:pPr algn="l"/>
            <a:endParaRPr lang="en-US" sz="1100" dirty="0">
              <a:ln w="0"/>
              <a:effectLst>
                <a:outerShdw blurRad="38100" dist="19050" dir="2700000" algn="tl" rotWithShape="0">
                  <a:schemeClr val="dk1">
                    <a:alpha val="40000"/>
                  </a:schemeClr>
                </a:outerShdw>
              </a:effectLst>
              <a:latin typeface="Times New Roman" panose="02020603050405020304" pitchFamily="18" charset="0"/>
            </a:endParaRPr>
          </a:p>
          <a:p>
            <a:r>
              <a:rPr lang="en-US" sz="2000" dirty="0">
                <a:ln w="0"/>
                <a:effectLst>
                  <a:outerShdw blurRad="38100" dist="19050" dir="2700000" algn="tl" rotWithShape="0">
                    <a:schemeClr val="dk1">
                      <a:alpha val="40000"/>
                    </a:schemeClr>
                  </a:outerShdw>
                </a:effectLst>
                <a:latin typeface="Times New Roman" panose="02020603050405020304" pitchFamily="18" charset="0"/>
              </a:rPr>
              <a:t>3. Research </a:t>
            </a:r>
            <a:r>
              <a:rPr lang="en-US" sz="20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rPr>
              <a:t>design thoroughly planned</a:t>
            </a:r>
            <a:r>
              <a:rPr lang="en-US" sz="2000" dirty="0">
                <a:ln w="0"/>
                <a:effectLst>
                  <a:outerShdw blurRad="38100" dist="19050" dir="2700000" algn="tl" rotWithShape="0">
                    <a:schemeClr val="dk1">
                      <a:alpha val="40000"/>
                    </a:schemeClr>
                  </a:outerShdw>
                </a:effectLst>
                <a:latin typeface="Times New Roman" panose="02020603050405020304" pitchFamily="18" charset="0"/>
              </a:rPr>
              <a:t>.</a:t>
            </a:r>
          </a:p>
          <a:p>
            <a:pPr algn="l"/>
            <a:endParaRPr lang="en-US" sz="1100" dirty="0">
              <a:ln w="0"/>
              <a:effectLst>
                <a:outerShdw blurRad="38100" dist="19050" dir="2700000" algn="tl" rotWithShape="0">
                  <a:schemeClr val="dk1">
                    <a:alpha val="40000"/>
                  </a:schemeClr>
                </a:outerShdw>
              </a:effectLst>
              <a:latin typeface="Times New Roman" panose="02020603050405020304" pitchFamily="18" charset="0"/>
            </a:endParaRPr>
          </a:p>
          <a:p>
            <a:r>
              <a:rPr lang="en-US" sz="2000" dirty="0">
                <a:ln w="0"/>
                <a:effectLst>
                  <a:outerShdw blurRad="38100" dist="19050" dir="2700000" algn="tl" rotWithShape="0">
                    <a:schemeClr val="dk1">
                      <a:alpha val="40000"/>
                    </a:schemeClr>
                  </a:outerShdw>
                </a:effectLst>
                <a:latin typeface="Times New Roman" panose="02020603050405020304" pitchFamily="18" charset="0"/>
              </a:rPr>
              <a:t>4. High ethical </a:t>
            </a:r>
            <a:r>
              <a:rPr lang="en-US" sz="20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rPr>
              <a:t>standards applied</a:t>
            </a:r>
            <a:r>
              <a:rPr lang="en-US" sz="2000" dirty="0">
                <a:ln w="0"/>
                <a:effectLst>
                  <a:outerShdw blurRad="38100" dist="19050" dir="2700000" algn="tl" rotWithShape="0">
                    <a:schemeClr val="dk1">
                      <a:alpha val="40000"/>
                    </a:schemeClr>
                  </a:outerShdw>
                </a:effectLst>
                <a:latin typeface="Times New Roman" panose="02020603050405020304" pitchFamily="18" charset="0"/>
              </a:rPr>
              <a:t>.</a:t>
            </a:r>
          </a:p>
          <a:p>
            <a:pPr algn="l"/>
            <a:endParaRPr lang="en-US" sz="1100" dirty="0">
              <a:ln w="0"/>
              <a:effectLst>
                <a:outerShdw blurRad="38100" dist="19050" dir="2700000" algn="tl" rotWithShape="0">
                  <a:schemeClr val="dk1">
                    <a:alpha val="40000"/>
                  </a:schemeClr>
                </a:outerShdw>
              </a:effectLst>
              <a:latin typeface="Times New Roman" panose="02020603050405020304" pitchFamily="18" charset="0"/>
            </a:endParaRPr>
          </a:p>
          <a:p>
            <a:pPr algn="l"/>
            <a:r>
              <a:rPr lang="en-US" sz="2000" dirty="0">
                <a:ln w="0"/>
                <a:effectLst>
                  <a:outerShdw blurRad="38100" dist="19050" dir="2700000" algn="tl" rotWithShape="0">
                    <a:schemeClr val="dk1">
                      <a:alpha val="40000"/>
                    </a:schemeClr>
                  </a:outerShdw>
                </a:effectLst>
                <a:latin typeface="Times New Roman" panose="02020603050405020304" pitchFamily="18" charset="0"/>
              </a:rPr>
              <a:t>5. Limitations </a:t>
            </a:r>
            <a:r>
              <a:rPr lang="en-US" sz="20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rPr>
              <a:t>frankly revealed</a:t>
            </a:r>
            <a:r>
              <a:rPr lang="en-US" sz="2000" dirty="0">
                <a:ln w="0"/>
                <a:effectLst>
                  <a:outerShdw blurRad="38100" dist="19050" dir="2700000" algn="tl" rotWithShape="0">
                    <a:schemeClr val="dk1">
                      <a:alpha val="40000"/>
                    </a:schemeClr>
                  </a:outerShdw>
                </a:effectLst>
                <a:latin typeface="Times New Roman" panose="02020603050405020304" pitchFamily="18" charset="0"/>
              </a:rPr>
              <a:t>.</a:t>
            </a:r>
          </a:p>
          <a:p>
            <a:pPr algn="l"/>
            <a:endParaRPr lang="en-US" sz="1100" dirty="0">
              <a:ln w="0"/>
              <a:effectLst>
                <a:outerShdw blurRad="38100" dist="19050" dir="2700000" algn="tl" rotWithShape="0">
                  <a:schemeClr val="dk1">
                    <a:alpha val="40000"/>
                  </a:schemeClr>
                </a:outerShdw>
              </a:effectLst>
              <a:latin typeface="Times New Roman" panose="02020603050405020304" pitchFamily="18" charset="0"/>
            </a:endParaRPr>
          </a:p>
          <a:p>
            <a:pPr algn="l"/>
            <a:r>
              <a:rPr lang="en-US" sz="2000" dirty="0">
                <a:ln w="0"/>
                <a:effectLst>
                  <a:outerShdw blurRad="38100" dist="19050" dir="2700000" algn="tl" rotWithShape="0">
                    <a:schemeClr val="dk1">
                      <a:alpha val="40000"/>
                    </a:schemeClr>
                  </a:outerShdw>
                </a:effectLst>
                <a:latin typeface="Times New Roman" panose="02020603050405020304" pitchFamily="18" charset="0"/>
              </a:rPr>
              <a:t>6. Suitable analysis for </a:t>
            </a:r>
            <a:r>
              <a:rPr lang="en-US" sz="20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rPr>
              <a:t>decision maker’s needs</a:t>
            </a:r>
            <a:r>
              <a:rPr lang="en-US" sz="2000" dirty="0">
                <a:ln w="0"/>
                <a:effectLst>
                  <a:outerShdw blurRad="38100" dist="19050" dir="2700000" algn="tl" rotWithShape="0">
                    <a:schemeClr val="dk1">
                      <a:alpha val="40000"/>
                    </a:schemeClr>
                  </a:outerShdw>
                </a:effectLst>
                <a:latin typeface="Times New Roman" panose="02020603050405020304" pitchFamily="18" charset="0"/>
              </a:rPr>
              <a:t>.</a:t>
            </a:r>
          </a:p>
          <a:p>
            <a:pPr algn="l"/>
            <a:endParaRPr lang="en-US" sz="1100" dirty="0">
              <a:ln w="0"/>
              <a:effectLst>
                <a:outerShdw blurRad="38100" dist="19050" dir="2700000" algn="tl" rotWithShape="0">
                  <a:schemeClr val="dk1">
                    <a:alpha val="40000"/>
                  </a:schemeClr>
                </a:outerShdw>
              </a:effectLst>
              <a:latin typeface="Times New Roman" panose="02020603050405020304" pitchFamily="18" charset="0"/>
            </a:endParaRPr>
          </a:p>
          <a:p>
            <a:pPr algn="l"/>
            <a:r>
              <a:rPr lang="en-US" sz="2000" dirty="0">
                <a:ln w="0"/>
                <a:effectLst>
                  <a:outerShdw blurRad="38100" dist="19050" dir="2700000" algn="tl" rotWithShape="0">
                    <a:schemeClr val="dk1">
                      <a:alpha val="40000"/>
                    </a:schemeClr>
                  </a:outerShdw>
                </a:effectLst>
                <a:latin typeface="Times New Roman" panose="02020603050405020304" pitchFamily="18" charset="0"/>
              </a:rPr>
              <a:t>7. Findings presented </a:t>
            </a:r>
            <a:r>
              <a:rPr lang="en-US" sz="20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rPr>
              <a:t>unambiguously</a:t>
            </a:r>
            <a:r>
              <a:rPr lang="en-US" sz="2000" dirty="0">
                <a:ln w="0"/>
                <a:effectLst>
                  <a:outerShdw blurRad="38100" dist="19050" dir="2700000" algn="tl" rotWithShape="0">
                    <a:schemeClr val="dk1">
                      <a:alpha val="40000"/>
                    </a:schemeClr>
                  </a:outerShdw>
                </a:effectLst>
                <a:latin typeface="Times New Roman" panose="02020603050405020304" pitchFamily="18" charset="0"/>
              </a:rPr>
              <a:t>.</a:t>
            </a:r>
          </a:p>
          <a:p>
            <a:pPr algn="l"/>
            <a:endParaRPr lang="en-US" sz="1100" dirty="0">
              <a:ln w="0"/>
              <a:effectLst>
                <a:outerShdw blurRad="38100" dist="19050" dir="2700000" algn="tl" rotWithShape="0">
                  <a:schemeClr val="dk1">
                    <a:alpha val="40000"/>
                  </a:schemeClr>
                </a:outerShdw>
              </a:effectLst>
              <a:latin typeface="Times New Roman" panose="02020603050405020304" pitchFamily="18" charset="0"/>
            </a:endParaRPr>
          </a:p>
          <a:p>
            <a:pPr algn="l"/>
            <a:r>
              <a:rPr lang="en-US" sz="2000" dirty="0">
                <a:ln w="0"/>
                <a:effectLst>
                  <a:outerShdw blurRad="38100" dist="19050" dir="2700000" algn="tl" rotWithShape="0">
                    <a:schemeClr val="dk1">
                      <a:alpha val="40000"/>
                    </a:schemeClr>
                  </a:outerShdw>
                </a:effectLst>
                <a:latin typeface="Times New Roman" panose="02020603050405020304" pitchFamily="18" charset="0"/>
              </a:rPr>
              <a:t>8. Conclusions </a:t>
            </a:r>
            <a:r>
              <a:rPr lang="en-US" sz="20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rPr>
              <a:t>justified</a:t>
            </a:r>
            <a:r>
              <a:rPr lang="en-US" sz="2000" dirty="0">
                <a:ln w="0"/>
                <a:effectLst>
                  <a:outerShdw blurRad="38100" dist="19050" dir="2700000" algn="tl" rotWithShape="0">
                    <a:schemeClr val="dk1">
                      <a:alpha val="40000"/>
                    </a:schemeClr>
                  </a:outerShdw>
                </a:effectLst>
                <a:latin typeface="Times New Roman" panose="02020603050405020304" pitchFamily="18" charset="0"/>
              </a:rPr>
              <a:t>.</a:t>
            </a:r>
          </a:p>
          <a:p>
            <a:pPr algn="l"/>
            <a:endParaRPr lang="en-US" sz="1100" dirty="0">
              <a:ln w="0"/>
              <a:effectLst>
                <a:outerShdw blurRad="38100" dist="19050" dir="2700000" algn="tl" rotWithShape="0">
                  <a:schemeClr val="dk1">
                    <a:alpha val="40000"/>
                  </a:schemeClr>
                </a:outerShdw>
              </a:effectLst>
              <a:latin typeface="Times New Roman" panose="02020603050405020304" pitchFamily="18" charset="0"/>
            </a:endParaRPr>
          </a:p>
          <a:p>
            <a:pPr algn="l"/>
            <a:r>
              <a:rPr lang="en-US" sz="2000" dirty="0">
                <a:ln w="0"/>
                <a:effectLst>
                  <a:outerShdw blurRad="38100" dist="19050" dir="2700000" algn="tl" rotWithShape="0">
                    <a:schemeClr val="dk1">
                      <a:alpha val="40000"/>
                    </a:schemeClr>
                  </a:outerShdw>
                </a:effectLst>
                <a:latin typeface="Times New Roman" panose="02020603050405020304" pitchFamily="18" charset="0"/>
              </a:rPr>
              <a:t>9. Researcher’s </a:t>
            </a:r>
            <a:r>
              <a:rPr lang="en-US" sz="20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rPr>
              <a:t>experience reflected</a:t>
            </a:r>
            <a:r>
              <a:rPr lang="en-US" sz="2000" dirty="0">
                <a:ln w="0"/>
                <a:effectLst>
                  <a:outerShdw blurRad="38100" dist="19050" dir="2700000" algn="tl" rotWithShape="0">
                    <a:schemeClr val="dk1">
                      <a:alpha val="40000"/>
                    </a:schemeClr>
                  </a:outerShdw>
                </a:effectLst>
                <a:latin typeface="Times New Roman" panose="02020603050405020304" pitchFamily="18" charset="0"/>
              </a:rPr>
              <a:t>.</a:t>
            </a:r>
          </a:p>
        </p:txBody>
      </p:sp>
      <p:sp>
        <p:nvSpPr>
          <p:cNvPr id="3" name="TextBox 2">
            <a:extLst>
              <a:ext uri="{FF2B5EF4-FFF2-40B4-BE49-F238E27FC236}">
                <a16:creationId xmlns:a16="http://schemas.microsoft.com/office/drawing/2014/main" id="{754AB9B4-CAF5-0B2E-912A-C914B7D74900}"/>
              </a:ext>
            </a:extLst>
          </p:cNvPr>
          <p:cNvSpPr txBox="1"/>
          <p:nvPr/>
        </p:nvSpPr>
        <p:spPr>
          <a:xfrm>
            <a:off x="2807467" y="321699"/>
            <a:ext cx="6094602" cy="584775"/>
          </a:xfrm>
          <a:prstGeom prst="rect">
            <a:avLst/>
          </a:prstGeom>
          <a:noFill/>
        </p:spPr>
        <p:txBody>
          <a:bodyPr wrap="square">
            <a:spAutoFit/>
          </a:bodyPr>
          <a:lstStyle/>
          <a:p>
            <a:r>
              <a:rPr lang="en-US" altLang="en-US" sz="3200" b="1" dirty="0">
                <a:solidFill>
                  <a:schemeClr val="accent5">
                    <a:lumMod val="75000"/>
                  </a:schemeClr>
                </a:solidFill>
                <a:latin typeface="Times New Roman" panose="02020603050405020304" pitchFamily="18" charset="0"/>
                <a:cs typeface="Times New Roman" panose="02020603050405020304" pitchFamily="18" charset="0"/>
              </a:rPr>
              <a:t>Criteria of A Good Research</a:t>
            </a:r>
            <a:endParaRPr lang="en-US" sz="3200" b="1"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81665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2BC869EB-5623-4AA1-9123-4AF9DF916049}"/>
              </a:ext>
            </a:extLst>
          </p:cNvPr>
          <p:cNvSpPr/>
          <p:nvPr/>
        </p:nvSpPr>
        <p:spPr>
          <a:xfrm>
            <a:off x="541079" y="1128068"/>
            <a:ext cx="11339745" cy="5058415"/>
          </a:xfrm>
          <a:prstGeom prst="roundRect">
            <a:avLst>
              <a:gd name="adj" fmla="val 6140"/>
            </a:avLst>
          </a:prstGeom>
          <a:solidFill>
            <a:schemeClr val="bg1"/>
          </a:solidFill>
          <a:ln w="38100">
            <a:solidFill>
              <a:srgbClr val="00B0F0"/>
            </a:solidFill>
          </a:ln>
          <a:effectLst>
            <a:outerShdw blurRad="571500" sx="86000" sy="86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dirty="0">
              <a:solidFill>
                <a:prstClr val="white"/>
              </a:solidFill>
            </a:endParaRPr>
          </a:p>
        </p:txBody>
      </p:sp>
      <p:sp>
        <p:nvSpPr>
          <p:cNvPr id="8" name="TextBox 7">
            <a:extLst>
              <a:ext uri="{FF2B5EF4-FFF2-40B4-BE49-F238E27FC236}">
                <a16:creationId xmlns:a16="http://schemas.microsoft.com/office/drawing/2014/main" id="{3620D0A5-176B-EAD8-BA5B-53AB3048E130}"/>
              </a:ext>
            </a:extLst>
          </p:cNvPr>
          <p:cNvSpPr txBox="1"/>
          <p:nvPr/>
        </p:nvSpPr>
        <p:spPr>
          <a:xfrm>
            <a:off x="4787900" y="6400766"/>
            <a:ext cx="2616200" cy="400110"/>
          </a:xfrm>
          <a:prstGeom prst="rect">
            <a:avLst/>
          </a:prstGeom>
          <a:noFill/>
        </p:spPr>
        <p:txBody>
          <a:bodyPr wrap="square" rtlCol="0">
            <a:spAutoFit/>
          </a:bodyPr>
          <a:lstStyle/>
          <a:p>
            <a:pPr algn="ctr" eaLnBrk="1" fontAlgn="auto" hangingPunct="1">
              <a:spcBef>
                <a:spcPts val="0"/>
              </a:spcBef>
              <a:spcAft>
                <a:spcPts val="0"/>
              </a:spcAft>
            </a:pPr>
            <a:r>
              <a:rPr lang="en-US" sz="2000" dirty="0">
                <a:solidFill>
                  <a:prstClr val="white"/>
                </a:solidFill>
                <a:latin typeface="Calibri" panose="020F0502020204030204"/>
              </a:rPr>
              <a:t>www.midocean.ae</a:t>
            </a:r>
          </a:p>
        </p:txBody>
      </p:sp>
      <p:sp>
        <p:nvSpPr>
          <p:cNvPr id="22" name="Rectangle 21">
            <a:extLst>
              <a:ext uri="{FF2B5EF4-FFF2-40B4-BE49-F238E27FC236}">
                <a16:creationId xmlns:a16="http://schemas.microsoft.com/office/drawing/2014/main" id="{BD069A96-5848-FF57-BDAE-6DBEC0AA0DA9}"/>
              </a:ext>
            </a:extLst>
          </p:cNvPr>
          <p:cNvSpPr/>
          <p:nvPr/>
        </p:nvSpPr>
        <p:spPr>
          <a:xfrm flipV="1">
            <a:off x="2807467" y="998580"/>
            <a:ext cx="6574607" cy="837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a:solidFill>
                <a:prstClr val="white"/>
              </a:solidFill>
            </a:endParaRPr>
          </a:p>
        </p:txBody>
      </p:sp>
      <p:sp>
        <p:nvSpPr>
          <p:cNvPr id="10" name="TextBox 6"/>
          <p:cNvSpPr txBox="1">
            <a:spLocks noChangeArrowheads="1"/>
          </p:cNvSpPr>
          <p:nvPr/>
        </p:nvSpPr>
        <p:spPr bwMode="auto">
          <a:xfrm>
            <a:off x="684570" y="1382286"/>
            <a:ext cx="108204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342900" indent="-342900" algn="l">
              <a:buFont typeface="Wingdings" panose="05000000000000000000" pitchFamily="2" charset="2"/>
              <a:buChar char="q"/>
            </a:pPr>
            <a:r>
              <a:rPr lang="en-US" sz="20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rPr>
              <a:t>Descriptive research</a:t>
            </a:r>
            <a:r>
              <a:rPr lang="en-US" sz="2000" dirty="0">
                <a:ln w="0"/>
                <a:solidFill>
                  <a:schemeClr val="dk1"/>
                </a:solidFill>
                <a:effectLst>
                  <a:outerShdw blurRad="38100" dist="19050" dir="2700000" algn="tl" rotWithShape="0">
                    <a:schemeClr val="dk1">
                      <a:alpha val="40000"/>
                    </a:schemeClr>
                  </a:outerShdw>
                </a:effectLst>
                <a:latin typeface="Times New Roman" panose="02020603050405020304" pitchFamily="18" charset="0"/>
              </a:rPr>
              <a:t>: includes surveys and fact-finding enquiries of different kinds. It uses descriptive studies in which researcher seeks to measure characteristics like, shopping behavior, preferences, etc. Generally, survey methods are used for descriptive research.</a:t>
            </a:r>
          </a:p>
          <a:p>
            <a:pPr marL="342900" indent="-342900" algn="l">
              <a:buFont typeface="Wingdings" panose="05000000000000000000" pitchFamily="2" charset="2"/>
              <a:buChar char="q"/>
            </a:pPr>
            <a:endParaRPr lang="en-US" sz="2000" dirty="0">
              <a:ln w="0"/>
              <a:solidFill>
                <a:schemeClr val="dk1"/>
              </a:solidFill>
              <a:effectLst>
                <a:outerShdw blurRad="38100" dist="19050" dir="2700000" algn="tl" rotWithShape="0">
                  <a:schemeClr val="dk1">
                    <a:alpha val="40000"/>
                  </a:schemeClr>
                </a:outerShdw>
              </a:effectLst>
              <a:latin typeface="Times New Roman" panose="02020603050405020304" pitchFamily="18" charset="0"/>
            </a:endParaRPr>
          </a:p>
          <a:p>
            <a:pPr marL="342900" indent="-342900" algn="l">
              <a:buFont typeface="Wingdings" panose="05000000000000000000" pitchFamily="2" charset="2"/>
              <a:buChar char="q"/>
            </a:pPr>
            <a:r>
              <a:rPr lang="en-US" sz="20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rPr>
              <a:t>Analytical research</a:t>
            </a:r>
            <a:r>
              <a:rPr lang="en-US" sz="2000" dirty="0">
                <a:ln w="0"/>
                <a:solidFill>
                  <a:schemeClr val="dk1"/>
                </a:solidFill>
                <a:effectLst>
                  <a:outerShdw blurRad="38100" dist="19050" dir="2700000" algn="tl" rotWithShape="0">
                    <a:schemeClr val="dk1">
                      <a:alpha val="40000"/>
                    </a:schemeClr>
                  </a:outerShdw>
                </a:effectLst>
                <a:latin typeface="Times New Roman" panose="02020603050405020304" pitchFamily="18" charset="0"/>
              </a:rPr>
              <a:t>: includes use of facts and information already available and analyze these to make a critical evaluation of the material.</a:t>
            </a:r>
          </a:p>
          <a:p>
            <a:pPr marL="342900" indent="-342900" algn="l">
              <a:buFont typeface="Wingdings" panose="05000000000000000000" pitchFamily="2" charset="2"/>
              <a:buChar char="q"/>
            </a:pPr>
            <a:endParaRPr lang="en-US" sz="2000" dirty="0">
              <a:ln w="0"/>
              <a:solidFill>
                <a:schemeClr val="dk1"/>
              </a:solidFill>
              <a:effectLst>
                <a:outerShdw blurRad="38100" dist="19050" dir="2700000" algn="tl" rotWithShape="0">
                  <a:schemeClr val="dk1">
                    <a:alpha val="40000"/>
                  </a:schemeClr>
                </a:outerShdw>
              </a:effectLst>
              <a:latin typeface="Times New Roman" panose="02020603050405020304" pitchFamily="18" charset="0"/>
            </a:endParaRPr>
          </a:p>
          <a:p>
            <a:pPr marL="342900" indent="-342900" algn="l">
              <a:buFont typeface="Wingdings" panose="05000000000000000000" pitchFamily="2" charset="2"/>
              <a:buChar char="q"/>
            </a:pPr>
            <a:r>
              <a:rPr lang="en-US" sz="20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rPr>
              <a:t>Applied research</a:t>
            </a:r>
            <a:r>
              <a:rPr lang="en-US" sz="2000" dirty="0">
                <a:ln w="0"/>
                <a:solidFill>
                  <a:schemeClr val="dk1"/>
                </a:solidFill>
                <a:effectLst>
                  <a:outerShdw blurRad="38100" dist="19050" dir="2700000" algn="tl" rotWithShape="0">
                    <a:schemeClr val="dk1">
                      <a:alpha val="40000"/>
                    </a:schemeClr>
                  </a:outerShdw>
                </a:effectLst>
                <a:latin typeface="Times New Roman" panose="02020603050405020304" pitchFamily="18" charset="0"/>
              </a:rPr>
              <a:t> aims at finding a solution for an immediate problem facing a society or business organization. Marketing research, trend analysis are examples of applied research.</a:t>
            </a:r>
          </a:p>
          <a:p>
            <a:pPr marL="342900" indent="-342900" algn="l">
              <a:buFont typeface="Wingdings" panose="05000000000000000000" pitchFamily="2" charset="2"/>
              <a:buChar char="q"/>
            </a:pPr>
            <a:endParaRPr lang="en-US" sz="2000" dirty="0">
              <a:ln w="0"/>
              <a:solidFill>
                <a:schemeClr val="dk1"/>
              </a:solidFill>
              <a:effectLst>
                <a:outerShdw blurRad="38100" dist="19050" dir="2700000" algn="tl" rotWithShape="0">
                  <a:schemeClr val="dk1">
                    <a:alpha val="40000"/>
                  </a:schemeClr>
                </a:outerShdw>
              </a:effectLst>
              <a:latin typeface="Times New Roman" panose="02020603050405020304" pitchFamily="18" charset="0"/>
            </a:endParaRPr>
          </a:p>
          <a:p>
            <a:pPr marL="342900" indent="-342900" algn="l">
              <a:buFont typeface="Wingdings" panose="05000000000000000000" pitchFamily="2" charset="2"/>
              <a:buChar char="q"/>
            </a:pPr>
            <a:r>
              <a:rPr lang="en-US" sz="20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rPr>
              <a:t>Fundamental research </a:t>
            </a:r>
            <a:r>
              <a:rPr lang="en-US" sz="2000" dirty="0">
                <a:ln w="0"/>
                <a:solidFill>
                  <a:schemeClr val="dk1"/>
                </a:solidFill>
                <a:effectLst>
                  <a:outerShdw blurRad="38100" dist="19050" dir="2700000" algn="tl" rotWithShape="0">
                    <a:schemeClr val="dk1">
                      <a:alpha val="40000"/>
                    </a:schemeClr>
                  </a:outerShdw>
                </a:effectLst>
                <a:latin typeface="Times New Roman" panose="02020603050405020304" pitchFamily="18" charset="0"/>
              </a:rPr>
              <a:t>is concerned with generalizations and with the formulation of the theory. Research concerning some natural phenomenon or relating to pure mathematics are examples of fundamental research. </a:t>
            </a:r>
          </a:p>
        </p:txBody>
      </p:sp>
      <p:sp>
        <p:nvSpPr>
          <p:cNvPr id="3" name="TextBox 2">
            <a:extLst>
              <a:ext uri="{FF2B5EF4-FFF2-40B4-BE49-F238E27FC236}">
                <a16:creationId xmlns:a16="http://schemas.microsoft.com/office/drawing/2014/main" id="{4F5D5F1F-CB68-6662-887D-97B9ED8FB726}"/>
              </a:ext>
            </a:extLst>
          </p:cNvPr>
          <p:cNvSpPr txBox="1"/>
          <p:nvPr/>
        </p:nvSpPr>
        <p:spPr>
          <a:xfrm>
            <a:off x="3047469" y="413804"/>
            <a:ext cx="6094602" cy="584775"/>
          </a:xfrm>
          <a:prstGeom prst="rect">
            <a:avLst/>
          </a:prstGeom>
          <a:noFill/>
        </p:spPr>
        <p:txBody>
          <a:bodyPr wrap="square">
            <a:spAutoFit/>
          </a:bodyPr>
          <a:lstStyle/>
          <a:p>
            <a:r>
              <a:rPr lang="en-US" altLang="en-US" sz="3200" b="1" dirty="0">
                <a:solidFill>
                  <a:schemeClr val="accent5">
                    <a:lumMod val="75000"/>
                  </a:schemeClr>
                </a:solidFill>
                <a:latin typeface="Times New Roman" panose="02020603050405020304" pitchFamily="18" charset="0"/>
                <a:cs typeface="Times New Roman" panose="02020603050405020304" pitchFamily="18" charset="0"/>
              </a:rPr>
              <a:t>Types Of Research Studies</a:t>
            </a:r>
            <a:endParaRPr lang="en-US" sz="3200" b="1"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79627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2BC869EB-5623-4AA1-9123-4AF9DF916049}"/>
              </a:ext>
            </a:extLst>
          </p:cNvPr>
          <p:cNvSpPr/>
          <p:nvPr/>
        </p:nvSpPr>
        <p:spPr>
          <a:xfrm>
            <a:off x="541079" y="1128068"/>
            <a:ext cx="11339745" cy="5058415"/>
          </a:xfrm>
          <a:prstGeom prst="roundRect">
            <a:avLst>
              <a:gd name="adj" fmla="val 6140"/>
            </a:avLst>
          </a:prstGeom>
          <a:solidFill>
            <a:schemeClr val="bg1"/>
          </a:solidFill>
          <a:ln w="38100">
            <a:solidFill>
              <a:srgbClr val="00B0F0"/>
            </a:solidFill>
          </a:ln>
          <a:effectLst>
            <a:outerShdw blurRad="571500" sx="86000" sy="86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dirty="0">
              <a:solidFill>
                <a:prstClr val="white"/>
              </a:solidFill>
            </a:endParaRPr>
          </a:p>
        </p:txBody>
      </p:sp>
      <p:sp>
        <p:nvSpPr>
          <p:cNvPr id="8" name="TextBox 7">
            <a:extLst>
              <a:ext uri="{FF2B5EF4-FFF2-40B4-BE49-F238E27FC236}">
                <a16:creationId xmlns:a16="http://schemas.microsoft.com/office/drawing/2014/main" id="{3620D0A5-176B-EAD8-BA5B-53AB3048E130}"/>
              </a:ext>
            </a:extLst>
          </p:cNvPr>
          <p:cNvSpPr txBox="1"/>
          <p:nvPr/>
        </p:nvSpPr>
        <p:spPr>
          <a:xfrm>
            <a:off x="4787900" y="6400766"/>
            <a:ext cx="2616200" cy="400110"/>
          </a:xfrm>
          <a:prstGeom prst="rect">
            <a:avLst/>
          </a:prstGeom>
          <a:noFill/>
        </p:spPr>
        <p:txBody>
          <a:bodyPr wrap="square" rtlCol="0">
            <a:spAutoFit/>
          </a:bodyPr>
          <a:lstStyle/>
          <a:p>
            <a:pPr algn="ctr" eaLnBrk="1" fontAlgn="auto" hangingPunct="1">
              <a:spcBef>
                <a:spcPts val="0"/>
              </a:spcBef>
              <a:spcAft>
                <a:spcPts val="0"/>
              </a:spcAft>
            </a:pPr>
            <a:r>
              <a:rPr lang="en-US" sz="2000" dirty="0">
                <a:solidFill>
                  <a:prstClr val="white"/>
                </a:solidFill>
                <a:latin typeface="Calibri" panose="020F0502020204030204"/>
              </a:rPr>
              <a:t>www.midocean.ae</a:t>
            </a:r>
          </a:p>
        </p:txBody>
      </p:sp>
      <p:sp>
        <p:nvSpPr>
          <p:cNvPr id="22" name="Rectangle 21">
            <a:extLst>
              <a:ext uri="{FF2B5EF4-FFF2-40B4-BE49-F238E27FC236}">
                <a16:creationId xmlns:a16="http://schemas.microsoft.com/office/drawing/2014/main" id="{BD069A96-5848-FF57-BDAE-6DBEC0AA0DA9}"/>
              </a:ext>
            </a:extLst>
          </p:cNvPr>
          <p:cNvSpPr/>
          <p:nvPr/>
        </p:nvSpPr>
        <p:spPr>
          <a:xfrm flipV="1">
            <a:off x="2807467" y="1036630"/>
            <a:ext cx="6574607"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a:solidFill>
                <a:prstClr val="white"/>
              </a:solidFill>
            </a:endParaRPr>
          </a:p>
        </p:txBody>
      </p:sp>
      <p:sp>
        <p:nvSpPr>
          <p:cNvPr id="10" name="TextBox 6"/>
          <p:cNvSpPr txBox="1">
            <a:spLocks noChangeArrowheads="1"/>
          </p:cNvSpPr>
          <p:nvPr/>
        </p:nvSpPr>
        <p:spPr bwMode="auto">
          <a:xfrm>
            <a:off x="684570" y="1536174"/>
            <a:ext cx="108204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342900" indent="-342900" algn="l">
              <a:buFont typeface="Wingdings" panose="05000000000000000000" pitchFamily="2" charset="2"/>
              <a:buChar char="q"/>
            </a:pPr>
            <a:r>
              <a:rPr lang="en-US" sz="20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rPr>
              <a:t>Quantitative research </a:t>
            </a:r>
            <a:r>
              <a:rPr lang="en-US" sz="2000" dirty="0">
                <a:ln w="0"/>
                <a:solidFill>
                  <a:schemeClr val="dk1"/>
                </a:solidFill>
                <a:effectLst>
                  <a:outerShdw blurRad="38100" dist="19050" dir="2700000" algn="tl" rotWithShape="0">
                    <a:schemeClr val="dk1">
                      <a:alpha val="40000"/>
                    </a:schemeClr>
                  </a:outerShdw>
                </a:effectLst>
                <a:latin typeface="Times New Roman" panose="02020603050405020304" pitchFamily="18" charset="0"/>
              </a:rPr>
              <a:t>is based on the measurement of quantity or amount. It is applicable to phenomena that can be expressed in terms of quantity. For example, questionnaire survey result.</a:t>
            </a:r>
          </a:p>
          <a:p>
            <a:pPr marL="342900" indent="-342900" algn="l">
              <a:buFont typeface="Wingdings" panose="05000000000000000000" pitchFamily="2" charset="2"/>
              <a:buChar char="q"/>
            </a:pPr>
            <a:endParaRPr lang="en-US" sz="2000" dirty="0">
              <a:ln w="0"/>
              <a:solidFill>
                <a:schemeClr val="dk1"/>
              </a:solidFill>
              <a:effectLst>
                <a:outerShdw blurRad="38100" dist="19050" dir="2700000" algn="tl" rotWithShape="0">
                  <a:schemeClr val="dk1">
                    <a:alpha val="40000"/>
                  </a:schemeClr>
                </a:outerShdw>
              </a:effectLst>
              <a:latin typeface="Times New Roman" panose="02020603050405020304" pitchFamily="18" charset="0"/>
            </a:endParaRPr>
          </a:p>
          <a:p>
            <a:pPr marL="342900" indent="-342900" algn="l">
              <a:buFont typeface="Wingdings" panose="05000000000000000000" pitchFamily="2" charset="2"/>
              <a:buChar char="q"/>
            </a:pPr>
            <a:r>
              <a:rPr lang="en-US" sz="20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rPr>
              <a:t>Qualitative research </a:t>
            </a:r>
            <a:r>
              <a:rPr lang="en-US" sz="2000" dirty="0">
                <a:ln w="0"/>
                <a:solidFill>
                  <a:schemeClr val="dk1"/>
                </a:solidFill>
                <a:effectLst>
                  <a:outerShdw blurRad="38100" dist="19050" dir="2700000" algn="tl" rotWithShape="0">
                    <a:schemeClr val="dk1">
                      <a:alpha val="40000"/>
                    </a:schemeClr>
                  </a:outerShdw>
                </a:effectLst>
                <a:latin typeface="Times New Roman" panose="02020603050405020304" pitchFamily="18" charset="0"/>
              </a:rPr>
              <a:t>is concerned with qualitative phenomenon like relating to or involving the reasons or motives for human behavior. For example, word association, tests, sentence completion tests, story completion, etc.</a:t>
            </a:r>
          </a:p>
          <a:p>
            <a:pPr marL="342900" indent="-342900" algn="l">
              <a:buFont typeface="Wingdings" panose="05000000000000000000" pitchFamily="2" charset="2"/>
              <a:buChar char="q"/>
            </a:pPr>
            <a:endParaRPr lang="en-US" sz="2000" dirty="0">
              <a:ln w="0"/>
              <a:solidFill>
                <a:schemeClr val="dk1"/>
              </a:solidFill>
              <a:effectLst>
                <a:outerShdw blurRad="38100" dist="19050" dir="2700000" algn="tl" rotWithShape="0">
                  <a:schemeClr val="dk1">
                    <a:alpha val="40000"/>
                  </a:schemeClr>
                </a:outerShdw>
              </a:effectLst>
              <a:latin typeface="Times New Roman" panose="02020603050405020304" pitchFamily="18" charset="0"/>
            </a:endParaRPr>
          </a:p>
          <a:p>
            <a:pPr marL="342900" indent="-342900" algn="l">
              <a:buFont typeface="Wingdings" panose="05000000000000000000" pitchFamily="2" charset="2"/>
              <a:buChar char="q"/>
            </a:pPr>
            <a:r>
              <a:rPr lang="en-US" sz="20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rPr>
              <a:t>Conceptual research </a:t>
            </a:r>
            <a:r>
              <a:rPr lang="en-US" sz="2000" dirty="0">
                <a:ln w="0"/>
                <a:solidFill>
                  <a:schemeClr val="dk1"/>
                </a:solidFill>
                <a:effectLst>
                  <a:outerShdw blurRad="38100" dist="19050" dir="2700000" algn="tl" rotWithShape="0">
                    <a:schemeClr val="dk1">
                      <a:alpha val="40000"/>
                    </a:schemeClr>
                  </a:outerShdw>
                </a:effectLst>
                <a:latin typeface="Times New Roman" panose="02020603050405020304" pitchFamily="18" charset="0"/>
              </a:rPr>
              <a:t>is that related to some abstract ideas or theory. It is generally used by philosophers and thinkers to develop new concepts or to reinterpret the existing one.</a:t>
            </a:r>
          </a:p>
          <a:p>
            <a:pPr marL="342900" indent="-342900" algn="l">
              <a:buFont typeface="Wingdings" panose="05000000000000000000" pitchFamily="2" charset="2"/>
              <a:buChar char="q"/>
            </a:pPr>
            <a:endParaRPr lang="en-US" sz="2000" dirty="0">
              <a:ln w="0"/>
              <a:solidFill>
                <a:schemeClr val="dk1"/>
              </a:solidFill>
              <a:effectLst>
                <a:outerShdw blurRad="38100" dist="19050" dir="2700000" algn="tl" rotWithShape="0">
                  <a:schemeClr val="dk1">
                    <a:alpha val="40000"/>
                  </a:schemeClr>
                </a:outerShdw>
              </a:effectLst>
              <a:latin typeface="Times New Roman" panose="02020603050405020304" pitchFamily="18" charset="0"/>
            </a:endParaRPr>
          </a:p>
          <a:p>
            <a:pPr marL="342900" indent="-342900" algn="l">
              <a:buFont typeface="Wingdings" panose="05000000000000000000" pitchFamily="2" charset="2"/>
              <a:buChar char="q"/>
            </a:pPr>
            <a:r>
              <a:rPr lang="en-US" sz="20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rPr>
              <a:t>Empirical research </a:t>
            </a:r>
            <a:r>
              <a:rPr lang="en-US" sz="2000" dirty="0">
                <a:ln w="0"/>
                <a:solidFill>
                  <a:schemeClr val="dk1"/>
                </a:solidFill>
                <a:effectLst>
                  <a:outerShdw blurRad="38100" dist="19050" dir="2700000" algn="tl" rotWithShape="0">
                    <a:schemeClr val="dk1">
                      <a:alpha val="40000"/>
                    </a:schemeClr>
                  </a:outerShdw>
                </a:effectLst>
                <a:latin typeface="Times New Roman" panose="02020603050405020304" pitchFamily="18" charset="0"/>
              </a:rPr>
              <a:t>relies on experience or observation, often with some data-based research. It is necessary to get all facts and information at first hand.</a:t>
            </a:r>
          </a:p>
        </p:txBody>
      </p:sp>
      <p:sp>
        <p:nvSpPr>
          <p:cNvPr id="3" name="TextBox 2">
            <a:extLst>
              <a:ext uri="{FF2B5EF4-FFF2-40B4-BE49-F238E27FC236}">
                <a16:creationId xmlns:a16="http://schemas.microsoft.com/office/drawing/2014/main" id="{5D9EDA6A-6513-BD2D-1378-ECC0E68D72BB}"/>
              </a:ext>
            </a:extLst>
          </p:cNvPr>
          <p:cNvSpPr txBox="1"/>
          <p:nvPr/>
        </p:nvSpPr>
        <p:spPr>
          <a:xfrm>
            <a:off x="2362200" y="358047"/>
            <a:ext cx="6094602" cy="584775"/>
          </a:xfrm>
          <a:prstGeom prst="rect">
            <a:avLst/>
          </a:prstGeom>
          <a:noFill/>
        </p:spPr>
        <p:txBody>
          <a:bodyPr wrap="square">
            <a:spAutoFit/>
          </a:bodyPr>
          <a:lstStyle/>
          <a:p>
            <a:r>
              <a:rPr lang="en-US" altLang="en-US" sz="3200" b="1" dirty="0">
                <a:solidFill>
                  <a:schemeClr val="accent5">
                    <a:lumMod val="75000"/>
                  </a:schemeClr>
                </a:solidFill>
                <a:latin typeface="Times New Roman" panose="02020603050405020304" pitchFamily="18" charset="0"/>
                <a:cs typeface="Times New Roman" panose="02020603050405020304" pitchFamily="18" charset="0"/>
              </a:rPr>
              <a:t>Types Of Research Studies (cont.)</a:t>
            </a:r>
            <a:endParaRPr lang="en-US" sz="3200" b="1"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4351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2BC869EB-5623-4AA1-9123-4AF9DF916049}"/>
              </a:ext>
            </a:extLst>
          </p:cNvPr>
          <p:cNvSpPr/>
          <p:nvPr/>
        </p:nvSpPr>
        <p:spPr>
          <a:xfrm>
            <a:off x="381001" y="1493519"/>
            <a:ext cx="11499824" cy="4692964"/>
          </a:xfrm>
          <a:prstGeom prst="roundRect">
            <a:avLst>
              <a:gd name="adj" fmla="val 6140"/>
            </a:avLst>
          </a:prstGeom>
          <a:solidFill>
            <a:schemeClr val="bg1"/>
          </a:solidFill>
          <a:ln w="38100">
            <a:solidFill>
              <a:srgbClr val="00B0F0"/>
            </a:solidFill>
          </a:ln>
          <a:effectLst>
            <a:outerShdw blurRad="571500" sx="86000" sy="86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dirty="0">
              <a:solidFill>
                <a:prstClr val="white"/>
              </a:solidFill>
            </a:endParaRPr>
          </a:p>
        </p:txBody>
      </p:sp>
      <p:sp>
        <p:nvSpPr>
          <p:cNvPr id="8" name="TextBox 7">
            <a:extLst>
              <a:ext uri="{FF2B5EF4-FFF2-40B4-BE49-F238E27FC236}">
                <a16:creationId xmlns:a16="http://schemas.microsoft.com/office/drawing/2014/main" id="{3620D0A5-176B-EAD8-BA5B-53AB3048E130}"/>
              </a:ext>
            </a:extLst>
          </p:cNvPr>
          <p:cNvSpPr txBox="1"/>
          <p:nvPr/>
        </p:nvSpPr>
        <p:spPr>
          <a:xfrm>
            <a:off x="4787900" y="6400766"/>
            <a:ext cx="2616200" cy="400110"/>
          </a:xfrm>
          <a:prstGeom prst="rect">
            <a:avLst/>
          </a:prstGeom>
          <a:noFill/>
        </p:spPr>
        <p:txBody>
          <a:bodyPr wrap="square" rtlCol="0">
            <a:spAutoFit/>
          </a:bodyPr>
          <a:lstStyle/>
          <a:p>
            <a:pPr algn="ctr" eaLnBrk="1" fontAlgn="auto" hangingPunct="1">
              <a:spcBef>
                <a:spcPts val="0"/>
              </a:spcBef>
              <a:spcAft>
                <a:spcPts val="0"/>
              </a:spcAft>
            </a:pPr>
            <a:r>
              <a:rPr lang="en-US" sz="2000" dirty="0">
                <a:solidFill>
                  <a:prstClr val="white"/>
                </a:solidFill>
                <a:latin typeface="Calibri" panose="020F0502020204030204"/>
              </a:rPr>
              <a:t>www.midocean.ae</a:t>
            </a:r>
          </a:p>
        </p:txBody>
      </p:sp>
      <p:sp>
        <p:nvSpPr>
          <p:cNvPr id="22" name="Rectangle 21">
            <a:extLst>
              <a:ext uri="{FF2B5EF4-FFF2-40B4-BE49-F238E27FC236}">
                <a16:creationId xmlns:a16="http://schemas.microsoft.com/office/drawing/2014/main" id="{BD069A96-5848-FF57-BDAE-6DBEC0AA0DA9}"/>
              </a:ext>
            </a:extLst>
          </p:cNvPr>
          <p:cNvSpPr/>
          <p:nvPr/>
        </p:nvSpPr>
        <p:spPr>
          <a:xfrm>
            <a:off x="2807467" y="1082349"/>
            <a:ext cx="6574607"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a:solidFill>
                <a:prstClr val="white"/>
              </a:solidFill>
            </a:endParaRPr>
          </a:p>
        </p:txBody>
      </p:sp>
      <p:sp>
        <p:nvSpPr>
          <p:cNvPr id="10" name="TextBox 6"/>
          <p:cNvSpPr txBox="1">
            <a:spLocks noChangeArrowheads="1"/>
          </p:cNvSpPr>
          <p:nvPr/>
        </p:nvSpPr>
        <p:spPr bwMode="auto">
          <a:xfrm>
            <a:off x="584009" y="2256974"/>
            <a:ext cx="5376158" cy="2862322"/>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l"/>
            <a:r>
              <a:rPr lang="en-US" sz="20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rPr>
              <a:t>Research methods </a:t>
            </a:r>
            <a:r>
              <a:rPr lang="en-US" sz="2000" dirty="0">
                <a:ln w="0"/>
                <a:solidFill>
                  <a:schemeClr val="dk1"/>
                </a:solidFill>
                <a:effectLst>
                  <a:outerShdw blurRad="38100" dist="19050" dir="2700000" algn="tl" rotWithShape="0">
                    <a:schemeClr val="dk1">
                      <a:alpha val="40000"/>
                    </a:schemeClr>
                  </a:outerShdw>
                </a:effectLst>
                <a:latin typeface="Times New Roman" panose="02020603050405020304" pitchFamily="18" charset="0"/>
              </a:rPr>
              <a:t>may be understood as all those methods/techniques that are used for conduction of research. It refers to the methods the researcher uses in performing research operations. </a:t>
            </a:r>
            <a:r>
              <a:rPr lang="en-US" sz="20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rPr>
              <a:t>Research methods </a:t>
            </a:r>
            <a:r>
              <a:rPr lang="en-US" sz="2000" dirty="0">
                <a:ln w="0"/>
                <a:solidFill>
                  <a:schemeClr val="dk1"/>
                </a:solidFill>
                <a:effectLst>
                  <a:outerShdw blurRad="38100" dist="19050" dir="2700000" algn="tl" rotWithShape="0">
                    <a:schemeClr val="dk1">
                      <a:alpha val="40000"/>
                    </a:schemeClr>
                  </a:outerShdw>
                </a:effectLst>
                <a:latin typeface="Times New Roman" panose="02020603050405020304" pitchFamily="18" charset="0"/>
              </a:rPr>
              <a:t>can be put into following three groups:</a:t>
            </a:r>
          </a:p>
          <a:p>
            <a:pPr marL="800100" lvl="1" indent="-342900">
              <a:buFont typeface="Wingdings" panose="05000000000000000000" pitchFamily="2" charset="2"/>
              <a:buChar char="q"/>
            </a:pPr>
            <a:r>
              <a:rPr lang="en-US" sz="2000" dirty="0">
                <a:ln w="0"/>
                <a:solidFill>
                  <a:schemeClr val="dk1"/>
                </a:solidFill>
                <a:effectLst>
                  <a:outerShdw blurRad="38100" dist="19050" dir="2700000" algn="tl" rotWithShape="0">
                    <a:schemeClr val="dk1">
                      <a:alpha val="40000"/>
                    </a:schemeClr>
                  </a:outerShdw>
                </a:effectLst>
                <a:latin typeface="Times New Roman" panose="02020603050405020304" pitchFamily="18" charset="0"/>
              </a:rPr>
              <a:t>Concerned with data collection</a:t>
            </a:r>
          </a:p>
          <a:p>
            <a:pPr marL="800100" lvl="1" indent="-342900">
              <a:buFont typeface="Wingdings" panose="05000000000000000000" pitchFamily="2" charset="2"/>
              <a:buChar char="q"/>
            </a:pPr>
            <a:r>
              <a:rPr lang="en-US" sz="2000" dirty="0">
                <a:ln w="0"/>
                <a:solidFill>
                  <a:schemeClr val="dk1"/>
                </a:solidFill>
                <a:effectLst>
                  <a:outerShdw blurRad="38100" dist="19050" dir="2700000" algn="tl" rotWithShape="0">
                    <a:schemeClr val="dk1">
                      <a:alpha val="40000"/>
                    </a:schemeClr>
                  </a:outerShdw>
                </a:effectLst>
                <a:latin typeface="Times New Roman" panose="02020603050405020304" pitchFamily="18" charset="0"/>
              </a:rPr>
              <a:t>Concerned with statistical Techniques</a:t>
            </a:r>
          </a:p>
          <a:p>
            <a:pPr marL="800100" lvl="1" indent="-342900">
              <a:buFont typeface="Wingdings" panose="05000000000000000000" pitchFamily="2" charset="2"/>
              <a:buChar char="q"/>
            </a:pPr>
            <a:r>
              <a:rPr lang="en-US" sz="2000" dirty="0">
                <a:ln w="0"/>
                <a:solidFill>
                  <a:schemeClr val="dk1"/>
                </a:solidFill>
                <a:effectLst>
                  <a:outerShdw blurRad="38100" dist="19050" dir="2700000" algn="tl" rotWithShape="0">
                    <a:schemeClr val="dk1">
                      <a:alpha val="40000"/>
                    </a:schemeClr>
                  </a:outerShdw>
                </a:effectLst>
                <a:latin typeface="Times New Roman" panose="02020603050405020304" pitchFamily="18" charset="0"/>
              </a:rPr>
              <a:t>Concerned with methods of evaluating the accuracy of the results obtained.</a:t>
            </a:r>
          </a:p>
        </p:txBody>
      </p:sp>
      <p:sp>
        <p:nvSpPr>
          <p:cNvPr id="3" name="TextBox 6">
            <a:extLst>
              <a:ext uri="{FF2B5EF4-FFF2-40B4-BE49-F238E27FC236}">
                <a16:creationId xmlns:a16="http://schemas.microsoft.com/office/drawing/2014/main" id="{A79FA7C4-102F-0EDA-7845-2DBED579E20D}"/>
              </a:ext>
            </a:extLst>
          </p:cNvPr>
          <p:cNvSpPr txBox="1">
            <a:spLocks noChangeArrowheads="1"/>
          </p:cNvSpPr>
          <p:nvPr/>
        </p:nvSpPr>
        <p:spPr bwMode="auto">
          <a:xfrm>
            <a:off x="6003097" y="2256973"/>
            <a:ext cx="5679583" cy="2862322"/>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sz="20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rPr>
              <a:t>Research Methodology </a:t>
            </a:r>
            <a:r>
              <a:rPr lang="en-US" sz="2000" dirty="0">
                <a:ln w="0"/>
                <a:solidFill>
                  <a:schemeClr val="dk1"/>
                </a:solidFill>
                <a:effectLst>
                  <a:outerShdw blurRad="38100" dist="19050" dir="2700000" algn="tl" rotWithShape="0">
                    <a:schemeClr val="dk1">
                      <a:alpha val="40000"/>
                    </a:schemeClr>
                  </a:outerShdw>
                </a:effectLst>
                <a:latin typeface="Times New Roman" panose="02020603050405020304" pitchFamily="18" charset="0"/>
              </a:rPr>
              <a:t>is a way to systematically solve the research problem. </a:t>
            </a:r>
          </a:p>
          <a:p>
            <a:r>
              <a:rPr lang="en-US" sz="2000" dirty="0">
                <a:ln w="0"/>
                <a:solidFill>
                  <a:schemeClr val="dk1"/>
                </a:solidFill>
                <a:effectLst>
                  <a:outerShdw blurRad="38100" dist="19050" dir="2700000" algn="tl" rotWithShape="0">
                    <a:schemeClr val="dk1">
                      <a:alpha val="40000"/>
                    </a:schemeClr>
                  </a:outerShdw>
                </a:effectLst>
                <a:latin typeface="Times New Roman" panose="02020603050405020304" pitchFamily="18" charset="0"/>
              </a:rPr>
              <a:t>It may be understood as a science of studying how research is done scientifically. When we talk of research methodology, we do not only talk of the research methods but also the logic behind the methods we use in the context of our research. </a:t>
            </a:r>
            <a:r>
              <a:rPr lang="en-US" sz="20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rPr>
              <a:t>Research Methodology </a:t>
            </a:r>
            <a:r>
              <a:rPr lang="en-US" sz="2000" dirty="0">
                <a:ln w="0"/>
                <a:solidFill>
                  <a:schemeClr val="dk1"/>
                </a:solidFill>
                <a:effectLst>
                  <a:outerShdw blurRad="38100" dist="19050" dir="2700000" algn="tl" rotWithShape="0">
                    <a:schemeClr val="dk1">
                      <a:alpha val="40000"/>
                    </a:schemeClr>
                  </a:outerShdw>
                </a:effectLst>
                <a:latin typeface="Times New Roman" panose="02020603050405020304" pitchFamily="18" charset="0"/>
              </a:rPr>
              <a:t>has many dimensions and research methods do constitute a part of it.</a:t>
            </a:r>
          </a:p>
        </p:txBody>
      </p:sp>
      <p:sp>
        <p:nvSpPr>
          <p:cNvPr id="5" name="TextBox 4">
            <a:extLst>
              <a:ext uri="{FF2B5EF4-FFF2-40B4-BE49-F238E27FC236}">
                <a16:creationId xmlns:a16="http://schemas.microsoft.com/office/drawing/2014/main" id="{4839FE91-7085-D4C4-8FF8-53F341D52ED7}"/>
              </a:ext>
            </a:extLst>
          </p:cNvPr>
          <p:cNvSpPr txBox="1"/>
          <p:nvPr/>
        </p:nvSpPr>
        <p:spPr>
          <a:xfrm>
            <a:off x="1908207" y="1858518"/>
            <a:ext cx="6098146" cy="400110"/>
          </a:xfrm>
          <a:prstGeom prst="rect">
            <a:avLst/>
          </a:prstGeom>
          <a:noFill/>
        </p:spPr>
        <p:txBody>
          <a:bodyPr wrap="square">
            <a:spAutoFit/>
          </a:bodyPr>
          <a:lstStyle/>
          <a:p>
            <a:r>
              <a:rPr lang="en-US" sz="2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rPr>
              <a:t>Research Methods </a:t>
            </a:r>
            <a:endParaRPr lang="en-US" sz="2000" dirty="0">
              <a:ln w="0"/>
              <a:solidFill>
                <a:schemeClr val="accent1"/>
              </a:solidFill>
              <a:effectLst>
                <a:outerShdw blurRad="38100" dist="25400" dir="5400000" algn="ctr" rotWithShape="0">
                  <a:srgbClr val="6E747A">
                    <a:alpha val="43000"/>
                  </a:srgbClr>
                </a:outerShdw>
              </a:effectLst>
            </a:endParaRPr>
          </a:p>
        </p:txBody>
      </p:sp>
      <p:sp>
        <p:nvSpPr>
          <p:cNvPr id="7" name="TextBox 6">
            <a:extLst>
              <a:ext uri="{FF2B5EF4-FFF2-40B4-BE49-F238E27FC236}">
                <a16:creationId xmlns:a16="http://schemas.microsoft.com/office/drawing/2014/main" id="{EE7127DF-E1E0-70B8-1A2F-FA2483A5FD12}"/>
              </a:ext>
            </a:extLst>
          </p:cNvPr>
          <p:cNvSpPr txBox="1"/>
          <p:nvPr/>
        </p:nvSpPr>
        <p:spPr>
          <a:xfrm>
            <a:off x="7404100" y="1874994"/>
            <a:ext cx="6098146" cy="400110"/>
          </a:xfrm>
          <a:prstGeom prst="rect">
            <a:avLst/>
          </a:prstGeom>
          <a:noFill/>
        </p:spPr>
        <p:txBody>
          <a:bodyPr wrap="square">
            <a:spAutoFit/>
          </a:bodyPr>
          <a:lstStyle/>
          <a:p>
            <a:r>
              <a:rPr lang="en-US" sz="2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rPr>
              <a:t>Research Methodology </a:t>
            </a:r>
          </a:p>
        </p:txBody>
      </p:sp>
      <p:sp>
        <p:nvSpPr>
          <p:cNvPr id="6" name="TextBox 5">
            <a:extLst>
              <a:ext uri="{FF2B5EF4-FFF2-40B4-BE49-F238E27FC236}">
                <a16:creationId xmlns:a16="http://schemas.microsoft.com/office/drawing/2014/main" id="{C90B72F7-503C-E8E4-2FAE-606F48BAB0D5}"/>
              </a:ext>
            </a:extLst>
          </p:cNvPr>
          <p:cNvSpPr txBox="1"/>
          <p:nvPr/>
        </p:nvSpPr>
        <p:spPr>
          <a:xfrm>
            <a:off x="2755325" y="639883"/>
            <a:ext cx="6751176" cy="584775"/>
          </a:xfrm>
          <a:prstGeom prst="rect">
            <a:avLst/>
          </a:prstGeom>
          <a:noFill/>
        </p:spPr>
        <p:txBody>
          <a:bodyPr wrap="square">
            <a:spAutoFit/>
          </a:bodyPr>
          <a:lstStyle/>
          <a:p>
            <a:pPr>
              <a:spcAft>
                <a:spcPts val="600"/>
              </a:spcAft>
            </a:pPr>
            <a:r>
              <a:rPr lang="en-US" sz="3200" b="1" dirty="0">
                <a:solidFill>
                  <a:schemeClr val="accent5">
                    <a:lumMod val="75000"/>
                  </a:schemeClr>
                </a:solidFill>
                <a:latin typeface="Times New Roman" panose="02020603050405020304" pitchFamily="18" charset="0"/>
                <a:cs typeface="Times New Roman" panose="02020603050405020304" pitchFamily="18" charset="0"/>
              </a:rPr>
              <a:t>Research Methods and Methodology</a:t>
            </a:r>
          </a:p>
        </p:txBody>
      </p:sp>
    </p:spTree>
    <p:extLst>
      <p:ext uri="{BB962C8B-B14F-4D97-AF65-F5344CB8AC3E}">
        <p14:creationId xmlns:p14="http://schemas.microsoft.com/office/powerpoint/2010/main" val="1266422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2BC869EB-5623-4AA1-9123-4AF9DF916049}"/>
              </a:ext>
            </a:extLst>
          </p:cNvPr>
          <p:cNvSpPr/>
          <p:nvPr/>
        </p:nvSpPr>
        <p:spPr>
          <a:xfrm>
            <a:off x="609600" y="1387063"/>
            <a:ext cx="10812720" cy="4370412"/>
          </a:xfrm>
          <a:prstGeom prst="roundRect">
            <a:avLst>
              <a:gd name="adj" fmla="val 6140"/>
            </a:avLst>
          </a:prstGeom>
          <a:solidFill>
            <a:schemeClr val="bg1"/>
          </a:solidFill>
          <a:ln w="38100">
            <a:solidFill>
              <a:srgbClr val="00B0F0"/>
            </a:solidFill>
          </a:ln>
          <a:effectLst>
            <a:outerShdw blurRad="571500" sx="86000" sy="86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bg1"/>
                </a:solidFill>
                <a:latin typeface="Times New Roman" panose="02020603050405020304" pitchFamily="18" charset="0"/>
                <a:cs typeface="Times New Roman" panose="02020603050405020304" pitchFamily="18" charset="0"/>
              </a:rPr>
              <a:t>Course details </a:t>
            </a:r>
          </a:p>
        </p:txBody>
      </p:sp>
      <p:sp>
        <p:nvSpPr>
          <p:cNvPr id="8" name="TextBox 7">
            <a:extLst>
              <a:ext uri="{FF2B5EF4-FFF2-40B4-BE49-F238E27FC236}">
                <a16:creationId xmlns:a16="http://schemas.microsoft.com/office/drawing/2014/main" id="{3620D0A5-176B-EAD8-BA5B-53AB3048E130}"/>
              </a:ext>
            </a:extLst>
          </p:cNvPr>
          <p:cNvSpPr txBox="1"/>
          <p:nvPr/>
        </p:nvSpPr>
        <p:spPr>
          <a:xfrm>
            <a:off x="4787900" y="6400766"/>
            <a:ext cx="2616200" cy="400110"/>
          </a:xfrm>
          <a:prstGeom prst="rect">
            <a:avLst/>
          </a:prstGeom>
          <a:noFill/>
        </p:spPr>
        <p:txBody>
          <a:bodyPr wrap="square" rtlCol="0">
            <a:spAutoFit/>
          </a:bodyPr>
          <a:lstStyle/>
          <a:p>
            <a:pPr algn="ctr" eaLnBrk="1" fontAlgn="auto" hangingPunct="1">
              <a:spcBef>
                <a:spcPts val="0"/>
              </a:spcBef>
              <a:spcAft>
                <a:spcPts val="0"/>
              </a:spcAft>
            </a:pPr>
            <a:r>
              <a:rPr lang="en-US" sz="2000" dirty="0">
                <a:solidFill>
                  <a:prstClr val="white"/>
                </a:solidFill>
                <a:latin typeface="Calibri" panose="020F0502020204030204"/>
              </a:rPr>
              <a:t>www.midocean.ae</a:t>
            </a:r>
          </a:p>
        </p:txBody>
      </p:sp>
      <p:sp>
        <p:nvSpPr>
          <p:cNvPr id="22" name="Rectangle 21">
            <a:extLst>
              <a:ext uri="{FF2B5EF4-FFF2-40B4-BE49-F238E27FC236}">
                <a16:creationId xmlns:a16="http://schemas.microsoft.com/office/drawing/2014/main" id="{BD069A96-5848-FF57-BDAE-6DBEC0AA0DA9}"/>
              </a:ext>
            </a:extLst>
          </p:cNvPr>
          <p:cNvSpPr/>
          <p:nvPr/>
        </p:nvSpPr>
        <p:spPr>
          <a:xfrm>
            <a:off x="2807467" y="1082349"/>
            <a:ext cx="6574607"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a:solidFill>
                  <a:schemeClr val="bg1"/>
                </a:solidFill>
                <a:latin typeface="Times New Roman" panose="02020603050405020304" pitchFamily="18" charset="0"/>
                <a:cs typeface="Times New Roman" panose="02020603050405020304" pitchFamily="18" charset="0"/>
              </a:rPr>
              <a:t>Course details </a:t>
            </a:r>
            <a:endParaRPr lang="en-US" sz="1800"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3505200" y="546432"/>
            <a:ext cx="2457724" cy="523220"/>
          </a:xfrm>
          <a:prstGeom prst="rect">
            <a:avLst/>
          </a:prstGeom>
          <a:noFill/>
        </p:spPr>
        <p:txBody>
          <a:bodyPr wrap="non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Course details </a:t>
            </a:r>
          </a:p>
        </p:txBody>
      </p:sp>
      <p:sp>
        <p:nvSpPr>
          <p:cNvPr id="10" name="مستطيل 14"/>
          <p:cNvSpPr/>
          <p:nvPr/>
        </p:nvSpPr>
        <p:spPr>
          <a:xfrm>
            <a:off x="3352800" y="1667124"/>
            <a:ext cx="4426085" cy="918478"/>
          </a:xfrm>
          <a:prstGeom prst="rect">
            <a:avLst/>
          </a:prstGeom>
          <a:solidFill>
            <a:schemeClr val="tx2"/>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Research Methods &amp; Ethics</a:t>
            </a:r>
          </a:p>
          <a:p>
            <a:pPr algn="ctr"/>
            <a:r>
              <a:rPr lang="en-US" dirty="0">
                <a:solidFill>
                  <a:schemeClr val="accent6">
                    <a:lumMod val="40000"/>
                    <a:lumOff val="60000"/>
                  </a:schemeClr>
                </a:solidFill>
                <a:latin typeface="Aardvark Cafe" pitchFamily="2" charset="0"/>
              </a:rPr>
              <a:t>URM 321</a:t>
            </a:r>
          </a:p>
        </p:txBody>
      </p:sp>
      <p:sp>
        <p:nvSpPr>
          <p:cNvPr id="11" name="مستطيل 14">
            <a:extLst>
              <a:ext uri="{FF2B5EF4-FFF2-40B4-BE49-F238E27FC236}">
                <a16:creationId xmlns:a16="http://schemas.microsoft.com/office/drawing/2014/main" id="{83082A66-1C2D-7E01-16BF-EA7B4AD0996D}"/>
              </a:ext>
            </a:extLst>
          </p:cNvPr>
          <p:cNvSpPr/>
          <p:nvPr/>
        </p:nvSpPr>
        <p:spPr>
          <a:xfrm>
            <a:off x="3352801" y="2811216"/>
            <a:ext cx="4426084" cy="796047"/>
          </a:xfrm>
          <a:prstGeom prst="rect">
            <a:avLst/>
          </a:prstGeom>
          <a:solidFill>
            <a:schemeClr val="accent5">
              <a:lumMod val="50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latin typeface="Aardvark Cafe" pitchFamily="2" charset="0"/>
              </a:rPr>
              <a:t>2 Credit Hours </a:t>
            </a:r>
            <a:endParaRPr lang="en-US" dirty="0">
              <a:latin typeface="Aardvark Cafe" pitchFamily="2" charset="0"/>
            </a:endParaRPr>
          </a:p>
        </p:txBody>
      </p:sp>
      <p:sp>
        <p:nvSpPr>
          <p:cNvPr id="4" name="TextBox 3">
            <a:extLst>
              <a:ext uri="{FF2B5EF4-FFF2-40B4-BE49-F238E27FC236}">
                <a16:creationId xmlns:a16="http://schemas.microsoft.com/office/drawing/2014/main" id="{3D31D994-3DBF-709B-9898-4CC651919E46}"/>
              </a:ext>
            </a:extLst>
          </p:cNvPr>
          <p:cNvSpPr txBox="1"/>
          <p:nvPr/>
        </p:nvSpPr>
        <p:spPr>
          <a:xfrm>
            <a:off x="4114800" y="512424"/>
            <a:ext cx="3048000" cy="584775"/>
          </a:xfrm>
          <a:prstGeom prst="rect">
            <a:avLst/>
          </a:prstGeom>
          <a:noFill/>
        </p:spPr>
        <p:txBody>
          <a:bodyPr wrap="square">
            <a:spAutoFit/>
          </a:bodyPr>
          <a:lstStyle/>
          <a:p>
            <a:r>
              <a:rPr lang="en-US" sz="3200" b="1" dirty="0">
                <a:solidFill>
                  <a:schemeClr val="accent5">
                    <a:lumMod val="75000"/>
                  </a:schemeClr>
                </a:solidFill>
                <a:latin typeface="Agency FB" panose="020B0503020202020204" pitchFamily="34" charset="0"/>
              </a:rPr>
              <a:t>Course Details </a:t>
            </a:r>
          </a:p>
        </p:txBody>
      </p:sp>
      <p:pic>
        <p:nvPicPr>
          <p:cNvPr id="5" name="Picture 4">
            <a:extLst>
              <a:ext uri="{FF2B5EF4-FFF2-40B4-BE49-F238E27FC236}">
                <a16:creationId xmlns:a16="http://schemas.microsoft.com/office/drawing/2014/main" id="{B5EEE9FB-80D1-F892-69CD-57892AC784DE}"/>
              </a:ext>
            </a:extLst>
          </p:cNvPr>
          <p:cNvPicPr>
            <a:picLocks noChangeAspect="1"/>
          </p:cNvPicPr>
          <p:nvPr/>
        </p:nvPicPr>
        <p:blipFill>
          <a:blip r:embed="rId2"/>
          <a:stretch>
            <a:fillRect/>
          </a:stretch>
        </p:blipFill>
        <p:spPr>
          <a:xfrm>
            <a:off x="1281386" y="3832877"/>
            <a:ext cx="9363075" cy="1666875"/>
          </a:xfrm>
          <a:prstGeom prst="rect">
            <a:avLst/>
          </a:prstGeom>
          <a:ln>
            <a:solidFill>
              <a:schemeClr val="tx2"/>
            </a:solidFill>
          </a:ln>
        </p:spPr>
      </p:pic>
    </p:spTree>
    <p:extLst>
      <p:ext uri="{BB962C8B-B14F-4D97-AF65-F5344CB8AC3E}">
        <p14:creationId xmlns:p14="http://schemas.microsoft.com/office/powerpoint/2010/main" val="25187241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7BCFB3A-9F6F-3462-55B3-3668E507573B}"/>
              </a:ext>
            </a:extLst>
          </p:cNvPr>
          <p:cNvSpPr>
            <a:spLocks noGrp="1"/>
          </p:cNvSpPr>
          <p:nvPr>
            <p:ph type="pic" sz="quarter" idx="11"/>
          </p:nvPr>
        </p:nvSpPr>
        <p:spPr>
          <a:xfrm>
            <a:off x="5257800" y="1295400"/>
            <a:ext cx="3701847" cy="5184057"/>
          </a:xfrm>
        </p:spPr>
        <p:txBody>
          <a:bodyPr/>
          <a:lstStyle/>
          <a:p>
            <a:endParaRPr lang="en-US"/>
          </a:p>
        </p:txBody>
      </p:sp>
      <p:pic>
        <p:nvPicPr>
          <p:cNvPr id="3" name="Picture 2">
            <a:extLst>
              <a:ext uri="{FF2B5EF4-FFF2-40B4-BE49-F238E27FC236}">
                <a16:creationId xmlns:a16="http://schemas.microsoft.com/office/drawing/2014/main" id="{6E14B85F-5642-FC9F-91D2-7648AD1C985D}"/>
              </a:ext>
            </a:extLst>
          </p:cNvPr>
          <p:cNvPicPr>
            <a:picLocks noChangeAspect="1"/>
          </p:cNvPicPr>
          <p:nvPr/>
        </p:nvPicPr>
        <p:blipFill>
          <a:blip r:embed="rId2"/>
          <a:stretch>
            <a:fillRect/>
          </a:stretch>
        </p:blipFill>
        <p:spPr>
          <a:xfrm>
            <a:off x="1524000" y="1219200"/>
            <a:ext cx="9144000" cy="5143500"/>
          </a:xfrm>
          <a:prstGeom prst="rect">
            <a:avLst/>
          </a:prstGeom>
        </p:spPr>
      </p:pic>
      <p:pic>
        <p:nvPicPr>
          <p:cNvPr id="4" name="Picture 4" descr="Guide To Getting Involved In Undergraduate research Through Cold-emailing -  Cindy Lao">
            <a:extLst>
              <a:ext uri="{FF2B5EF4-FFF2-40B4-BE49-F238E27FC236}">
                <a16:creationId xmlns:a16="http://schemas.microsoft.com/office/drawing/2014/main" id="{A8948CDE-1734-FEF6-8617-FD14A85798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9201" y="4419600"/>
            <a:ext cx="1648650" cy="1083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494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6241A0A-4E59-6907-98EE-707A4C247F33}"/>
              </a:ext>
            </a:extLst>
          </p:cNvPr>
          <p:cNvSpPr txBox="1"/>
          <p:nvPr/>
        </p:nvSpPr>
        <p:spPr>
          <a:xfrm>
            <a:off x="533400" y="609600"/>
            <a:ext cx="6094602" cy="535531"/>
          </a:xfrm>
          <a:prstGeom prst="rect">
            <a:avLst/>
          </a:prstGeom>
          <a:noFill/>
        </p:spPr>
        <p:txBody>
          <a:bodyPr wrap="square">
            <a:spAutoFit/>
          </a:bodyPr>
          <a:lstStyle/>
          <a:p>
            <a:pPr defTabSz="914400">
              <a:lnSpc>
                <a:spcPct val="90000"/>
              </a:lnSpc>
              <a:spcBef>
                <a:spcPct val="0"/>
              </a:spcBef>
              <a:spcAft>
                <a:spcPts val="600"/>
              </a:spcAft>
            </a:pPr>
            <a:r>
              <a:rPr lang="en-US" sz="3200" kern="1200" dirty="0">
                <a:ln w="0"/>
                <a:solidFill>
                  <a:schemeClr val="accent6">
                    <a:lumMod val="40000"/>
                    <a:lumOff val="60000"/>
                  </a:schemeClr>
                </a:solidFill>
                <a:effectLst>
                  <a:outerShdw blurRad="38100" dist="19050" dir="2700000" algn="tl" rotWithShape="0">
                    <a:schemeClr val="dk1">
                      <a:alpha val="40000"/>
                    </a:schemeClr>
                  </a:outerShdw>
                </a:effectLst>
                <a:latin typeface="+mj-lt"/>
                <a:ea typeface="+mj-ea"/>
                <a:cs typeface="+mj-cs"/>
              </a:rPr>
              <a:t> Information about the course </a:t>
            </a:r>
          </a:p>
        </p:txBody>
      </p:sp>
      <p:sp>
        <p:nvSpPr>
          <p:cNvPr id="5" name="Rectangle 4">
            <a:extLst>
              <a:ext uri="{FF2B5EF4-FFF2-40B4-BE49-F238E27FC236}">
                <a16:creationId xmlns:a16="http://schemas.microsoft.com/office/drawing/2014/main" id="{B92D0D12-1B29-4D07-9F25-D0007A0A3351}"/>
              </a:ext>
            </a:extLst>
          </p:cNvPr>
          <p:cNvSpPr/>
          <p:nvPr/>
        </p:nvSpPr>
        <p:spPr>
          <a:xfrm>
            <a:off x="457200" y="2362200"/>
            <a:ext cx="9677400" cy="2308324"/>
          </a:xfrm>
          <a:prstGeom prst="rect">
            <a:avLst/>
          </a:prstGeom>
        </p:spPr>
        <p:txBody>
          <a:bodyPr wrap="square">
            <a:spAutoFit/>
          </a:bodyPr>
          <a:lstStyle/>
          <a:p>
            <a:pPr marL="285750" indent="-285750">
              <a:buFont typeface="Arial" panose="020B0604020202020204" pitchFamily="34" charset="0"/>
              <a:buChar char="•"/>
            </a:pPr>
            <a:endParaRPr lang="en-MY" sz="1600" dirty="0">
              <a:latin typeface="Times New Roman" panose="02020603050405020304" pitchFamily="18" charset="0"/>
            </a:endParaRPr>
          </a:p>
          <a:p>
            <a:pPr marL="285750" indent="-285750">
              <a:buFont typeface="Arial" panose="020B0604020202020204" pitchFamily="34" charset="0"/>
              <a:buChar char="•"/>
            </a:pPr>
            <a:r>
              <a:rPr lang="en-MY" sz="1600" dirty="0">
                <a:latin typeface="Times New Roman" panose="02020603050405020304" pitchFamily="18" charset="0"/>
              </a:rPr>
              <a:t>This course offers an overview of essential concepts in research design, data collection, statistical analysis, result interpretation, and the preparation of final reports.</a:t>
            </a:r>
          </a:p>
          <a:p>
            <a:pPr marL="285750" indent="-285750">
              <a:buFont typeface="Arial" panose="020B0604020202020204" pitchFamily="34" charset="0"/>
              <a:buChar char="•"/>
            </a:pPr>
            <a:endParaRPr lang="en-MY" sz="1600" dirty="0">
              <a:latin typeface="Times New Roman" panose="02020603050405020304" pitchFamily="18" charset="0"/>
            </a:endParaRPr>
          </a:p>
          <a:p>
            <a:pPr marL="285750" indent="-285750">
              <a:buFont typeface="Arial" panose="020B0604020202020204" pitchFamily="34" charset="0"/>
              <a:buChar char="•"/>
            </a:pPr>
            <a:r>
              <a:rPr lang="en-MY" sz="1600" dirty="0">
                <a:latin typeface="Times New Roman" panose="02020603050405020304" pitchFamily="18" charset="0"/>
              </a:rPr>
              <a:t>Students will concentrate on the steps required for designing a research project or research paper , with the course providing practical learning experiences in real-world scenarios.</a:t>
            </a:r>
          </a:p>
          <a:p>
            <a:pPr marL="285750" indent="-285750">
              <a:buFont typeface="Arial" panose="020B0604020202020204" pitchFamily="34" charset="0"/>
              <a:buChar char="•"/>
            </a:pPr>
            <a:endParaRPr lang="en-MY" sz="1600" dirty="0">
              <a:latin typeface="Times New Roman" panose="02020603050405020304" pitchFamily="18" charset="0"/>
            </a:endParaRPr>
          </a:p>
          <a:p>
            <a:pPr marL="285750" indent="-285750">
              <a:buFont typeface="Arial" panose="020B0604020202020204" pitchFamily="34" charset="0"/>
              <a:buChar char="•"/>
            </a:pPr>
            <a:r>
              <a:rPr lang="en-MY" sz="1600" dirty="0">
                <a:latin typeface="Times New Roman" panose="02020603050405020304" pitchFamily="18" charset="0"/>
              </a:rPr>
              <a:t>The course emphasizes the skills necessary for scientific writing and the presentation of both oral and written data, as well as research findings.</a:t>
            </a:r>
          </a:p>
        </p:txBody>
      </p:sp>
    </p:spTree>
    <p:extLst>
      <p:ext uri="{BB962C8B-B14F-4D97-AF65-F5344CB8AC3E}">
        <p14:creationId xmlns:p14="http://schemas.microsoft.com/office/powerpoint/2010/main" val="3351774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Right Triangle 39">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2BC869EB-5623-4AA1-9123-4AF9DF916049}"/>
              </a:ext>
            </a:extLst>
          </p:cNvPr>
          <p:cNvSpPr/>
          <p:nvPr/>
        </p:nvSpPr>
        <p:spPr>
          <a:xfrm>
            <a:off x="962163" y="1442458"/>
            <a:ext cx="8029437" cy="4653542"/>
          </a:xfrm>
          <a:prstGeom prst="roundRect">
            <a:avLst>
              <a:gd name="adj" fmla="val 6140"/>
            </a:avLst>
          </a:prstGeom>
          <a:solidFill>
            <a:schemeClr val="bg1"/>
          </a:solidFill>
          <a:ln w="38100">
            <a:solidFill>
              <a:srgbClr val="00B0F0"/>
            </a:solidFill>
          </a:ln>
          <a:effectLst>
            <a:outerShdw blurRad="571500" sx="86000" sy="86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Ø"/>
            </a:pPr>
            <a:endParaRPr lang="en-US" sz="1800" dirty="0">
              <a:ln w="0"/>
              <a:solidFill>
                <a:schemeClr val="dk1"/>
              </a:solidFill>
              <a:effectLst>
                <a:outerShdw blurRad="38100" dist="19050" dir="2700000" algn="tl" rotWithShape="0">
                  <a:schemeClr val="dk1">
                    <a:alpha val="40000"/>
                  </a:schemeClr>
                </a:outerShdw>
              </a:effectLst>
              <a:latin typeface="Times New Roman" panose="02020603050405020304" pitchFamily="18" charset="0"/>
              <a:cs typeface="+mn-cs"/>
            </a:endParaRPr>
          </a:p>
        </p:txBody>
      </p:sp>
      <p:sp>
        <p:nvSpPr>
          <p:cNvPr id="22" name="Rectangle 21">
            <a:extLst>
              <a:ext uri="{FF2B5EF4-FFF2-40B4-BE49-F238E27FC236}">
                <a16:creationId xmlns:a16="http://schemas.microsoft.com/office/drawing/2014/main" id="{BD069A96-5848-FF57-BDAE-6DBEC0AA0DA9}"/>
              </a:ext>
            </a:extLst>
          </p:cNvPr>
          <p:cNvSpPr/>
          <p:nvPr/>
        </p:nvSpPr>
        <p:spPr>
          <a:xfrm>
            <a:off x="2819400" y="1306209"/>
            <a:ext cx="4710338" cy="32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a:solidFill>
                <a:prstClr val="white"/>
              </a:solidFill>
            </a:endParaRPr>
          </a:p>
        </p:txBody>
      </p:sp>
      <p:sp>
        <p:nvSpPr>
          <p:cNvPr id="4" name="Rectangle 3">
            <a:extLst>
              <a:ext uri="{FF2B5EF4-FFF2-40B4-BE49-F238E27FC236}">
                <a16:creationId xmlns:a16="http://schemas.microsoft.com/office/drawing/2014/main" id="{EE5EDBA7-A1DB-1F71-7B6C-0AF7FE2D7B7F}"/>
              </a:ext>
            </a:extLst>
          </p:cNvPr>
          <p:cNvSpPr/>
          <p:nvPr/>
        </p:nvSpPr>
        <p:spPr>
          <a:xfrm>
            <a:off x="1559935" y="1952690"/>
            <a:ext cx="6276933" cy="4536627"/>
          </a:xfrm>
          <a:prstGeom prst="rect">
            <a:avLst/>
          </a:prstGeom>
        </p:spPr>
        <p:txBody>
          <a:bodyPr wrap="square">
            <a:spAutoFit/>
          </a:bodyPr>
          <a:lstStyle/>
          <a:p>
            <a:pPr marL="243459" indent="-243459" defTabSz="324612">
              <a:spcAft>
                <a:spcPts val="600"/>
              </a:spcAft>
              <a:buFont typeface="Wingdings" panose="05000000000000000000" pitchFamily="2" charset="2"/>
              <a:buChar char="Ø"/>
            </a:pPr>
            <a:endParaRPr lang="en-US" sz="1420" kern="1200">
              <a:ln w="0"/>
              <a:solidFill>
                <a:schemeClr val="dk1"/>
              </a:solidFill>
              <a:effectLst>
                <a:outerShdw blurRad="38100" dist="19050" dir="2700000" algn="tl" rotWithShape="0">
                  <a:schemeClr val="dk1">
                    <a:alpha val="40000"/>
                  </a:schemeClr>
                </a:outerShdw>
              </a:effectLst>
              <a:latin typeface="Times New Roman" panose="02020603050405020304" pitchFamily="18" charset="0"/>
              <a:ea typeface="+mn-ea"/>
              <a:cs typeface="+mn-cs"/>
            </a:endParaRPr>
          </a:p>
          <a:p>
            <a:pPr marL="243459" indent="-243459" defTabSz="324612">
              <a:spcAft>
                <a:spcPts val="600"/>
              </a:spcAft>
              <a:buFont typeface="Wingdings" panose="05000000000000000000" pitchFamily="2" charset="2"/>
              <a:buChar char="Ø"/>
            </a:pPr>
            <a:endParaRPr lang="en-US" sz="1420" kern="1200">
              <a:ln w="0"/>
              <a:solidFill>
                <a:schemeClr val="dk1"/>
              </a:solidFill>
              <a:effectLst>
                <a:outerShdw blurRad="38100" dist="19050" dir="2700000" algn="tl" rotWithShape="0">
                  <a:schemeClr val="dk1">
                    <a:alpha val="40000"/>
                  </a:schemeClr>
                </a:outerShdw>
              </a:effectLst>
              <a:latin typeface="Times New Roman" panose="02020603050405020304" pitchFamily="18" charset="0"/>
              <a:ea typeface="+mn-ea"/>
              <a:cs typeface="+mn-cs"/>
            </a:endParaRPr>
          </a:p>
          <a:p>
            <a:pPr marL="243459" indent="-243459" defTabSz="324612">
              <a:spcAft>
                <a:spcPts val="600"/>
              </a:spcAft>
              <a:buFont typeface="Wingdings" panose="05000000000000000000" pitchFamily="2" charset="2"/>
              <a:buChar char="Ø"/>
            </a:pPr>
            <a:endParaRPr lang="en-US" sz="1420" kern="1200">
              <a:ln w="0"/>
              <a:solidFill>
                <a:schemeClr val="dk1"/>
              </a:solidFill>
              <a:effectLst>
                <a:outerShdw blurRad="38100" dist="19050" dir="2700000" algn="tl" rotWithShape="0">
                  <a:schemeClr val="dk1">
                    <a:alpha val="40000"/>
                  </a:schemeClr>
                </a:outerShdw>
              </a:effectLst>
              <a:latin typeface="Times New Roman" panose="02020603050405020304" pitchFamily="18" charset="0"/>
              <a:ea typeface="+mn-ea"/>
              <a:cs typeface="+mn-cs"/>
            </a:endParaRPr>
          </a:p>
          <a:p>
            <a:pPr marL="243459" indent="-243459" defTabSz="324612">
              <a:spcAft>
                <a:spcPts val="600"/>
              </a:spcAft>
              <a:buFont typeface="Wingdings" panose="05000000000000000000" pitchFamily="2" charset="2"/>
              <a:buChar char="Ø"/>
            </a:pPr>
            <a:endParaRPr lang="en-US" sz="1420" kern="1200">
              <a:ln w="0"/>
              <a:solidFill>
                <a:schemeClr val="dk1"/>
              </a:solidFill>
              <a:effectLst>
                <a:outerShdw blurRad="38100" dist="19050" dir="2700000" algn="tl" rotWithShape="0">
                  <a:schemeClr val="dk1">
                    <a:alpha val="40000"/>
                  </a:schemeClr>
                </a:outerShdw>
              </a:effectLst>
              <a:latin typeface="Times New Roman" panose="02020603050405020304" pitchFamily="18" charset="0"/>
              <a:ea typeface="+mn-ea"/>
              <a:cs typeface="+mn-cs"/>
            </a:endParaRPr>
          </a:p>
          <a:p>
            <a:pPr marL="243459" indent="-243459" defTabSz="324612">
              <a:spcAft>
                <a:spcPts val="600"/>
              </a:spcAft>
              <a:buFont typeface="Wingdings" panose="05000000000000000000" pitchFamily="2" charset="2"/>
              <a:buChar char="Ø"/>
            </a:pPr>
            <a:endParaRPr lang="en-US" sz="1420" kern="1200">
              <a:ln w="0"/>
              <a:solidFill>
                <a:schemeClr val="dk1"/>
              </a:solidFill>
              <a:effectLst>
                <a:outerShdw blurRad="38100" dist="19050" dir="2700000" algn="tl" rotWithShape="0">
                  <a:schemeClr val="dk1">
                    <a:alpha val="40000"/>
                  </a:schemeClr>
                </a:outerShdw>
              </a:effectLst>
              <a:latin typeface="Times New Roman" panose="02020603050405020304" pitchFamily="18" charset="0"/>
              <a:ea typeface="+mn-ea"/>
              <a:cs typeface="+mn-cs"/>
            </a:endParaRPr>
          </a:p>
          <a:p>
            <a:pPr marL="243459" indent="-243459" defTabSz="324612">
              <a:spcAft>
                <a:spcPts val="600"/>
              </a:spcAft>
              <a:buFont typeface="Wingdings" panose="05000000000000000000" pitchFamily="2" charset="2"/>
              <a:buChar char="Ø"/>
            </a:pPr>
            <a:endParaRPr lang="en-US" sz="1420" kern="1200">
              <a:ln w="0"/>
              <a:solidFill>
                <a:schemeClr val="dk1"/>
              </a:solidFill>
              <a:effectLst>
                <a:outerShdw blurRad="38100" dist="19050" dir="2700000" algn="tl" rotWithShape="0">
                  <a:schemeClr val="dk1">
                    <a:alpha val="40000"/>
                  </a:schemeClr>
                </a:outerShdw>
              </a:effectLst>
              <a:latin typeface="Times New Roman" panose="02020603050405020304" pitchFamily="18" charset="0"/>
              <a:ea typeface="+mn-ea"/>
              <a:cs typeface="+mn-cs"/>
            </a:endParaRPr>
          </a:p>
          <a:p>
            <a:pPr marL="243459" indent="-243459" defTabSz="324612">
              <a:spcAft>
                <a:spcPts val="600"/>
              </a:spcAft>
              <a:buFont typeface="Wingdings" panose="05000000000000000000" pitchFamily="2" charset="2"/>
              <a:buChar char="Ø"/>
            </a:pPr>
            <a:endParaRPr lang="en-US" sz="1420" kern="1200">
              <a:ln w="0"/>
              <a:solidFill>
                <a:schemeClr val="dk1"/>
              </a:solidFill>
              <a:effectLst>
                <a:outerShdw blurRad="38100" dist="19050" dir="2700000" algn="tl" rotWithShape="0">
                  <a:schemeClr val="dk1">
                    <a:alpha val="40000"/>
                  </a:schemeClr>
                </a:outerShdw>
              </a:effectLst>
              <a:latin typeface="Times New Roman" panose="02020603050405020304" pitchFamily="18" charset="0"/>
              <a:ea typeface="+mn-ea"/>
              <a:cs typeface="+mn-cs"/>
            </a:endParaRPr>
          </a:p>
          <a:p>
            <a:pPr marL="243459" indent="-243459" defTabSz="324612">
              <a:spcAft>
                <a:spcPts val="600"/>
              </a:spcAft>
              <a:buFont typeface="Wingdings" panose="05000000000000000000" pitchFamily="2" charset="2"/>
              <a:buChar char="Ø"/>
            </a:pPr>
            <a:endParaRPr lang="en-US" sz="1420" kern="1200">
              <a:ln w="0"/>
              <a:solidFill>
                <a:schemeClr val="dk1"/>
              </a:solidFill>
              <a:effectLst>
                <a:outerShdw blurRad="38100" dist="19050" dir="2700000" algn="tl" rotWithShape="0">
                  <a:schemeClr val="dk1">
                    <a:alpha val="40000"/>
                  </a:schemeClr>
                </a:outerShdw>
              </a:effectLst>
              <a:latin typeface="Times New Roman" panose="02020603050405020304" pitchFamily="18" charset="0"/>
              <a:ea typeface="+mn-ea"/>
              <a:cs typeface="+mn-cs"/>
            </a:endParaRPr>
          </a:p>
          <a:p>
            <a:pPr marL="243459" indent="-243459" defTabSz="324612">
              <a:spcAft>
                <a:spcPts val="600"/>
              </a:spcAft>
              <a:buFont typeface="Wingdings" panose="05000000000000000000" pitchFamily="2" charset="2"/>
              <a:buChar char="Ø"/>
            </a:pPr>
            <a:endParaRPr lang="en-US" sz="1420" kern="1200">
              <a:ln w="0"/>
              <a:solidFill>
                <a:schemeClr val="dk1"/>
              </a:solidFill>
              <a:effectLst>
                <a:outerShdw blurRad="38100" dist="19050" dir="2700000" algn="tl" rotWithShape="0">
                  <a:schemeClr val="dk1">
                    <a:alpha val="40000"/>
                  </a:schemeClr>
                </a:outerShdw>
              </a:effectLst>
              <a:latin typeface="Times New Roman" panose="02020603050405020304" pitchFamily="18" charset="0"/>
              <a:ea typeface="+mn-ea"/>
              <a:cs typeface="+mn-cs"/>
            </a:endParaRPr>
          </a:p>
          <a:p>
            <a:pPr marL="243459" indent="-243459" defTabSz="324612">
              <a:spcAft>
                <a:spcPts val="600"/>
              </a:spcAft>
              <a:buFont typeface="Wingdings" panose="05000000000000000000" pitchFamily="2" charset="2"/>
              <a:buChar char="Ø"/>
            </a:pPr>
            <a:endParaRPr lang="en-US" sz="1420" kern="1200">
              <a:ln w="0"/>
              <a:solidFill>
                <a:schemeClr val="dk1"/>
              </a:solidFill>
              <a:effectLst>
                <a:outerShdw blurRad="38100" dist="19050" dir="2700000" algn="tl" rotWithShape="0">
                  <a:schemeClr val="dk1">
                    <a:alpha val="40000"/>
                  </a:schemeClr>
                </a:outerShdw>
              </a:effectLst>
              <a:latin typeface="Times New Roman" panose="02020603050405020304" pitchFamily="18" charset="0"/>
              <a:ea typeface="+mn-ea"/>
              <a:cs typeface="+mn-cs"/>
            </a:endParaRPr>
          </a:p>
          <a:p>
            <a:pPr marL="243459" indent="-243459" defTabSz="324612">
              <a:spcAft>
                <a:spcPts val="600"/>
              </a:spcAft>
              <a:buFont typeface="Wingdings" panose="05000000000000000000" pitchFamily="2" charset="2"/>
              <a:buChar char="Ø"/>
            </a:pPr>
            <a:endParaRPr lang="en-US" sz="1420" kern="1200">
              <a:ln w="0"/>
              <a:solidFill>
                <a:schemeClr val="dk1"/>
              </a:solidFill>
              <a:effectLst>
                <a:outerShdw blurRad="38100" dist="19050" dir="2700000" algn="tl" rotWithShape="0">
                  <a:schemeClr val="dk1">
                    <a:alpha val="40000"/>
                  </a:schemeClr>
                </a:outerShdw>
              </a:effectLst>
              <a:latin typeface="Times New Roman" panose="02020603050405020304" pitchFamily="18" charset="0"/>
              <a:ea typeface="+mn-ea"/>
              <a:cs typeface="+mn-cs"/>
            </a:endParaRPr>
          </a:p>
          <a:p>
            <a:pPr marL="243459" indent="-243459" defTabSz="324612">
              <a:spcAft>
                <a:spcPts val="600"/>
              </a:spcAft>
              <a:buFont typeface="Wingdings" panose="05000000000000000000" pitchFamily="2" charset="2"/>
              <a:buChar char="Ø"/>
            </a:pPr>
            <a:endParaRPr lang="en-US" sz="1420" kern="1200">
              <a:ln w="0"/>
              <a:solidFill>
                <a:schemeClr val="dk1"/>
              </a:solidFill>
              <a:effectLst>
                <a:outerShdw blurRad="38100" dist="19050" dir="2700000" algn="tl" rotWithShape="0">
                  <a:schemeClr val="dk1">
                    <a:alpha val="40000"/>
                  </a:schemeClr>
                </a:outerShdw>
              </a:effectLst>
              <a:latin typeface="Times New Roman" panose="02020603050405020304" pitchFamily="18" charset="0"/>
              <a:ea typeface="+mn-ea"/>
              <a:cs typeface="+mn-cs"/>
            </a:endParaRPr>
          </a:p>
          <a:p>
            <a:pPr marL="243459" indent="-243459" defTabSz="324612">
              <a:spcAft>
                <a:spcPts val="600"/>
              </a:spcAft>
              <a:buFont typeface="Wingdings" panose="05000000000000000000" pitchFamily="2" charset="2"/>
              <a:buChar char="Ø"/>
            </a:pPr>
            <a:endParaRPr lang="en-US" sz="1420" kern="1200">
              <a:ln w="0"/>
              <a:solidFill>
                <a:schemeClr val="dk1"/>
              </a:solidFill>
              <a:effectLst>
                <a:outerShdw blurRad="38100" dist="19050" dir="2700000" algn="tl" rotWithShape="0">
                  <a:schemeClr val="dk1">
                    <a:alpha val="40000"/>
                  </a:schemeClr>
                </a:outerShdw>
              </a:effectLst>
              <a:latin typeface="Times New Roman" panose="02020603050405020304" pitchFamily="18" charset="0"/>
              <a:ea typeface="+mn-ea"/>
              <a:cs typeface="+mn-cs"/>
            </a:endParaRPr>
          </a:p>
          <a:p>
            <a:pPr marL="202883" indent="-202883" defTabSz="324612">
              <a:spcAft>
                <a:spcPts val="600"/>
              </a:spcAft>
              <a:buFont typeface="Arial" panose="020B0604020202020204" pitchFamily="34" charset="0"/>
              <a:buChar char="•"/>
            </a:pPr>
            <a:endParaRPr lang="en-US" sz="1420" kern="1200">
              <a:ln w="0"/>
              <a:solidFill>
                <a:schemeClr val="dk1"/>
              </a:solidFill>
              <a:effectLst>
                <a:outerShdw blurRad="38100" dist="19050" dir="2700000" algn="tl" rotWithShape="0">
                  <a:schemeClr val="dk1">
                    <a:alpha val="40000"/>
                  </a:schemeClr>
                </a:outerShdw>
              </a:effectLst>
              <a:latin typeface="Times New Roman" panose="02020603050405020304" pitchFamily="18" charset="0"/>
              <a:ea typeface="+mn-ea"/>
              <a:cs typeface="+mn-cs"/>
            </a:endParaRPr>
          </a:p>
          <a:p>
            <a:pPr marL="285750" indent="-285750">
              <a:spcAft>
                <a:spcPts val="600"/>
              </a:spcAft>
              <a:buFont typeface="Arial" panose="020B0604020202020204" pitchFamily="34" charset="0"/>
              <a:buChar char="•"/>
            </a:pPr>
            <a:endParaRPr lang="en-US" sz="2000">
              <a:ln w="0"/>
              <a:solidFill>
                <a:schemeClr val="dk1"/>
              </a:solidFill>
              <a:effectLst>
                <a:outerShdw blurRad="38100" dist="19050" dir="2700000" algn="tl" rotWithShape="0">
                  <a:schemeClr val="dk1">
                    <a:alpha val="40000"/>
                  </a:schemeClr>
                </a:outerShdw>
              </a:effectLst>
              <a:latin typeface="Times New Roman" panose="02020603050405020304" pitchFamily="18" charset="0"/>
              <a:cs typeface="+mn-cs"/>
            </a:endParaRPr>
          </a:p>
        </p:txBody>
      </p:sp>
      <p:sp>
        <p:nvSpPr>
          <p:cNvPr id="5" name="Rectangle 4">
            <a:extLst>
              <a:ext uri="{FF2B5EF4-FFF2-40B4-BE49-F238E27FC236}">
                <a16:creationId xmlns:a16="http://schemas.microsoft.com/office/drawing/2014/main" id="{6C56D674-E95F-664D-4A0E-FE107E2421A0}"/>
              </a:ext>
            </a:extLst>
          </p:cNvPr>
          <p:cNvSpPr/>
          <p:nvPr/>
        </p:nvSpPr>
        <p:spPr>
          <a:xfrm>
            <a:off x="1259039" y="1499002"/>
            <a:ext cx="6878723" cy="422635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43459" indent="-243459" defTabSz="324612">
              <a:spcAft>
                <a:spcPts val="600"/>
              </a:spcAft>
              <a:buFont typeface="Wingdings" panose="05000000000000000000" pitchFamily="2" charset="2"/>
              <a:buChar char="Ø"/>
            </a:pPr>
            <a:r>
              <a:rPr lang="en-US" kern="1200" dirty="0">
                <a:ln w="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n-ea"/>
                <a:cs typeface="+mn-cs"/>
              </a:rPr>
              <a:t>Overview</a:t>
            </a:r>
          </a:p>
          <a:p>
            <a:pPr marL="243459" indent="-243459" defTabSz="324612">
              <a:spcAft>
                <a:spcPts val="600"/>
              </a:spcAft>
              <a:buFont typeface="Wingdings" panose="05000000000000000000" pitchFamily="2" charset="2"/>
              <a:buChar char="Ø"/>
            </a:pPr>
            <a:r>
              <a:rPr lang="en-US" kern="1200" dirty="0">
                <a:ln w="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n-ea"/>
                <a:cs typeface="+mn-cs"/>
              </a:rPr>
              <a:t>Research</a:t>
            </a:r>
          </a:p>
          <a:p>
            <a:pPr marL="243459" indent="-243459" defTabSz="324612">
              <a:spcAft>
                <a:spcPts val="600"/>
              </a:spcAft>
              <a:buFont typeface="Wingdings" panose="05000000000000000000" pitchFamily="2" charset="2"/>
              <a:buChar char="Ø"/>
            </a:pPr>
            <a:r>
              <a:rPr lang="en-US" kern="1200" dirty="0">
                <a:ln w="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n-ea"/>
                <a:cs typeface="+mn-cs"/>
              </a:rPr>
              <a:t>Research Questions</a:t>
            </a:r>
          </a:p>
          <a:p>
            <a:pPr marL="243459" indent="-243459" defTabSz="324612">
              <a:spcAft>
                <a:spcPts val="600"/>
              </a:spcAft>
              <a:buFont typeface="Wingdings" panose="05000000000000000000" pitchFamily="2" charset="2"/>
              <a:buChar char="Ø"/>
            </a:pPr>
            <a:r>
              <a:rPr lang="en-US" kern="1200" dirty="0">
                <a:ln w="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n-ea"/>
                <a:cs typeface="+mn-cs"/>
              </a:rPr>
              <a:t>Research Questions Characteristics</a:t>
            </a:r>
          </a:p>
          <a:p>
            <a:pPr marL="243459" indent="-243459" defTabSz="324612">
              <a:spcAft>
                <a:spcPts val="600"/>
              </a:spcAft>
              <a:buFont typeface="Wingdings" panose="05000000000000000000" pitchFamily="2" charset="2"/>
              <a:buChar char="Ø"/>
            </a:pPr>
            <a:r>
              <a:rPr lang="en-US" kern="1200" dirty="0">
                <a:ln w="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n-ea"/>
                <a:cs typeface="+mn-cs"/>
              </a:rPr>
              <a:t>Computer Science Research</a:t>
            </a:r>
          </a:p>
          <a:p>
            <a:pPr marL="243459" indent="-243459" defTabSz="324612">
              <a:spcAft>
                <a:spcPts val="600"/>
              </a:spcAft>
              <a:buFont typeface="Wingdings" panose="05000000000000000000" pitchFamily="2" charset="2"/>
              <a:buChar char="Ø"/>
            </a:pPr>
            <a:r>
              <a:rPr lang="en-US" kern="1200" dirty="0">
                <a:ln w="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n-ea"/>
                <a:cs typeface="+mn-cs"/>
              </a:rPr>
              <a:t>Research Methods</a:t>
            </a:r>
          </a:p>
          <a:p>
            <a:pPr marL="243459" indent="-243459" defTabSz="324612">
              <a:spcAft>
                <a:spcPts val="600"/>
              </a:spcAft>
              <a:buFont typeface="Wingdings" panose="05000000000000000000" pitchFamily="2" charset="2"/>
              <a:buChar char="Ø"/>
            </a:pPr>
            <a:r>
              <a:rPr lang="en-US" kern="1200" dirty="0">
                <a:ln w="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n-ea"/>
                <a:cs typeface="+mn-cs"/>
              </a:rPr>
              <a:t>Attributes of Good Research Study</a:t>
            </a:r>
          </a:p>
          <a:p>
            <a:pPr marL="243459" indent="-243459" defTabSz="324612">
              <a:spcAft>
                <a:spcPts val="600"/>
              </a:spcAft>
              <a:buFont typeface="Wingdings" panose="05000000000000000000" pitchFamily="2" charset="2"/>
              <a:buChar char="Ø"/>
            </a:pPr>
            <a:r>
              <a:rPr lang="en-US" kern="1200" dirty="0">
                <a:ln w="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n-ea"/>
                <a:cs typeface="+mn-cs"/>
              </a:rPr>
              <a:t>Characteristics of Research</a:t>
            </a:r>
          </a:p>
          <a:p>
            <a:pPr marL="243459" indent="-243459" defTabSz="324612">
              <a:spcAft>
                <a:spcPts val="600"/>
              </a:spcAft>
              <a:buFont typeface="Wingdings" panose="05000000000000000000" pitchFamily="2" charset="2"/>
              <a:buChar char="Ø"/>
            </a:pPr>
            <a:r>
              <a:rPr lang="en-US" kern="1200" dirty="0">
                <a:ln w="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n-ea"/>
                <a:cs typeface="+mn-cs"/>
              </a:rPr>
              <a:t>Types Of Research Studies</a:t>
            </a:r>
          </a:p>
          <a:p>
            <a:pPr marL="243459" indent="-243459" defTabSz="324612">
              <a:spcAft>
                <a:spcPts val="600"/>
              </a:spcAft>
              <a:buFont typeface="Wingdings" panose="05000000000000000000" pitchFamily="2" charset="2"/>
              <a:buChar char="Ø"/>
            </a:pPr>
            <a:r>
              <a:rPr lang="en-US" kern="1200" dirty="0">
                <a:ln w="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mn-ea"/>
                <a:cs typeface="+mn-cs"/>
              </a:rPr>
              <a:t>Research Methods and Methodology</a:t>
            </a:r>
          </a:p>
        </p:txBody>
      </p:sp>
      <p:sp>
        <p:nvSpPr>
          <p:cNvPr id="6" name="TextBox 5">
            <a:extLst>
              <a:ext uri="{FF2B5EF4-FFF2-40B4-BE49-F238E27FC236}">
                <a16:creationId xmlns:a16="http://schemas.microsoft.com/office/drawing/2014/main" id="{B21C5302-E772-B7C5-B69C-4F813098E673}"/>
              </a:ext>
            </a:extLst>
          </p:cNvPr>
          <p:cNvSpPr txBox="1"/>
          <p:nvPr/>
        </p:nvSpPr>
        <p:spPr>
          <a:xfrm>
            <a:off x="4114800" y="810733"/>
            <a:ext cx="1371600" cy="584775"/>
          </a:xfrm>
          <a:prstGeom prst="rect">
            <a:avLst/>
          </a:prstGeom>
          <a:noFill/>
        </p:spPr>
        <p:txBody>
          <a:bodyPr wrap="square">
            <a:spAutoFit/>
          </a:bodyPr>
          <a:lstStyle/>
          <a:p>
            <a:r>
              <a:rPr lang="en-US" sz="3200" b="1" dirty="0">
                <a:solidFill>
                  <a:schemeClr val="accent5">
                    <a:lumMod val="75000"/>
                  </a:schemeClr>
                </a:solidFill>
                <a:latin typeface="Agency FB" panose="020B0503020202020204" pitchFamily="34" charset="0"/>
              </a:rPr>
              <a:t>Outlines</a:t>
            </a:r>
            <a:endParaRPr lang="en-US" sz="3200" dirty="0">
              <a:solidFill>
                <a:schemeClr val="accent5">
                  <a:lumMod val="75000"/>
                </a:schemeClr>
              </a:solidFill>
            </a:endParaRPr>
          </a:p>
        </p:txBody>
      </p:sp>
    </p:spTree>
    <p:extLst>
      <p:ext uri="{BB962C8B-B14F-4D97-AF65-F5344CB8AC3E}">
        <p14:creationId xmlns:p14="http://schemas.microsoft.com/office/powerpoint/2010/main" val="26952394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2BC869EB-5623-4AA1-9123-4AF9DF916049}"/>
              </a:ext>
            </a:extLst>
          </p:cNvPr>
          <p:cNvSpPr/>
          <p:nvPr/>
        </p:nvSpPr>
        <p:spPr>
          <a:xfrm>
            <a:off x="617280" y="1175974"/>
            <a:ext cx="10812720" cy="4879933"/>
          </a:xfrm>
          <a:prstGeom prst="roundRect">
            <a:avLst>
              <a:gd name="adj" fmla="val 6140"/>
            </a:avLst>
          </a:prstGeom>
          <a:solidFill>
            <a:schemeClr val="bg1"/>
          </a:solidFill>
          <a:ln w="38100">
            <a:solidFill>
              <a:srgbClr val="00B0F0"/>
            </a:solidFill>
          </a:ln>
          <a:effectLst>
            <a:outerShdw blurRad="571500" sx="86000" sy="86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dirty="0">
              <a:solidFill>
                <a:prstClr val="white"/>
              </a:solidFill>
            </a:endParaRPr>
          </a:p>
        </p:txBody>
      </p:sp>
      <p:sp>
        <p:nvSpPr>
          <p:cNvPr id="3" name="TextBox 2">
            <a:extLst>
              <a:ext uri="{FF2B5EF4-FFF2-40B4-BE49-F238E27FC236}">
                <a16:creationId xmlns:a16="http://schemas.microsoft.com/office/drawing/2014/main" id="{F9A80F9F-74DB-1D57-04E8-E20E92A09B0A}"/>
              </a:ext>
            </a:extLst>
          </p:cNvPr>
          <p:cNvSpPr txBox="1"/>
          <p:nvPr/>
        </p:nvSpPr>
        <p:spPr>
          <a:xfrm>
            <a:off x="2245878" y="538740"/>
            <a:ext cx="7555524" cy="584775"/>
          </a:xfrm>
          <a:prstGeom prst="rect">
            <a:avLst/>
          </a:prstGeom>
          <a:noFill/>
        </p:spPr>
        <p:txBody>
          <a:bodyPr wrap="square" rtlCol="0">
            <a:spAutoFit/>
          </a:bodyPr>
          <a:lstStyle/>
          <a:p>
            <a:pPr algn="ctr" eaLnBrk="1" fontAlgn="auto" hangingPunct="1">
              <a:spcBef>
                <a:spcPts val="0"/>
              </a:spcBef>
              <a:spcAft>
                <a:spcPts val="0"/>
              </a:spcAft>
            </a:pPr>
            <a:r>
              <a:rPr lang="en-US" sz="3200" b="1" dirty="0">
                <a:solidFill>
                  <a:prstClr val="white"/>
                </a:solidFill>
                <a:latin typeface="Agency FB" panose="020B0503020202020204" pitchFamily="34" charset="0"/>
              </a:rPr>
              <a:t>Overview</a:t>
            </a:r>
            <a:endParaRPr lang="ar-YE" sz="3200" b="1" dirty="0">
              <a:solidFill>
                <a:prstClr val="white"/>
              </a:solidFill>
              <a:latin typeface="Agency FB" panose="020B0503020202020204" pitchFamily="34" charset="0"/>
            </a:endParaRPr>
          </a:p>
        </p:txBody>
      </p:sp>
      <p:sp>
        <p:nvSpPr>
          <p:cNvPr id="8" name="TextBox 7">
            <a:extLst>
              <a:ext uri="{FF2B5EF4-FFF2-40B4-BE49-F238E27FC236}">
                <a16:creationId xmlns:a16="http://schemas.microsoft.com/office/drawing/2014/main" id="{3620D0A5-176B-EAD8-BA5B-53AB3048E130}"/>
              </a:ext>
            </a:extLst>
          </p:cNvPr>
          <p:cNvSpPr txBox="1"/>
          <p:nvPr/>
        </p:nvSpPr>
        <p:spPr>
          <a:xfrm>
            <a:off x="4787900" y="6400766"/>
            <a:ext cx="2616200" cy="400110"/>
          </a:xfrm>
          <a:prstGeom prst="rect">
            <a:avLst/>
          </a:prstGeom>
          <a:noFill/>
        </p:spPr>
        <p:txBody>
          <a:bodyPr wrap="square" rtlCol="0">
            <a:spAutoFit/>
          </a:bodyPr>
          <a:lstStyle/>
          <a:p>
            <a:pPr algn="ctr" eaLnBrk="1" fontAlgn="auto" hangingPunct="1">
              <a:spcBef>
                <a:spcPts val="0"/>
              </a:spcBef>
              <a:spcAft>
                <a:spcPts val="0"/>
              </a:spcAft>
            </a:pPr>
            <a:r>
              <a:rPr lang="en-US" sz="2000" dirty="0">
                <a:solidFill>
                  <a:prstClr val="white"/>
                </a:solidFill>
                <a:latin typeface="Calibri" panose="020F0502020204030204"/>
              </a:rPr>
              <a:t>www.midocean.ae</a:t>
            </a:r>
          </a:p>
        </p:txBody>
      </p:sp>
      <p:sp>
        <p:nvSpPr>
          <p:cNvPr id="22" name="Rectangle 21">
            <a:extLst>
              <a:ext uri="{FF2B5EF4-FFF2-40B4-BE49-F238E27FC236}">
                <a16:creationId xmlns:a16="http://schemas.microsoft.com/office/drawing/2014/main" id="{BD069A96-5848-FF57-BDAE-6DBEC0AA0DA9}"/>
              </a:ext>
            </a:extLst>
          </p:cNvPr>
          <p:cNvSpPr/>
          <p:nvPr/>
        </p:nvSpPr>
        <p:spPr>
          <a:xfrm>
            <a:off x="2807467" y="1082349"/>
            <a:ext cx="6574607"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a:solidFill>
                <a:prstClr val="white"/>
              </a:solidFill>
            </a:endParaRPr>
          </a:p>
        </p:txBody>
      </p:sp>
      <p:pic>
        <p:nvPicPr>
          <p:cNvPr id="5" name="Picture 4">
            <a:extLst>
              <a:ext uri="{FF2B5EF4-FFF2-40B4-BE49-F238E27FC236}">
                <a16:creationId xmlns:a16="http://schemas.microsoft.com/office/drawing/2014/main" id="{24ED9A83-957E-DA33-CE15-83B0BC890D90}"/>
              </a:ext>
            </a:extLst>
          </p:cNvPr>
          <p:cNvPicPr>
            <a:picLocks noChangeAspect="1"/>
          </p:cNvPicPr>
          <p:nvPr/>
        </p:nvPicPr>
        <p:blipFill>
          <a:blip r:embed="rId3"/>
          <a:stretch>
            <a:fillRect/>
          </a:stretch>
        </p:blipFill>
        <p:spPr>
          <a:xfrm>
            <a:off x="4191000" y="1708176"/>
            <a:ext cx="6187117" cy="2940024"/>
          </a:xfrm>
          <a:prstGeom prst="rect">
            <a:avLst/>
          </a:prstGeom>
        </p:spPr>
      </p:pic>
      <p:pic>
        <p:nvPicPr>
          <p:cNvPr id="7" name="Picture 6">
            <a:extLst>
              <a:ext uri="{FF2B5EF4-FFF2-40B4-BE49-F238E27FC236}">
                <a16:creationId xmlns:a16="http://schemas.microsoft.com/office/drawing/2014/main" id="{7887838B-B474-F419-B5A4-C0C6317A90B3}"/>
              </a:ext>
            </a:extLst>
          </p:cNvPr>
          <p:cNvPicPr>
            <a:picLocks noChangeAspect="1"/>
          </p:cNvPicPr>
          <p:nvPr/>
        </p:nvPicPr>
        <p:blipFill>
          <a:blip r:embed="rId4"/>
          <a:stretch>
            <a:fillRect/>
          </a:stretch>
        </p:blipFill>
        <p:spPr>
          <a:xfrm>
            <a:off x="1143000" y="2241518"/>
            <a:ext cx="2443138" cy="1410658"/>
          </a:xfrm>
          <a:prstGeom prst="rect">
            <a:avLst/>
          </a:prstGeom>
        </p:spPr>
      </p:pic>
      <p:pic>
        <p:nvPicPr>
          <p:cNvPr id="10" name="Picture 9">
            <a:extLst>
              <a:ext uri="{FF2B5EF4-FFF2-40B4-BE49-F238E27FC236}">
                <a16:creationId xmlns:a16="http://schemas.microsoft.com/office/drawing/2014/main" id="{F20361FE-F0B3-8ABD-CB26-B8692349287E}"/>
              </a:ext>
            </a:extLst>
          </p:cNvPr>
          <p:cNvPicPr>
            <a:picLocks noChangeAspect="1"/>
          </p:cNvPicPr>
          <p:nvPr/>
        </p:nvPicPr>
        <p:blipFill>
          <a:blip r:embed="rId5"/>
          <a:stretch>
            <a:fillRect/>
          </a:stretch>
        </p:blipFill>
        <p:spPr>
          <a:xfrm rot="20728190">
            <a:off x="8258460" y="3972426"/>
            <a:ext cx="3032492" cy="1719841"/>
          </a:xfrm>
          <a:prstGeom prst="rect">
            <a:avLst/>
          </a:prstGeom>
        </p:spPr>
      </p:pic>
      <p:sp>
        <p:nvSpPr>
          <p:cNvPr id="12" name="Rectangle 11">
            <a:extLst>
              <a:ext uri="{FF2B5EF4-FFF2-40B4-BE49-F238E27FC236}">
                <a16:creationId xmlns:a16="http://schemas.microsoft.com/office/drawing/2014/main" id="{3AA89151-6AFC-0CDD-4D26-D2893EA9CEAE}"/>
              </a:ext>
            </a:extLst>
          </p:cNvPr>
          <p:cNvSpPr/>
          <p:nvPr/>
        </p:nvSpPr>
        <p:spPr>
          <a:xfrm>
            <a:off x="457200" y="4700659"/>
            <a:ext cx="8153400" cy="1384995"/>
          </a:xfrm>
          <a:prstGeom prst="rect">
            <a:avLst/>
          </a:prstGeom>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endParaRPr lang="en-MY" sz="2000" b="1" dirty="0">
              <a:ln/>
              <a:solidFill>
                <a:schemeClr val="accent3"/>
              </a:solidFill>
              <a:latin typeface="Times New Roman" panose="02020603050405020304" pitchFamily="18" charset="0"/>
            </a:endParaRPr>
          </a:p>
          <a:p>
            <a:pPr algn="ctr"/>
            <a:r>
              <a:rPr lang="en-MY" sz="3200" dirty="0">
                <a:ln w="0"/>
                <a:effectLst>
                  <a:outerShdw blurRad="38100" dist="19050" dir="2700000" algn="tl" rotWithShape="0">
                    <a:schemeClr val="dk1">
                      <a:alpha val="40000"/>
                    </a:schemeClr>
                  </a:outerShdw>
                </a:effectLst>
                <a:latin typeface="TH SarabunPSK" panose="020B0502040204020203" pitchFamily="34" charset="-34"/>
                <a:cs typeface="TH SarabunPSK" panose="020B0502040204020203" pitchFamily="34" charset="-34"/>
              </a:rPr>
              <a:t>Research allows me to ask questions and formulate ways to answer them. </a:t>
            </a:r>
          </a:p>
        </p:txBody>
      </p:sp>
      <p:sp>
        <p:nvSpPr>
          <p:cNvPr id="4" name="TextBox 3">
            <a:extLst>
              <a:ext uri="{FF2B5EF4-FFF2-40B4-BE49-F238E27FC236}">
                <a16:creationId xmlns:a16="http://schemas.microsoft.com/office/drawing/2014/main" id="{6D183AB4-2A5E-8485-B499-F366904AB8A9}"/>
              </a:ext>
            </a:extLst>
          </p:cNvPr>
          <p:cNvSpPr txBox="1"/>
          <p:nvPr/>
        </p:nvSpPr>
        <p:spPr>
          <a:xfrm>
            <a:off x="1981200" y="398752"/>
            <a:ext cx="7555524" cy="584775"/>
          </a:xfrm>
          <a:prstGeom prst="rect">
            <a:avLst/>
          </a:prstGeom>
          <a:noFill/>
        </p:spPr>
        <p:txBody>
          <a:bodyPr wrap="square" rtlCol="0">
            <a:spAutoFit/>
          </a:bodyPr>
          <a:lstStyle/>
          <a:p>
            <a:pPr algn="ctr" eaLnBrk="1" fontAlgn="auto" hangingPunct="1">
              <a:spcBef>
                <a:spcPts val="0"/>
              </a:spcBef>
              <a:spcAft>
                <a:spcPts val="0"/>
              </a:spcAft>
            </a:pPr>
            <a:r>
              <a:rPr lang="en-US" sz="3200" b="1" dirty="0">
                <a:solidFill>
                  <a:schemeClr val="accent5">
                    <a:lumMod val="75000"/>
                  </a:schemeClr>
                </a:solidFill>
                <a:latin typeface="Agency FB" panose="020B0503020202020204" pitchFamily="34" charset="0"/>
              </a:rPr>
              <a:t>Overview</a:t>
            </a:r>
            <a:endParaRPr lang="ar-YE" sz="3200" b="1" dirty="0">
              <a:solidFill>
                <a:schemeClr val="accent5">
                  <a:lumMod val="75000"/>
                </a:schemeClr>
              </a:solidFill>
              <a:latin typeface="Agency FB" panose="020B0503020202020204" pitchFamily="34" charset="0"/>
            </a:endParaRPr>
          </a:p>
        </p:txBody>
      </p:sp>
    </p:spTree>
    <p:extLst>
      <p:ext uri="{BB962C8B-B14F-4D97-AF65-F5344CB8AC3E}">
        <p14:creationId xmlns:p14="http://schemas.microsoft.com/office/powerpoint/2010/main" val="12850128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2BC869EB-5623-4AA1-9123-4AF9DF916049}"/>
              </a:ext>
            </a:extLst>
          </p:cNvPr>
          <p:cNvSpPr/>
          <p:nvPr/>
        </p:nvSpPr>
        <p:spPr>
          <a:xfrm>
            <a:off x="617280" y="991850"/>
            <a:ext cx="10812720" cy="5064057"/>
          </a:xfrm>
          <a:prstGeom prst="roundRect">
            <a:avLst>
              <a:gd name="adj" fmla="val 6140"/>
            </a:avLst>
          </a:prstGeom>
          <a:solidFill>
            <a:schemeClr val="bg1"/>
          </a:solidFill>
          <a:ln w="38100">
            <a:solidFill>
              <a:srgbClr val="00B0F0"/>
            </a:solidFill>
          </a:ln>
          <a:effectLst>
            <a:outerShdw blurRad="571500" sx="86000" sy="86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dirty="0">
              <a:solidFill>
                <a:prstClr val="white"/>
              </a:solidFill>
            </a:endParaRPr>
          </a:p>
        </p:txBody>
      </p:sp>
      <p:sp>
        <p:nvSpPr>
          <p:cNvPr id="8" name="TextBox 7">
            <a:extLst>
              <a:ext uri="{FF2B5EF4-FFF2-40B4-BE49-F238E27FC236}">
                <a16:creationId xmlns:a16="http://schemas.microsoft.com/office/drawing/2014/main" id="{3620D0A5-176B-EAD8-BA5B-53AB3048E130}"/>
              </a:ext>
            </a:extLst>
          </p:cNvPr>
          <p:cNvSpPr txBox="1"/>
          <p:nvPr/>
        </p:nvSpPr>
        <p:spPr>
          <a:xfrm>
            <a:off x="4787900" y="6400766"/>
            <a:ext cx="2616200" cy="400110"/>
          </a:xfrm>
          <a:prstGeom prst="rect">
            <a:avLst/>
          </a:prstGeom>
          <a:noFill/>
        </p:spPr>
        <p:txBody>
          <a:bodyPr wrap="square" rtlCol="0">
            <a:spAutoFit/>
          </a:bodyPr>
          <a:lstStyle/>
          <a:p>
            <a:pPr algn="ctr" eaLnBrk="1" fontAlgn="auto" hangingPunct="1">
              <a:spcBef>
                <a:spcPts val="0"/>
              </a:spcBef>
              <a:spcAft>
                <a:spcPts val="0"/>
              </a:spcAft>
            </a:pPr>
            <a:r>
              <a:rPr lang="en-US" sz="2000" dirty="0">
                <a:solidFill>
                  <a:prstClr val="white"/>
                </a:solidFill>
                <a:latin typeface="Calibri" panose="020F0502020204030204"/>
              </a:rPr>
              <a:t>www.midocean.ae</a:t>
            </a:r>
          </a:p>
        </p:txBody>
      </p:sp>
      <p:sp>
        <p:nvSpPr>
          <p:cNvPr id="22" name="Rectangle 21">
            <a:extLst>
              <a:ext uri="{FF2B5EF4-FFF2-40B4-BE49-F238E27FC236}">
                <a16:creationId xmlns:a16="http://schemas.microsoft.com/office/drawing/2014/main" id="{BD069A96-5848-FF57-BDAE-6DBEC0AA0DA9}"/>
              </a:ext>
            </a:extLst>
          </p:cNvPr>
          <p:cNvSpPr/>
          <p:nvPr/>
        </p:nvSpPr>
        <p:spPr>
          <a:xfrm>
            <a:off x="2807467" y="1082349"/>
            <a:ext cx="6574607"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a:solidFill>
                <a:prstClr val="white"/>
              </a:solidFill>
            </a:endParaRPr>
          </a:p>
        </p:txBody>
      </p:sp>
      <p:sp>
        <p:nvSpPr>
          <p:cNvPr id="12" name="Rectangle 11">
            <a:extLst>
              <a:ext uri="{FF2B5EF4-FFF2-40B4-BE49-F238E27FC236}">
                <a16:creationId xmlns:a16="http://schemas.microsoft.com/office/drawing/2014/main" id="{3AA89151-6AFC-0CDD-4D26-D2893EA9CEAE}"/>
              </a:ext>
            </a:extLst>
          </p:cNvPr>
          <p:cNvSpPr/>
          <p:nvPr/>
        </p:nvSpPr>
        <p:spPr>
          <a:xfrm>
            <a:off x="1600200" y="4419600"/>
            <a:ext cx="8667844" cy="1446550"/>
          </a:xfrm>
          <a:prstGeom prst="rect">
            <a:avLst/>
          </a:prstGeom>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endParaRPr lang="en-MY" sz="2400" b="1" dirty="0">
              <a:ln/>
              <a:solidFill>
                <a:schemeClr val="accent3"/>
              </a:solidFill>
              <a:latin typeface="Times New Roman" panose="02020603050405020304" pitchFamily="18" charset="0"/>
            </a:endParaRPr>
          </a:p>
          <a:p>
            <a:pPr algn="ctr"/>
            <a:r>
              <a:rPr lang="en-MY" sz="3200" dirty="0">
                <a:ln w="0"/>
                <a:effectLst>
                  <a:outerShdw blurRad="38100" dist="19050" dir="2700000" algn="tl" rotWithShape="0">
                    <a:schemeClr val="dk1">
                      <a:alpha val="40000"/>
                    </a:schemeClr>
                  </a:outerShdw>
                </a:effectLst>
                <a:latin typeface="TH SarabunPSK" panose="020B0502040204020203" pitchFamily="34" charset="-34"/>
                <a:cs typeface="TH SarabunPSK" panose="020B0502040204020203" pitchFamily="34" charset="-34"/>
              </a:rPr>
              <a:t>Research is to see what everybody else has seen, and to think what nobody else has thought</a:t>
            </a:r>
          </a:p>
        </p:txBody>
      </p:sp>
      <p:pic>
        <p:nvPicPr>
          <p:cNvPr id="14" name="Picture 13">
            <a:extLst>
              <a:ext uri="{FF2B5EF4-FFF2-40B4-BE49-F238E27FC236}">
                <a16:creationId xmlns:a16="http://schemas.microsoft.com/office/drawing/2014/main" id="{C9F23576-7A70-B75B-C703-C3F3A150986D}"/>
              </a:ext>
            </a:extLst>
          </p:cNvPr>
          <p:cNvPicPr>
            <a:picLocks noChangeAspect="1"/>
          </p:cNvPicPr>
          <p:nvPr/>
        </p:nvPicPr>
        <p:blipFill>
          <a:blip r:embed="rId2"/>
          <a:stretch>
            <a:fillRect/>
          </a:stretch>
        </p:blipFill>
        <p:spPr>
          <a:xfrm>
            <a:off x="2583428" y="1215855"/>
            <a:ext cx="6880423" cy="2865512"/>
          </a:xfrm>
          <a:prstGeom prst="rect">
            <a:avLst/>
          </a:prstGeom>
        </p:spPr>
      </p:pic>
      <p:sp>
        <p:nvSpPr>
          <p:cNvPr id="4" name="TextBox 3">
            <a:extLst>
              <a:ext uri="{FF2B5EF4-FFF2-40B4-BE49-F238E27FC236}">
                <a16:creationId xmlns:a16="http://schemas.microsoft.com/office/drawing/2014/main" id="{EC819117-2B54-96DE-48B7-7E797B95A6D8}"/>
              </a:ext>
            </a:extLst>
          </p:cNvPr>
          <p:cNvSpPr txBox="1"/>
          <p:nvPr/>
        </p:nvSpPr>
        <p:spPr>
          <a:xfrm>
            <a:off x="2667000" y="345784"/>
            <a:ext cx="6094602" cy="584775"/>
          </a:xfrm>
          <a:prstGeom prst="rect">
            <a:avLst/>
          </a:prstGeom>
          <a:noFill/>
        </p:spPr>
        <p:txBody>
          <a:bodyPr wrap="square">
            <a:spAutoFit/>
          </a:bodyPr>
          <a:lstStyle/>
          <a:p>
            <a:pPr algn="ctr" eaLnBrk="1" fontAlgn="auto" hangingPunct="1">
              <a:spcBef>
                <a:spcPts val="0"/>
              </a:spcBef>
              <a:spcAft>
                <a:spcPts val="0"/>
              </a:spcAft>
            </a:pPr>
            <a:r>
              <a:rPr lang="en-US" sz="3200" b="1" dirty="0">
                <a:solidFill>
                  <a:schemeClr val="accent5">
                    <a:lumMod val="75000"/>
                  </a:schemeClr>
                </a:solidFill>
                <a:latin typeface="Agency FB" panose="020B0503020202020204" pitchFamily="34" charset="0"/>
              </a:rPr>
              <a:t>Overview </a:t>
            </a:r>
            <a:r>
              <a:rPr lang="en-US" sz="3200" b="1" dirty="0">
                <a:solidFill>
                  <a:schemeClr val="accent5">
                    <a:lumMod val="75000"/>
                  </a:schemeClr>
                </a:solidFill>
                <a:latin typeface="Times New Roman" panose="02020603050405020304" pitchFamily="18" charset="0"/>
                <a:cs typeface="Times New Roman" panose="02020603050405020304" pitchFamily="18" charset="0"/>
              </a:rPr>
              <a:t>(cont.)</a:t>
            </a:r>
            <a:endParaRPr lang="ar-YE" sz="3200" b="1" dirty="0">
              <a:solidFill>
                <a:schemeClr val="accent5">
                  <a:lumMod val="75000"/>
                </a:schemeClr>
              </a:solidFill>
              <a:latin typeface="Agency FB" panose="020B0503020202020204" pitchFamily="34" charset="0"/>
            </a:endParaRPr>
          </a:p>
        </p:txBody>
      </p:sp>
    </p:spTree>
    <p:extLst>
      <p:ext uri="{BB962C8B-B14F-4D97-AF65-F5344CB8AC3E}">
        <p14:creationId xmlns:p14="http://schemas.microsoft.com/office/powerpoint/2010/main" val="12198354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2BC869EB-5623-4AA1-9123-4AF9DF916049}"/>
              </a:ext>
            </a:extLst>
          </p:cNvPr>
          <p:cNvSpPr/>
          <p:nvPr/>
        </p:nvSpPr>
        <p:spPr>
          <a:xfrm>
            <a:off x="388422" y="715803"/>
            <a:ext cx="10812720" cy="5598707"/>
          </a:xfrm>
          <a:prstGeom prst="roundRect">
            <a:avLst>
              <a:gd name="adj" fmla="val 6140"/>
            </a:avLst>
          </a:prstGeom>
          <a:solidFill>
            <a:schemeClr val="bg1"/>
          </a:solidFill>
          <a:ln w="38100">
            <a:solidFill>
              <a:srgbClr val="00B0F0"/>
            </a:solidFill>
          </a:ln>
          <a:effectLst>
            <a:outerShdw blurRad="571500" sx="86000" sy="86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dirty="0">
              <a:solidFill>
                <a:prstClr val="white"/>
              </a:solidFill>
            </a:endParaRPr>
          </a:p>
        </p:txBody>
      </p:sp>
      <p:sp>
        <p:nvSpPr>
          <p:cNvPr id="8" name="TextBox 7">
            <a:extLst>
              <a:ext uri="{FF2B5EF4-FFF2-40B4-BE49-F238E27FC236}">
                <a16:creationId xmlns:a16="http://schemas.microsoft.com/office/drawing/2014/main" id="{3620D0A5-176B-EAD8-BA5B-53AB3048E130}"/>
              </a:ext>
            </a:extLst>
          </p:cNvPr>
          <p:cNvSpPr txBox="1"/>
          <p:nvPr/>
        </p:nvSpPr>
        <p:spPr>
          <a:xfrm>
            <a:off x="4787900" y="6400766"/>
            <a:ext cx="2616200" cy="400110"/>
          </a:xfrm>
          <a:prstGeom prst="rect">
            <a:avLst/>
          </a:prstGeom>
          <a:noFill/>
        </p:spPr>
        <p:txBody>
          <a:bodyPr wrap="square" rtlCol="0">
            <a:spAutoFit/>
          </a:bodyPr>
          <a:lstStyle/>
          <a:p>
            <a:pPr algn="ctr" eaLnBrk="1" fontAlgn="auto" hangingPunct="1">
              <a:spcBef>
                <a:spcPts val="0"/>
              </a:spcBef>
              <a:spcAft>
                <a:spcPts val="0"/>
              </a:spcAft>
            </a:pPr>
            <a:r>
              <a:rPr lang="en-US" sz="2000" dirty="0">
                <a:solidFill>
                  <a:prstClr val="white"/>
                </a:solidFill>
                <a:latin typeface="Calibri" panose="020F0502020204030204"/>
              </a:rPr>
              <a:t>www.midocean.ae</a:t>
            </a:r>
          </a:p>
        </p:txBody>
      </p:sp>
      <p:sp>
        <p:nvSpPr>
          <p:cNvPr id="22" name="Rectangle 21">
            <a:extLst>
              <a:ext uri="{FF2B5EF4-FFF2-40B4-BE49-F238E27FC236}">
                <a16:creationId xmlns:a16="http://schemas.microsoft.com/office/drawing/2014/main" id="{BD069A96-5848-FF57-BDAE-6DBEC0AA0DA9}"/>
              </a:ext>
            </a:extLst>
          </p:cNvPr>
          <p:cNvSpPr/>
          <p:nvPr/>
        </p:nvSpPr>
        <p:spPr>
          <a:xfrm>
            <a:off x="2807467" y="1082349"/>
            <a:ext cx="6574607"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a:solidFill>
                <a:prstClr val="white"/>
              </a:solidFill>
            </a:endParaRPr>
          </a:p>
        </p:txBody>
      </p:sp>
      <p:sp>
        <p:nvSpPr>
          <p:cNvPr id="10" name="Rectangle 9"/>
          <p:cNvSpPr/>
          <p:nvPr/>
        </p:nvSpPr>
        <p:spPr>
          <a:xfrm>
            <a:off x="914400" y="948480"/>
            <a:ext cx="8316449" cy="4801314"/>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rPr>
              <a:t>1. Decide on a general area of interest</a:t>
            </a:r>
          </a:p>
          <a:p>
            <a:pPr marL="742950" lvl="1"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latin typeface="Times New Roman" panose="02020603050405020304" pitchFamily="18" charset="0"/>
              </a:rPr>
              <a:t>Why does this area interest you?</a:t>
            </a:r>
          </a:p>
          <a:p>
            <a:pPr marL="285750" indent="-285750">
              <a:buFont typeface="Arial" panose="020B0604020202020204" pitchFamily="34" charset="0"/>
              <a:buChar char="•"/>
            </a:pPr>
            <a:endParaRPr lang="en-US" dirty="0">
              <a:latin typeface="Times New Roman" panose="02020603050405020304" pitchFamily="18" charset="0"/>
            </a:endParaRPr>
          </a:p>
          <a:p>
            <a:r>
              <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rPr>
              <a:t>2. Answer the questions:</a:t>
            </a:r>
          </a:p>
          <a:p>
            <a:pPr marL="1200150" lvl="2"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latin typeface="Times New Roman" panose="02020603050405020304" pitchFamily="18" charset="0"/>
              </a:rPr>
              <a:t>What is the aim?</a:t>
            </a:r>
          </a:p>
          <a:p>
            <a:pPr marL="1200150" lvl="2"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latin typeface="Times New Roman" panose="02020603050405020304" pitchFamily="18" charset="0"/>
              </a:rPr>
              <a:t>What is the hypothesis?</a:t>
            </a:r>
          </a:p>
          <a:p>
            <a:pPr marL="1200150" lvl="2"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latin typeface="Times New Roman" panose="02020603050405020304" pitchFamily="18" charset="0"/>
              </a:rPr>
              <a:t> Does my work have novelty?</a:t>
            </a:r>
          </a:p>
          <a:p>
            <a:pPr marL="1200150" lvl="2"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latin typeface="Times New Roman" panose="02020603050405020304" pitchFamily="18" charset="0"/>
              </a:rPr>
              <a:t>Why does it matter?</a:t>
            </a:r>
          </a:p>
          <a:p>
            <a:pPr algn="l"/>
            <a:r>
              <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rPr>
              <a:t>3. Discuss your ideas with others</a:t>
            </a:r>
          </a:p>
          <a:p>
            <a:pPr marL="742950" lvl="1"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latin typeface="Times New Roman" panose="02020603050405020304" pitchFamily="18" charset="0"/>
              </a:rPr>
              <a:t>Supervisors.</a:t>
            </a:r>
          </a:p>
          <a:p>
            <a:pPr marL="742950" lvl="1"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latin typeface="Times New Roman" panose="02020603050405020304" pitchFamily="18" charset="0"/>
              </a:rPr>
              <a:t>Co-Supervisors.</a:t>
            </a:r>
          </a:p>
          <a:p>
            <a:pPr marL="742950" lvl="1"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latin typeface="Times New Roman" panose="02020603050405020304" pitchFamily="18" charset="0"/>
              </a:rPr>
              <a:t>Close Colleague working in your domain.</a:t>
            </a:r>
          </a:p>
          <a:p>
            <a:pPr marL="742950" lvl="1" indent="-285750">
              <a:buFont typeface="Arial" panose="020B0604020202020204" pitchFamily="34" charset="0"/>
              <a:buChar char="•"/>
            </a:pPr>
            <a:endParaRPr lang="en-US" dirty="0">
              <a:ln w="0"/>
              <a:effectLst>
                <a:outerShdw blurRad="38100" dist="19050" dir="2700000" algn="tl" rotWithShape="0">
                  <a:schemeClr val="dk1">
                    <a:alpha val="40000"/>
                  </a:schemeClr>
                </a:outerShdw>
              </a:effectLst>
              <a:latin typeface="Times New Roman" panose="02020603050405020304" pitchFamily="18" charset="0"/>
            </a:endParaRPr>
          </a:p>
          <a:p>
            <a:r>
              <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rPr>
              <a:t>4. Other issues to consider</a:t>
            </a:r>
          </a:p>
          <a:p>
            <a:pPr marL="800100" lvl="1" indent="-342900">
              <a:buFont typeface="Arial" panose="020B0604020202020204" pitchFamily="34" charset="0"/>
              <a:buChar char="•"/>
            </a:pPr>
            <a:r>
              <a:rPr lang="en-US" dirty="0">
                <a:ln w="0"/>
                <a:effectLst>
                  <a:outerShdw blurRad="38100" dist="19050" dir="2700000" algn="tl" rotWithShape="0">
                    <a:schemeClr val="dk1">
                      <a:alpha val="40000"/>
                    </a:schemeClr>
                  </a:outerShdw>
                </a:effectLst>
                <a:latin typeface="Times New Roman" panose="02020603050405020304" pitchFamily="18" charset="0"/>
              </a:rPr>
              <a:t>Collaboration with Senior Researchers.</a:t>
            </a:r>
          </a:p>
          <a:p>
            <a:pPr marL="800100" lvl="1" indent="-342900">
              <a:buFont typeface="Arial" panose="020B0604020202020204" pitchFamily="34" charset="0"/>
              <a:buChar char="•"/>
            </a:pPr>
            <a:r>
              <a:rPr lang="en-US" dirty="0">
                <a:ln w="0"/>
                <a:effectLst>
                  <a:outerShdw blurRad="38100" dist="19050" dir="2700000" algn="tl" rotWithShape="0">
                    <a:schemeClr val="dk1">
                      <a:alpha val="40000"/>
                    </a:schemeClr>
                  </a:outerShdw>
                </a:effectLst>
                <a:latin typeface="Times New Roman" panose="02020603050405020304" pitchFamily="18" charset="0"/>
              </a:rPr>
              <a:t>Get your research proposal peer reviewed at every stage from your Supervisor/Co-Supervisor.</a:t>
            </a:r>
          </a:p>
        </p:txBody>
      </p:sp>
      <p:pic>
        <p:nvPicPr>
          <p:cNvPr id="4102" name="Picture 6">
            <a:extLst>
              <a:ext uri="{FF2B5EF4-FFF2-40B4-BE49-F238E27FC236}">
                <a16:creationId xmlns:a16="http://schemas.microsoft.com/office/drawing/2014/main" id="{A50E7B50-76A6-A294-B6CB-AE65ADACEE1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968191">
            <a:off x="6954082" y="1195737"/>
            <a:ext cx="4016039" cy="289831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014A985-A712-3645-2873-99210DB81057}"/>
              </a:ext>
            </a:extLst>
          </p:cNvPr>
          <p:cNvSpPr txBox="1"/>
          <p:nvPr/>
        </p:nvSpPr>
        <p:spPr>
          <a:xfrm>
            <a:off x="3429000" y="115996"/>
            <a:ext cx="3592522" cy="523220"/>
          </a:xfrm>
          <a:prstGeom prst="rect">
            <a:avLst/>
          </a:prstGeom>
          <a:noFill/>
        </p:spPr>
        <p:txBody>
          <a:bodyPr wrap="none" rtlCol="0">
            <a:spAutoFit/>
          </a:bodyPr>
          <a:lstStyle/>
          <a:p>
            <a:r>
              <a:rPr lang="en-US" sz="2800" b="1" dirty="0">
                <a:solidFill>
                  <a:schemeClr val="accent5">
                    <a:lumMod val="75000"/>
                  </a:schemeClr>
                </a:solidFill>
                <a:latin typeface="Times New Roman" panose="02020603050405020304" pitchFamily="18" charset="0"/>
                <a:cs typeface="Times New Roman" panose="02020603050405020304" pitchFamily="18" charset="0"/>
              </a:rPr>
              <a:t>Where to Start From?</a:t>
            </a:r>
          </a:p>
        </p:txBody>
      </p:sp>
    </p:spTree>
    <p:extLst>
      <p:ext uri="{BB962C8B-B14F-4D97-AF65-F5344CB8AC3E}">
        <p14:creationId xmlns:p14="http://schemas.microsoft.com/office/powerpoint/2010/main" val="3936957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2BC869EB-5623-4AA1-9123-4AF9DF916049}"/>
              </a:ext>
            </a:extLst>
          </p:cNvPr>
          <p:cNvSpPr/>
          <p:nvPr/>
        </p:nvSpPr>
        <p:spPr>
          <a:xfrm>
            <a:off x="617280" y="1300497"/>
            <a:ext cx="10812720" cy="4470831"/>
          </a:xfrm>
          <a:prstGeom prst="roundRect">
            <a:avLst>
              <a:gd name="adj" fmla="val 6140"/>
            </a:avLst>
          </a:prstGeom>
          <a:solidFill>
            <a:schemeClr val="bg1"/>
          </a:solidFill>
          <a:ln w="38100">
            <a:solidFill>
              <a:srgbClr val="00B0F0"/>
            </a:solidFill>
          </a:ln>
          <a:effectLst>
            <a:outerShdw blurRad="571500" sx="86000" sy="86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dirty="0">
              <a:solidFill>
                <a:prstClr val="white"/>
              </a:solidFill>
            </a:endParaRPr>
          </a:p>
        </p:txBody>
      </p:sp>
      <p:sp>
        <p:nvSpPr>
          <p:cNvPr id="22" name="Rectangle 21">
            <a:extLst>
              <a:ext uri="{FF2B5EF4-FFF2-40B4-BE49-F238E27FC236}">
                <a16:creationId xmlns:a16="http://schemas.microsoft.com/office/drawing/2014/main" id="{BD069A96-5848-FF57-BDAE-6DBEC0AA0DA9}"/>
              </a:ext>
            </a:extLst>
          </p:cNvPr>
          <p:cNvSpPr/>
          <p:nvPr/>
        </p:nvSpPr>
        <p:spPr>
          <a:xfrm>
            <a:off x="2807467" y="1082349"/>
            <a:ext cx="6574607"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a:solidFill>
                <a:prstClr val="white"/>
              </a:solidFill>
            </a:endParaRPr>
          </a:p>
        </p:txBody>
      </p:sp>
      <p:pic>
        <p:nvPicPr>
          <p:cNvPr id="5" name="Picture 4">
            <a:extLst>
              <a:ext uri="{FF2B5EF4-FFF2-40B4-BE49-F238E27FC236}">
                <a16:creationId xmlns:a16="http://schemas.microsoft.com/office/drawing/2014/main" id="{56B03F38-6561-8349-3CB9-63A75F10F9F1}"/>
              </a:ext>
            </a:extLst>
          </p:cNvPr>
          <p:cNvPicPr>
            <a:picLocks noChangeAspect="1"/>
          </p:cNvPicPr>
          <p:nvPr/>
        </p:nvPicPr>
        <p:blipFill>
          <a:blip r:embed="rId3"/>
          <a:stretch>
            <a:fillRect/>
          </a:stretch>
        </p:blipFill>
        <p:spPr>
          <a:xfrm rot="20201099">
            <a:off x="8831228" y="2965449"/>
            <a:ext cx="2217606" cy="1572414"/>
          </a:xfrm>
          <a:prstGeom prst="rect">
            <a:avLst/>
          </a:prstGeom>
        </p:spPr>
      </p:pic>
      <p:sp>
        <p:nvSpPr>
          <p:cNvPr id="11" name="TextBox 6"/>
          <p:cNvSpPr txBox="1">
            <a:spLocks noChangeArrowheads="1"/>
          </p:cNvSpPr>
          <p:nvPr/>
        </p:nvSpPr>
        <p:spPr bwMode="auto">
          <a:xfrm>
            <a:off x="922537" y="1843950"/>
            <a:ext cx="80772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914400" lvl="2" indent="0">
              <a:defRPr/>
            </a:pPr>
            <a:endParaRPr lang="en-US" sz="2000" dirty="0"/>
          </a:p>
          <a:p>
            <a:pPr marL="342900" indent="-342900" algn="just">
              <a:buFont typeface="Wingdings" panose="05000000000000000000" pitchFamily="2" charset="2"/>
              <a:buChar char="v"/>
              <a:defRPr/>
            </a:pPr>
            <a:r>
              <a:rPr lang="en-US" altLang="en-US" dirty="0">
                <a:latin typeface="Times New Roman" panose="02020603050405020304" pitchFamily="18" charset="0"/>
              </a:rPr>
              <a:t>Research is an art of </a:t>
            </a:r>
            <a:r>
              <a:rPr lang="en-US" altLang="en-US" dirty="0">
                <a:solidFill>
                  <a:schemeClr val="accent5">
                    <a:lumMod val="50000"/>
                  </a:schemeClr>
                </a:solidFill>
                <a:latin typeface="Times New Roman" panose="02020603050405020304" pitchFamily="18" charset="0"/>
              </a:rPr>
              <a:t>scientific investigation</a:t>
            </a:r>
            <a:r>
              <a:rPr lang="en-US" altLang="en-US" dirty="0">
                <a:latin typeface="Times New Roman" panose="02020603050405020304" pitchFamily="18" charset="0"/>
              </a:rPr>
              <a:t>.</a:t>
            </a:r>
          </a:p>
          <a:p>
            <a:pPr marL="342900" indent="-342900" algn="just">
              <a:buFont typeface="Wingdings" panose="05000000000000000000" pitchFamily="2" charset="2"/>
              <a:buChar char="v"/>
              <a:defRPr/>
            </a:pPr>
            <a:endParaRPr lang="en-US" altLang="en-US" dirty="0">
              <a:latin typeface="Times New Roman" panose="02020603050405020304" pitchFamily="18" charset="0"/>
            </a:endParaRPr>
          </a:p>
          <a:p>
            <a:pPr marL="342900" indent="-342900" algn="just">
              <a:buFont typeface="Wingdings" panose="05000000000000000000" pitchFamily="2" charset="2"/>
              <a:buChar char="v"/>
              <a:defRPr/>
            </a:pPr>
            <a:r>
              <a:rPr lang="en-US" dirty="0">
                <a:latin typeface="Times New Roman" panose="02020603050405020304" pitchFamily="18" charset="0"/>
              </a:rPr>
              <a:t>Research is “</a:t>
            </a:r>
            <a:r>
              <a:rPr lang="en-US" dirty="0">
                <a:solidFill>
                  <a:schemeClr val="accent5">
                    <a:lumMod val="50000"/>
                  </a:schemeClr>
                </a:solidFill>
                <a:latin typeface="Times New Roman" panose="02020603050405020304" pitchFamily="18" charset="0"/>
              </a:rPr>
              <a:t>Search of knowledge”- </a:t>
            </a:r>
            <a:r>
              <a:rPr lang="en-US" dirty="0">
                <a:latin typeface="Times New Roman" panose="02020603050405020304" pitchFamily="18" charset="0"/>
              </a:rPr>
              <a:t>It is a scientific and systematic search for relevant information on specific topic.</a:t>
            </a:r>
          </a:p>
          <a:p>
            <a:pPr marL="342900" indent="-342900" algn="just">
              <a:buFont typeface="Wingdings" panose="05000000000000000000" pitchFamily="2" charset="2"/>
              <a:buChar char="v"/>
              <a:defRPr/>
            </a:pPr>
            <a:endParaRPr lang="en-US" altLang="en-US" dirty="0">
              <a:latin typeface="Times New Roman" panose="02020603050405020304" pitchFamily="18" charset="0"/>
            </a:endParaRPr>
          </a:p>
          <a:p>
            <a:pPr marL="342900" indent="-342900" algn="just">
              <a:buFont typeface="Wingdings" panose="05000000000000000000" pitchFamily="2" charset="2"/>
              <a:buChar char="v"/>
              <a:defRPr/>
            </a:pPr>
            <a:r>
              <a:rPr lang="en-US" dirty="0">
                <a:latin typeface="Times New Roman" panose="02020603050405020304" pitchFamily="18" charset="0"/>
              </a:rPr>
              <a:t>Research is an organized set of activities to study and develop a model of procedure technique to find the result of a realistic problem supported by literature and data.</a:t>
            </a:r>
          </a:p>
          <a:p>
            <a:pPr marL="800100" lvl="1" indent="-342900">
              <a:buFont typeface="Wingdings" panose="05000000000000000000" pitchFamily="2" charset="2"/>
              <a:buChar char="v"/>
              <a:defRPr/>
            </a:pPr>
            <a:endParaRPr lang="en-US" sz="1600" dirty="0">
              <a:latin typeface="Times New Roman" panose="02020603050405020304" pitchFamily="18" charset="0"/>
            </a:endParaRPr>
          </a:p>
          <a:p>
            <a:pPr marL="1262063" lvl="1" indent="-342900">
              <a:buFont typeface="Wingdings" panose="05000000000000000000" pitchFamily="2" charset="2"/>
              <a:buChar char="§"/>
              <a:defRPr/>
            </a:pPr>
            <a:endParaRPr lang="en-US" sz="2000" dirty="0"/>
          </a:p>
        </p:txBody>
      </p:sp>
      <p:sp>
        <p:nvSpPr>
          <p:cNvPr id="4" name="TextBox 3">
            <a:extLst>
              <a:ext uri="{FF2B5EF4-FFF2-40B4-BE49-F238E27FC236}">
                <a16:creationId xmlns:a16="http://schemas.microsoft.com/office/drawing/2014/main" id="{B018EC82-D0BF-3027-AC44-6A07FCCA8161}"/>
              </a:ext>
            </a:extLst>
          </p:cNvPr>
          <p:cNvSpPr txBox="1"/>
          <p:nvPr/>
        </p:nvSpPr>
        <p:spPr>
          <a:xfrm>
            <a:off x="2515997" y="325144"/>
            <a:ext cx="6094602" cy="584775"/>
          </a:xfrm>
          <a:prstGeom prst="rect">
            <a:avLst/>
          </a:prstGeom>
          <a:noFill/>
        </p:spPr>
        <p:txBody>
          <a:bodyPr wrap="square">
            <a:spAutoFit/>
          </a:bodyPr>
          <a:lstStyle/>
          <a:p>
            <a:pPr algn="ctr" eaLnBrk="1" fontAlgn="auto" hangingPunct="1">
              <a:spcBef>
                <a:spcPts val="0"/>
              </a:spcBef>
              <a:spcAft>
                <a:spcPts val="0"/>
              </a:spcAft>
            </a:pPr>
            <a:r>
              <a:rPr lang="en-US" sz="3200" b="1" dirty="0">
                <a:solidFill>
                  <a:schemeClr val="accent5">
                    <a:lumMod val="75000"/>
                  </a:schemeClr>
                </a:solidFill>
                <a:latin typeface="Agency FB" panose="020B0503020202020204" pitchFamily="34" charset="0"/>
              </a:rPr>
              <a:t>What is research?</a:t>
            </a:r>
            <a:endParaRPr lang="ar-YE" sz="3200" b="1" dirty="0">
              <a:solidFill>
                <a:schemeClr val="accent5">
                  <a:lumMod val="75000"/>
                </a:schemeClr>
              </a:solidFill>
              <a:latin typeface="Agency FB" panose="020B0503020202020204" pitchFamily="34" charset="0"/>
            </a:endParaRPr>
          </a:p>
        </p:txBody>
      </p:sp>
    </p:spTree>
    <p:extLst>
      <p:ext uri="{BB962C8B-B14F-4D97-AF65-F5344CB8AC3E}">
        <p14:creationId xmlns:p14="http://schemas.microsoft.com/office/powerpoint/2010/main" val="8398472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2BC869EB-5623-4AA1-9123-4AF9DF916049}"/>
              </a:ext>
            </a:extLst>
          </p:cNvPr>
          <p:cNvSpPr/>
          <p:nvPr/>
        </p:nvSpPr>
        <p:spPr>
          <a:xfrm>
            <a:off x="617280" y="908707"/>
            <a:ext cx="10812720" cy="5147200"/>
          </a:xfrm>
          <a:prstGeom prst="roundRect">
            <a:avLst>
              <a:gd name="adj" fmla="val 6140"/>
            </a:avLst>
          </a:prstGeom>
          <a:solidFill>
            <a:schemeClr val="bg1"/>
          </a:solidFill>
          <a:ln w="38100">
            <a:solidFill>
              <a:srgbClr val="00B0F0"/>
            </a:solidFill>
          </a:ln>
          <a:effectLst>
            <a:outerShdw blurRad="571500" sx="86000" sy="86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en-MY" dirty="0">
                <a:solidFill>
                  <a:prstClr val="white"/>
                </a:solidFill>
              </a:rPr>
              <a:t>How can machine learning algorithms improve the accuracy of natural language processing tasks?"</a:t>
            </a:r>
          </a:p>
          <a:p>
            <a:pPr algn="ctr" eaLnBrk="1" fontAlgn="auto" hangingPunct="1">
              <a:spcBef>
                <a:spcPts val="0"/>
              </a:spcBef>
              <a:spcAft>
                <a:spcPts val="0"/>
              </a:spcAft>
            </a:pPr>
            <a:r>
              <a:rPr lang="en-MY" dirty="0">
                <a:solidFill>
                  <a:prstClr val="white"/>
                </a:solidFill>
              </a:rPr>
              <a:t>"What are the security vulnerabilities associated with Internet of Things (IoT) devices, and how can they be mitigated?"</a:t>
            </a:r>
          </a:p>
          <a:p>
            <a:pPr algn="ctr" eaLnBrk="1" fontAlgn="auto" hangingPunct="1">
              <a:spcBef>
                <a:spcPts val="0"/>
              </a:spcBef>
              <a:spcAft>
                <a:spcPts val="0"/>
              </a:spcAft>
            </a:pPr>
            <a:r>
              <a:rPr lang="en-MY" dirty="0">
                <a:solidFill>
                  <a:prstClr val="white"/>
                </a:solidFill>
              </a:rPr>
              <a:t>"What factors influence the adoption of new technology in healthcare settings?</a:t>
            </a:r>
            <a:endParaRPr lang="en-US" dirty="0">
              <a:solidFill>
                <a:prstClr val="white"/>
              </a:solidFill>
            </a:endParaRPr>
          </a:p>
        </p:txBody>
      </p:sp>
      <p:sp>
        <p:nvSpPr>
          <p:cNvPr id="8" name="TextBox 7">
            <a:extLst>
              <a:ext uri="{FF2B5EF4-FFF2-40B4-BE49-F238E27FC236}">
                <a16:creationId xmlns:a16="http://schemas.microsoft.com/office/drawing/2014/main" id="{3620D0A5-176B-EAD8-BA5B-53AB3048E130}"/>
              </a:ext>
            </a:extLst>
          </p:cNvPr>
          <p:cNvSpPr txBox="1"/>
          <p:nvPr/>
        </p:nvSpPr>
        <p:spPr>
          <a:xfrm>
            <a:off x="4787900" y="6400766"/>
            <a:ext cx="2616200" cy="400110"/>
          </a:xfrm>
          <a:prstGeom prst="rect">
            <a:avLst/>
          </a:prstGeom>
          <a:noFill/>
        </p:spPr>
        <p:txBody>
          <a:bodyPr wrap="square" rtlCol="0">
            <a:spAutoFit/>
          </a:bodyPr>
          <a:lstStyle/>
          <a:p>
            <a:pPr algn="ctr" eaLnBrk="1" fontAlgn="auto" hangingPunct="1">
              <a:spcBef>
                <a:spcPts val="0"/>
              </a:spcBef>
              <a:spcAft>
                <a:spcPts val="0"/>
              </a:spcAft>
            </a:pPr>
            <a:r>
              <a:rPr lang="en-US" sz="2000" dirty="0">
                <a:solidFill>
                  <a:prstClr val="white"/>
                </a:solidFill>
                <a:latin typeface="Calibri" panose="020F0502020204030204"/>
              </a:rPr>
              <a:t>www.midocean.ae</a:t>
            </a:r>
          </a:p>
        </p:txBody>
      </p:sp>
      <p:sp>
        <p:nvSpPr>
          <p:cNvPr id="22" name="Rectangle 21">
            <a:extLst>
              <a:ext uri="{FF2B5EF4-FFF2-40B4-BE49-F238E27FC236}">
                <a16:creationId xmlns:a16="http://schemas.microsoft.com/office/drawing/2014/main" id="{BD069A96-5848-FF57-BDAE-6DBEC0AA0DA9}"/>
              </a:ext>
            </a:extLst>
          </p:cNvPr>
          <p:cNvSpPr/>
          <p:nvPr/>
        </p:nvSpPr>
        <p:spPr>
          <a:xfrm>
            <a:off x="2807467" y="1082349"/>
            <a:ext cx="6574607"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a:solidFill>
                <a:prstClr val="white"/>
              </a:solidFill>
            </a:endParaRPr>
          </a:p>
        </p:txBody>
      </p:sp>
      <p:pic>
        <p:nvPicPr>
          <p:cNvPr id="5" name="Picture 4">
            <a:extLst>
              <a:ext uri="{FF2B5EF4-FFF2-40B4-BE49-F238E27FC236}">
                <a16:creationId xmlns:a16="http://schemas.microsoft.com/office/drawing/2014/main" id="{ACE457B4-54EA-9CF4-29A5-F3320324EF15}"/>
              </a:ext>
            </a:extLst>
          </p:cNvPr>
          <p:cNvPicPr>
            <a:picLocks noChangeAspect="1"/>
          </p:cNvPicPr>
          <p:nvPr/>
        </p:nvPicPr>
        <p:blipFill>
          <a:blip r:embed="rId2"/>
          <a:stretch>
            <a:fillRect/>
          </a:stretch>
        </p:blipFill>
        <p:spPr>
          <a:xfrm rot="21091366">
            <a:off x="8061106" y="1923642"/>
            <a:ext cx="3231374" cy="2186644"/>
          </a:xfrm>
          <a:prstGeom prst="rect">
            <a:avLst/>
          </a:prstGeom>
        </p:spPr>
      </p:pic>
      <p:sp>
        <p:nvSpPr>
          <p:cNvPr id="6" name="TextBox 5">
            <a:extLst>
              <a:ext uri="{FF2B5EF4-FFF2-40B4-BE49-F238E27FC236}">
                <a16:creationId xmlns:a16="http://schemas.microsoft.com/office/drawing/2014/main" id="{D3707901-9718-BF86-2E66-1DA61AD94B60}"/>
              </a:ext>
            </a:extLst>
          </p:cNvPr>
          <p:cNvSpPr txBox="1"/>
          <p:nvPr/>
        </p:nvSpPr>
        <p:spPr>
          <a:xfrm>
            <a:off x="816353" y="1082349"/>
            <a:ext cx="7086600" cy="2585323"/>
          </a:xfrm>
          <a:prstGeom prst="rect">
            <a:avLst/>
          </a:prstGeom>
          <a:noFill/>
        </p:spPr>
        <p:txBody>
          <a:bodyPr wrap="square">
            <a:spAutoFit/>
          </a:bodyPr>
          <a:lstStyle/>
          <a:p>
            <a:pPr marL="285750" indent="-285750">
              <a:buFont typeface="Arial" panose="020B0604020202020204" pitchFamily="34" charset="0"/>
              <a:buChar char="•"/>
            </a:pPr>
            <a:r>
              <a:rPr lang="en-MY" b="0" i="0" dirty="0">
                <a:solidFill>
                  <a:srgbClr val="374151"/>
                </a:solidFill>
                <a:effectLst/>
                <a:latin typeface="Söhne"/>
              </a:rPr>
              <a:t>A research question is a clear, concise, and specific inquiry that a researcher seeks to answer through their research study or investigation.</a:t>
            </a:r>
            <a:br>
              <a:rPr lang="en-MY" b="0" i="0" dirty="0">
                <a:solidFill>
                  <a:srgbClr val="374151"/>
                </a:solidFill>
                <a:effectLst/>
                <a:latin typeface="Söhne"/>
              </a:rPr>
            </a:br>
            <a:endParaRPr lang="en-MY" b="0" i="0" dirty="0">
              <a:solidFill>
                <a:srgbClr val="374151"/>
              </a:solidFill>
              <a:effectLst/>
              <a:latin typeface="Söhne"/>
            </a:endParaRPr>
          </a:p>
          <a:p>
            <a:pPr marL="285750" indent="-285750">
              <a:buFont typeface="Arial" panose="020B0604020202020204" pitchFamily="34" charset="0"/>
              <a:buChar char="•"/>
            </a:pPr>
            <a:r>
              <a:rPr lang="en-MY" b="0" i="0" dirty="0">
                <a:solidFill>
                  <a:srgbClr val="374151"/>
                </a:solidFill>
                <a:effectLst/>
                <a:latin typeface="Söhne"/>
              </a:rPr>
              <a:t> These questions are designed to guide the research process and help focus the study on a particular topic or issue.</a:t>
            </a:r>
            <a:br>
              <a:rPr lang="en-MY" b="0" i="0" dirty="0">
                <a:solidFill>
                  <a:srgbClr val="374151"/>
                </a:solidFill>
                <a:effectLst/>
                <a:latin typeface="Söhne"/>
              </a:rPr>
            </a:br>
            <a:endParaRPr lang="en-MY" b="0" i="0" dirty="0">
              <a:solidFill>
                <a:srgbClr val="374151"/>
              </a:solidFill>
              <a:effectLst/>
              <a:latin typeface="Söhne"/>
            </a:endParaRPr>
          </a:p>
          <a:p>
            <a:pPr marL="285750" indent="-285750">
              <a:buFont typeface="Arial" panose="020B0604020202020204" pitchFamily="34" charset="0"/>
              <a:buChar char="•"/>
            </a:pPr>
            <a:r>
              <a:rPr lang="en-MY" b="0" i="0" dirty="0">
                <a:solidFill>
                  <a:srgbClr val="374151"/>
                </a:solidFill>
                <a:effectLst/>
                <a:latin typeface="Söhne"/>
              </a:rPr>
              <a:t> Research questions typically address what the researcher wants to explore, understand, or investigate within their study.</a:t>
            </a:r>
            <a:endParaRPr lang="en-US" dirty="0"/>
          </a:p>
        </p:txBody>
      </p:sp>
      <p:sp>
        <p:nvSpPr>
          <p:cNvPr id="7" name="TextBox 6">
            <a:extLst>
              <a:ext uri="{FF2B5EF4-FFF2-40B4-BE49-F238E27FC236}">
                <a16:creationId xmlns:a16="http://schemas.microsoft.com/office/drawing/2014/main" id="{9C3B0F28-B60C-66E5-4ED5-64B73B0B780B}"/>
              </a:ext>
            </a:extLst>
          </p:cNvPr>
          <p:cNvSpPr txBox="1"/>
          <p:nvPr/>
        </p:nvSpPr>
        <p:spPr>
          <a:xfrm>
            <a:off x="901848" y="3974433"/>
            <a:ext cx="10385844" cy="1754326"/>
          </a:xfrm>
          <a:prstGeom prst="rect">
            <a:avLst/>
          </a:prstGeom>
          <a:noFill/>
        </p:spPr>
        <p:txBody>
          <a:bodyPr wrap="square" rtlCol="0">
            <a:spAutoFit/>
          </a:bodyPr>
          <a:lstStyle/>
          <a:p>
            <a:pPr algn="l"/>
            <a:r>
              <a:rPr lang="en-MY" b="1" i="0" dirty="0">
                <a:solidFill>
                  <a:srgbClr val="FF0000"/>
                </a:solidFill>
                <a:effectLst/>
                <a:latin typeface="Söhne"/>
              </a:rPr>
              <a:t>Research Questions  example</a:t>
            </a:r>
          </a:p>
          <a:p>
            <a:pPr algn="l">
              <a:buFont typeface="Arial" panose="020B0604020202020204" pitchFamily="34" charset="0"/>
              <a:buChar char="•"/>
            </a:pPr>
            <a:r>
              <a:rPr lang="en-MY" b="0" i="0" dirty="0">
                <a:solidFill>
                  <a:srgbClr val="374151"/>
                </a:solidFill>
                <a:effectLst/>
                <a:latin typeface="Söhne"/>
              </a:rPr>
              <a:t>How can machine learning algorithms improve the accuracy of natural language processing tasks?</a:t>
            </a:r>
          </a:p>
          <a:p>
            <a:pPr algn="l">
              <a:buFont typeface="Arial" panose="020B0604020202020204" pitchFamily="34" charset="0"/>
              <a:buChar char="•"/>
            </a:pPr>
            <a:r>
              <a:rPr lang="en-MY" b="0" i="0" dirty="0">
                <a:solidFill>
                  <a:srgbClr val="374151"/>
                </a:solidFill>
                <a:effectLst/>
                <a:latin typeface="Söhne"/>
              </a:rPr>
              <a:t>What are the security vulnerabilities associated with Internet of Things (IoT) devices, and how can  they be mitigated?</a:t>
            </a:r>
          </a:p>
          <a:p>
            <a:pPr algn="l">
              <a:buFont typeface="Arial" panose="020B0604020202020204" pitchFamily="34" charset="0"/>
              <a:buChar char="•"/>
            </a:pPr>
            <a:r>
              <a:rPr lang="en-MY" b="0" i="0" dirty="0">
                <a:solidFill>
                  <a:srgbClr val="374151"/>
                </a:solidFill>
                <a:effectLst/>
                <a:latin typeface="Söhne"/>
              </a:rPr>
              <a:t>What factors influence the adoption of new technology in healthcare settings?</a:t>
            </a:r>
          </a:p>
          <a:p>
            <a:endParaRPr lang="en-US" dirty="0"/>
          </a:p>
        </p:txBody>
      </p:sp>
      <p:sp>
        <p:nvSpPr>
          <p:cNvPr id="4" name="TextBox 3">
            <a:extLst>
              <a:ext uri="{FF2B5EF4-FFF2-40B4-BE49-F238E27FC236}">
                <a16:creationId xmlns:a16="http://schemas.microsoft.com/office/drawing/2014/main" id="{255C7E2B-9893-6BAF-5286-598941D281FD}"/>
              </a:ext>
            </a:extLst>
          </p:cNvPr>
          <p:cNvSpPr txBox="1"/>
          <p:nvPr/>
        </p:nvSpPr>
        <p:spPr>
          <a:xfrm>
            <a:off x="2390598" y="197834"/>
            <a:ext cx="6094602" cy="584775"/>
          </a:xfrm>
          <a:prstGeom prst="rect">
            <a:avLst/>
          </a:prstGeom>
          <a:noFill/>
        </p:spPr>
        <p:txBody>
          <a:bodyPr wrap="square">
            <a:spAutoFit/>
          </a:bodyPr>
          <a:lstStyle/>
          <a:p>
            <a:pPr algn="ctr" eaLnBrk="1" fontAlgn="auto" hangingPunct="1">
              <a:spcBef>
                <a:spcPts val="0"/>
              </a:spcBef>
              <a:spcAft>
                <a:spcPts val="0"/>
              </a:spcAft>
            </a:pPr>
            <a:r>
              <a:rPr lang="en-US" sz="3200" b="1" dirty="0">
                <a:solidFill>
                  <a:schemeClr val="accent5">
                    <a:lumMod val="75000"/>
                  </a:schemeClr>
                </a:solidFill>
                <a:latin typeface="Agency FB" panose="020B0503020202020204" pitchFamily="34" charset="0"/>
              </a:rPr>
              <a:t>Research Questions</a:t>
            </a:r>
          </a:p>
        </p:txBody>
      </p:sp>
    </p:spTree>
    <p:extLst>
      <p:ext uri="{BB962C8B-B14F-4D97-AF65-F5344CB8AC3E}">
        <p14:creationId xmlns:p14="http://schemas.microsoft.com/office/powerpoint/2010/main" val="10592199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13352</TotalTime>
  <Words>1419</Words>
  <Application>Microsoft Office PowerPoint</Application>
  <PresentationFormat>Widescreen</PresentationFormat>
  <Paragraphs>201</Paragraphs>
  <Slides>20</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Aardvark Cafe</vt:lpstr>
      <vt:lpstr>Söhne</vt:lpstr>
      <vt:lpstr>Agency FB</vt:lpstr>
      <vt:lpstr>Arial</vt:lpstr>
      <vt:lpstr>Calibri</vt:lpstr>
      <vt:lpstr>Calibri Light</vt:lpstr>
      <vt:lpstr>TH SarabunPSK</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kadhum</dc:creator>
  <cp:lastModifiedBy>ahmed abdelhafeez</cp:lastModifiedBy>
  <cp:revision>446</cp:revision>
  <dcterms:created xsi:type="dcterms:W3CDTF">2012-10-04T04:34:07Z</dcterms:created>
  <dcterms:modified xsi:type="dcterms:W3CDTF">2025-02-12T22:39:44Z</dcterms:modified>
</cp:coreProperties>
</file>