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ileron" panose="020B0604020202020204" charset="0"/>
      <p:regular r:id="rId17"/>
    </p:embeddedFont>
    <p:embeddedFont>
      <p:font typeface="Aileron Bold" panose="020B0604020202020204" charset="0"/>
      <p:regular r:id="rId18"/>
    </p:embeddedFont>
    <p:embeddedFont>
      <p:font typeface="Canva Sans" panose="020B0604020202020204" charset="0"/>
      <p:regular r:id="rId19"/>
    </p:embeddedFont>
    <p:embeddedFont>
      <p:font typeface="Canva Sans Bold" panose="020B0604020202020204" charset="0"/>
      <p:regular r:id="rId20"/>
    </p:embeddedFont>
    <p:embeddedFont>
      <p:font typeface="Canva Sans Bold Italics" panose="020B0604020202020204" charset="0"/>
      <p:regular r:id="rId21"/>
    </p:embeddedFont>
    <p:embeddedFont>
      <p:font typeface="Canva Sans Italics" panose="020B0604020202020204" charset="0"/>
      <p:regular r:id="rId22"/>
    </p:embeddedFont>
    <p:embeddedFont>
      <p:font typeface="DM Sans" pitchFamily="2" charset="0"/>
      <p:regular r:id="rId23"/>
    </p:embeddedFont>
    <p:embeddedFont>
      <p:font typeface="DM Sans Bold" charset="0"/>
      <p:regular r:id="rId24"/>
    </p:embeddedFont>
    <p:embeddedFont>
      <p:font typeface="Oswald Bold" panose="020B0604020202020204" charset="0"/>
      <p:regular r:id="rId25"/>
    </p:embeddedFont>
    <p:embeddedFont>
      <p:font typeface="Roboto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C7EC3-8E46-4928-9214-C4AD37D90A18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82711-49ED-42FC-9E39-9C56D7241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82711-49ED-42FC-9E39-9C56D7241B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7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svg"/><Relationship Id="rId9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8347367" cy="8565395"/>
          </a:xfrm>
          <a:custGeom>
            <a:avLst/>
            <a:gdLst/>
            <a:ahLst/>
            <a:cxnLst/>
            <a:rect l="l" t="t" r="r" b="b"/>
            <a:pathLst>
              <a:path w="8347367" h="8565395">
                <a:moveTo>
                  <a:pt x="0" y="0"/>
                </a:moveTo>
                <a:lnTo>
                  <a:pt x="8347366" y="0"/>
                </a:lnTo>
                <a:lnTo>
                  <a:pt x="8347366" y="8565395"/>
                </a:lnTo>
                <a:lnTo>
                  <a:pt x="0" y="85653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4236347" y="3023621"/>
            <a:ext cx="9997917" cy="4387493"/>
            <a:chOff x="0" y="0"/>
            <a:chExt cx="1930760" cy="8472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30760" cy="847296"/>
            </a:xfrm>
            <a:custGeom>
              <a:avLst/>
              <a:gdLst/>
              <a:ahLst/>
              <a:cxnLst/>
              <a:rect l="l" t="t" r="r" b="b"/>
              <a:pathLst>
                <a:path w="1930760" h="847296">
                  <a:moveTo>
                    <a:pt x="0" y="0"/>
                  </a:moveTo>
                  <a:lnTo>
                    <a:pt x="1930760" y="0"/>
                  </a:lnTo>
                  <a:lnTo>
                    <a:pt x="1930760" y="847296"/>
                  </a:lnTo>
                  <a:lnTo>
                    <a:pt x="0" y="8472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930760" cy="866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3443263"/>
            <a:ext cx="9815307" cy="1167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72"/>
              </a:lnSpc>
            </a:pPr>
            <a:r>
              <a:rPr lang="en-US" sz="6863" spc="67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CHRIS SUPERMARKET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5048250"/>
            <a:ext cx="9815307" cy="922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40"/>
              </a:lnSpc>
            </a:pPr>
            <a:r>
              <a:rPr lang="en-US" sz="5463" spc="53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GROUP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3545685" y="7902652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93180" y="1435866"/>
            <a:ext cx="14387442" cy="7393546"/>
          </a:xfrm>
          <a:custGeom>
            <a:avLst/>
            <a:gdLst/>
            <a:ahLst/>
            <a:cxnLst/>
            <a:rect l="l" t="t" r="r" b="b"/>
            <a:pathLst>
              <a:path w="14387442" h="7393546">
                <a:moveTo>
                  <a:pt x="0" y="0"/>
                </a:moveTo>
                <a:lnTo>
                  <a:pt x="14387442" y="0"/>
                </a:lnTo>
                <a:lnTo>
                  <a:pt x="14387442" y="7393546"/>
                </a:lnTo>
                <a:lnTo>
                  <a:pt x="0" y="73935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297503" y="3666578"/>
            <a:ext cx="592723" cy="495608"/>
          </a:xfrm>
          <a:custGeom>
            <a:avLst/>
            <a:gdLst/>
            <a:ahLst/>
            <a:cxnLst/>
            <a:rect l="l" t="t" r="r" b="b"/>
            <a:pathLst>
              <a:path w="592723" h="495608">
                <a:moveTo>
                  <a:pt x="0" y="0"/>
                </a:moveTo>
                <a:lnTo>
                  <a:pt x="592723" y="0"/>
                </a:lnTo>
                <a:lnTo>
                  <a:pt x="592723" y="495609"/>
                </a:lnTo>
                <a:lnTo>
                  <a:pt x="0" y="4956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1325995" y="6671428"/>
            <a:ext cx="4944730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-332240" y="405263"/>
            <a:ext cx="18952480" cy="1994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United States is the lowest among all countries with a profit of -7240.6</a:t>
            </a:r>
          </a:p>
          <a:p>
            <a:pPr algn="ctr">
              <a:lnSpc>
                <a:spcPts val="11200"/>
              </a:lnSpc>
            </a:pPr>
            <a:endParaRPr lang="en-US" sz="3699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30873" y="3450833"/>
            <a:ext cx="2639999" cy="86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D00034"/>
                </a:solidFill>
                <a:latin typeface="Roboto Bold"/>
                <a:ea typeface="Roboto Bold"/>
                <a:cs typeface="Roboto Bold"/>
                <a:sym typeface="Roboto Bold"/>
              </a:rPr>
              <a:t>United States -7240.6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328645" y="4771545"/>
            <a:ext cx="2552452" cy="802005"/>
            <a:chOff x="0" y="0"/>
            <a:chExt cx="672251" cy="2112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2251" cy="211228"/>
            </a:xfrm>
            <a:custGeom>
              <a:avLst/>
              <a:gdLst/>
              <a:ahLst/>
              <a:cxnLst/>
              <a:rect l="l" t="t" r="r" b="b"/>
              <a:pathLst>
                <a:path w="672251" h="211228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86EA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2016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054787" y="4771545"/>
            <a:ext cx="2552452" cy="802005"/>
            <a:chOff x="0" y="0"/>
            <a:chExt cx="672251" cy="2112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72251" cy="211228"/>
            </a:xfrm>
            <a:custGeom>
              <a:avLst/>
              <a:gdLst/>
              <a:ahLst/>
              <a:cxnLst/>
              <a:rect l="l" t="t" r="r" b="b"/>
              <a:pathLst>
                <a:path w="672251" h="211228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3EDAD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2017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780929" y="4771545"/>
            <a:ext cx="2552452" cy="802005"/>
            <a:chOff x="0" y="0"/>
            <a:chExt cx="672251" cy="2112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72251" cy="211228"/>
            </a:xfrm>
            <a:custGeom>
              <a:avLst/>
              <a:gdLst/>
              <a:ahLst/>
              <a:cxnLst/>
              <a:rect l="l" t="t" r="r" b="b"/>
              <a:pathLst>
                <a:path w="672251" h="211228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2018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507071" y="4771545"/>
            <a:ext cx="2552452" cy="802005"/>
            <a:chOff x="0" y="0"/>
            <a:chExt cx="672251" cy="21122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72251" cy="211228"/>
            </a:xfrm>
            <a:custGeom>
              <a:avLst/>
              <a:gdLst/>
              <a:ahLst/>
              <a:cxnLst/>
              <a:rect l="l" t="t" r="r" b="b"/>
              <a:pathLst>
                <a:path w="672251" h="211228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8AFD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2019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233213" y="4771545"/>
            <a:ext cx="2552452" cy="802005"/>
            <a:chOff x="0" y="0"/>
            <a:chExt cx="672251" cy="21122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72251" cy="211228"/>
            </a:xfrm>
            <a:custGeom>
              <a:avLst/>
              <a:gdLst/>
              <a:ahLst/>
              <a:cxnLst/>
              <a:rect l="l" t="t" r="r" b="b"/>
              <a:pathLst>
                <a:path w="672251" h="211228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C88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2020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5236506" y="3398080"/>
            <a:ext cx="2457578" cy="1017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 spc="41">
                <a:solidFill>
                  <a:srgbClr val="1A1919"/>
                </a:solidFill>
                <a:latin typeface="Aileron Bold"/>
                <a:ea typeface="Aileron Bold"/>
                <a:cs typeface="Aileron Bold"/>
                <a:sym typeface="Aileron Bold"/>
              </a:rPr>
              <a:t>-4122.3</a:t>
            </a:r>
          </a:p>
          <a:p>
            <a:pPr algn="ctr">
              <a:lnSpc>
                <a:spcPts val="4199"/>
              </a:lnSpc>
            </a:pPr>
            <a:endParaRPr lang="en-US" sz="2799" spc="41">
              <a:solidFill>
                <a:srgbClr val="1A1919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601945" y="3398080"/>
            <a:ext cx="2457578" cy="1017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u="none" strike="noStrike" spc="41">
                <a:solidFill>
                  <a:srgbClr val="1A1919"/>
                </a:solidFill>
                <a:latin typeface="Aileron Bold"/>
                <a:ea typeface="Aileron Bold"/>
                <a:cs typeface="Aileron Bold"/>
                <a:sym typeface="Aileron Bold"/>
              </a:rPr>
              <a:t>-5877.57</a:t>
            </a:r>
          </a:p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endParaRPr lang="en-US" sz="2799" u="none" strike="noStrike" spc="41">
              <a:solidFill>
                <a:srgbClr val="1A1919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20" name="AutoShape 20"/>
          <p:cNvSpPr/>
          <p:nvPr/>
        </p:nvSpPr>
        <p:spPr>
          <a:xfrm>
            <a:off x="4881097" y="5172547"/>
            <a:ext cx="173690" cy="0"/>
          </a:xfrm>
          <a:prstGeom prst="line">
            <a:avLst/>
          </a:prstGeom>
          <a:ln w="57150" cap="flat">
            <a:solidFill>
              <a:srgbClr val="EDF0F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>
            <a:off x="7607239" y="5172547"/>
            <a:ext cx="173690" cy="0"/>
          </a:xfrm>
          <a:prstGeom prst="line">
            <a:avLst/>
          </a:prstGeom>
          <a:ln w="57150" cap="flat">
            <a:solidFill>
              <a:srgbClr val="EDF0F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22"/>
          <p:cNvSpPr/>
          <p:nvPr/>
        </p:nvSpPr>
        <p:spPr>
          <a:xfrm>
            <a:off x="10333381" y="5172547"/>
            <a:ext cx="173690" cy="0"/>
          </a:xfrm>
          <a:prstGeom prst="line">
            <a:avLst/>
          </a:prstGeom>
          <a:ln w="57150" cap="flat">
            <a:solidFill>
              <a:srgbClr val="EDF0F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>
            <a:off x="13059523" y="5172547"/>
            <a:ext cx="173690" cy="0"/>
          </a:xfrm>
          <a:prstGeom prst="line">
            <a:avLst/>
          </a:prstGeom>
          <a:ln w="57150" cap="flat">
            <a:solidFill>
              <a:srgbClr val="EDF0F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 flipV="1">
            <a:off x="15785665" y="5172547"/>
            <a:ext cx="173690" cy="0"/>
          </a:xfrm>
          <a:prstGeom prst="line">
            <a:avLst/>
          </a:prstGeom>
          <a:ln w="57150" cap="flat">
            <a:solidFill>
              <a:srgbClr val="EDF0F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>
            <a:off x="3604871" y="5573550"/>
            <a:ext cx="0" cy="612628"/>
          </a:xfrm>
          <a:prstGeom prst="line">
            <a:avLst/>
          </a:prstGeom>
          <a:ln w="47625" cap="flat">
            <a:solidFill>
              <a:srgbClr val="86EAE9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>
            <a:off x="9057155" y="5573550"/>
            <a:ext cx="0" cy="612628"/>
          </a:xfrm>
          <a:prstGeom prst="line">
            <a:avLst/>
          </a:prstGeom>
          <a:ln w="47625" cap="flat">
            <a:solidFill>
              <a:srgbClr val="37C9E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14509439" y="5573550"/>
            <a:ext cx="0" cy="612628"/>
          </a:xfrm>
          <a:prstGeom prst="line">
            <a:avLst/>
          </a:prstGeom>
          <a:ln w="47625" cap="flat">
            <a:solidFill>
              <a:srgbClr val="1C88C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>
            <a:off x="6331013" y="4158917"/>
            <a:ext cx="0" cy="612628"/>
          </a:xfrm>
          <a:prstGeom prst="line">
            <a:avLst/>
          </a:prstGeom>
          <a:ln w="47625" cap="flat">
            <a:solidFill>
              <a:srgbClr val="3EDAD8"/>
            </a:solidFill>
            <a:prstDash val="solid"/>
            <a:headEnd type="arrow" w="med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AutoShape 29"/>
          <p:cNvSpPr/>
          <p:nvPr/>
        </p:nvSpPr>
        <p:spPr>
          <a:xfrm>
            <a:off x="11783297" y="4158917"/>
            <a:ext cx="0" cy="612628"/>
          </a:xfrm>
          <a:prstGeom prst="line">
            <a:avLst/>
          </a:prstGeom>
          <a:ln w="47625" cap="flat">
            <a:solidFill>
              <a:srgbClr val="18AFD6"/>
            </a:solidFill>
            <a:prstDash val="solid"/>
            <a:headEnd type="arrow" w="med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0" name="Group 30"/>
          <p:cNvGrpSpPr/>
          <p:nvPr/>
        </p:nvGrpSpPr>
        <p:grpSpPr>
          <a:xfrm>
            <a:off x="482187" y="2001716"/>
            <a:ext cx="354317" cy="493354"/>
            <a:chOff x="0" y="0"/>
            <a:chExt cx="93318" cy="12993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93318" cy="129937"/>
            </a:xfrm>
            <a:custGeom>
              <a:avLst/>
              <a:gdLst/>
              <a:ahLst/>
              <a:cxnLst/>
              <a:rect l="l" t="t" r="r" b="b"/>
              <a:pathLst>
                <a:path w="93318" h="129937">
                  <a:moveTo>
                    <a:pt x="0" y="0"/>
                  </a:moveTo>
                  <a:lnTo>
                    <a:pt x="93318" y="0"/>
                  </a:lnTo>
                  <a:lnTo>
                    <a:pt x="93318" y="129937"/>
                  </a:lnTo>
                  <a:lnTo>
                    <a:pt x="0" y="129937"/>
                  </a:lnTo>
                  <a:close/>
                </a:path>
              </a:pathLst>
            </a:custGeom>
            <a:solidFill>
              <a:srgbClr val="8A020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19050"/>
              <a:ext cx="93318" cy="148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2376081" y="6167522"/>
            <a:ext cx="2457578" cy="1017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u="none" strike="noStrike" spc="41">
                <a:solidFill>
                  <a:srgbClr val="1A1919"/>
                </a:solidFill>
                <a:latin typeface="Aileron Bold"/>
                <a:ea typeface="Aileron Bold"/>
                <a:cs typeface="Aileron Bold"/>
                <a:sym typeface="Aileron Bold"/>
              </a:rPr>
              <a:t>-1827.96</a:t>
            </a:r>
          </a:p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endParaRPr lang="en-US" sz="2799" u="none" strike="noStrike" spc="41">
              <a:solidFill>
                <a:srgbClr val="1A1919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823622" y="6167522"/>
            <a:ext cx="2457578" cy="1017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u="none" strike="noStrike" spc="41">
                <a:solidFill>
                  <a:srgbClr val="1A1919"/>
                </a:solidFill>
                <a:latin typeface="Aileron Bold"/>
                <a:ea typeface="Aileron Bold"/>
                <a:cs typeface="Aileron Bold"/>
                <a:sym typeface="Aileron Bold"/>
              </a:rPr>
              <a:t>-4371.8</a:t>
            </a:r>
          </a:p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endParaRPr lang="en-US" sz="2799" u="none" strike="noStrike" spc="41">
              <a:solidFill>
                <a:srgbClr val="1A1919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3233213" y="6167522"/>
            <a:ext cx="2457578" cy="493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u="none" strike="noStrike" spc="41">
                <a:solidFill>
                  <a:srgbClr val="1A1919"/>
                </a:solidFill>
                <a:latin typeface="Aileron Bold"/>
                <a:ea typeface="Aileron Bold"/>
                <a:cs typeface="Aileron Bold"/>
                <a:sym typeface="Aileron Bold"/>
              </a:rPr>
              <a:t>18.44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3604871" y="338970"/>
            <a:ext cx="11735033" cy="1379460"/>
            <a:chOff x="0" y="0"/>
            <a:chExt cx="15646711" cy="1839281"/>
          </a:xfrm>
        </p:grpSpPr>
        <p:sp>
          <p:nvSpPr>
            <p:cNvPr id="37" name="TextBox 37"/>
            <p:cNvSpPr txBox="1"/>
            <p:nvPr/>
          </p:nvSpPr>
          <p:spPr>
            <a:xfrm>
              <a:off x="14525" y="-9525"/>
              <a:ext cx="15632187" cy="1038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19"/>
                </a:lnSpc>
              </a:pPr>
              <a:r>
                <a:rPr lang="en-US" sz="5099" spc="152">
                  <a:solidFill>
                    <a:srgbClr val="1A191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PROFIT OVER THE YEARS IN USA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1185018"/>
              <a:ext cx="15632187" cy="654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59"/>
                </a:lnSpc>
              </a:pPr>
              <a:r>
                <a:rPr lang="en-US" sz="2899" spc="86">
                  <a:solidFill>
                    <a:srgbClr val="1A191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Where Sub_Catigories = Tables 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2376081" y="7006674"/>
            <a:ext cx="2457578" cy="493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spc="41">
                <a:solidFill>
                  <a:srgbClr val="8A0202"/>
                </a:solidFill>
                <a:latin typeface="Aileron Bold"/>
                <a:ea typeface="Aileron Bold"/>
                <a:cs typeface="Aileron Bold"/>
                <a:sym typeface="Aileron Bold"/>
              </a:rPr>
              <a:t>First Class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366044" y="2833289"/>
            <a:ext cx="2457578" cy="493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u="none" strike="noStrike" spc="41">
                <a:solidFill>
                  <a:srgbClr val="8A0202"/>
                </a:solidFill>
                <a:latin typeface="Aileron Bold"/>
                <a:ea typeface="Aileron Bold"/>
                <a:cs typeface="Aileron Bold"/>
                <a:sym typeface="Aileron Bold"/>
              </a:rPr>
              <a:t>Second Class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694084" y="6899995"/>
            <a:ext cx="2726142" cy="493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u="none" strike="noStrike" spc="41">
                <a:solidFill>
                  <a:srgbClr val="8A0202"/>
                </a:solidFill>
                <a:latin typeface="Aileron Bold"/>
                <a:ea typeface="Aileron Bold"/>
                <a:cs typeface="Aileron Bold"/>
                <a:sym typeface="Aileron Bold"/>
              </a:rPr>
              <a:t>Standard Class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507071" y="2833289"/>
            <a:ext cx="2726142" cy="493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u="none" strike="noStrike" spc="41">
                <a:solidFill>
                  <a:srgbClr val="8A0202"/>
                </a:solidFill>
                <a:latin typeface="Aileron Bold"/>
                <a:ea typeface="Aileron Bold"/>
                <a:cs typeface="Aileron Bold"/>
                <a:sym typeface="Aileron Bold"/>
              </a:rPr>
              <a:t>Standard Class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3098931" y="6879993"/>
            <a:ext cx="2726142" cy="493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u="none" strike="noStrike" spc="41">
                <a:solidFill>
                  <a:srgbClr val="8A0202"/>
                </a:solidFill>
                <a:latin typeface="Aileron Bold"/>
                <a:ea typeface="Aileron Bold"/>
                <a:cs typeface="Aileron Bold"/>
                <a:sym typeface="Aileron Bold"/>
              </a:rPr>
              <a:t>Standard Class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28700" y="2001674"/>
            <a:ext cx="2457578" cy="493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spc="41">
                <a:solidFill>
                  <a:srgbClr val="8A0202"/>
                </a:solidFill>
                <a:latin typeface="Aileron Bold"/>
                <a:ea typeface="Aileron Bold"/>
                <a:cs typeface="Aileron Bold"/>
                <a:sym typeface="Aileron Bold"/>
              </a:rPr>
              <a:t>Ship Mode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68269" y="1726247"/>
            <a:ext cx="12319731" cy="6466603"/>
          </a:xfrm>
          <a:custGeom>
            <a:avLst/>
            <a:gdLst/>
            <a:ahLst/>
            <a:cxnLst/>
            <a:rect l="l" t="t" r="r" b="b"/>
            <a:pathLst>
              <a:path w="12319731" h="6466603">
                <a:moveTo>
                  <a:pt x="0" y="0"/>
                </a:moveTo>
                <a:lnTo>
                  <a:pt x="12319731" y="0"/>
                </a:lnTo>
                <a:lnTo>
                  <a:pt x="12319731" y="6466604"/>
                </a:lnTo>
                <a:lnTo>
                  <a:pt x="0" y="64666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13" b="-131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029034" y="150178"/>
            <a:ext cx="7298445" cy="1576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Outliers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227270" y="2894572"/>
            <a:ext cx="5968269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Applying this formula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(Profit - Average profit) / σ 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0" y="5662930"/>
            <a:ext cx="551372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found 117 outliers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elements (Orders)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58018" y="8361680"/>
            <a:ext cx="8338921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Example Profit By Countries</a:t>
            </a:r>
          </a:p>
        </p:txBody>
      </p:sp>
      <p:sp>
        <p:nvSpPr>
          <p:cNvPr id="7" name="AutoShape 7"/>
          <p:cNvSpPr/>
          <p:nvPr/>
        </p:nvSpPr>
        <p:spPr>
          <a:xfrm>
            <a:off x="15946350" y="1306044"/>
            <a:ext cx="862710" cy="1655203"/>
          </a:xfrm>
          <a:prstGeom prst="line">
            <a:avLst/>
          </a:prstGeom>
          <a:ln w="104775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885510" y="8328424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1922587" y="3653528"/>
            <a:ext cx="4113179" cy="4748620"/>
            <a:chOff x="0" y="0"/>
            <a:chExt cx="1279723" cy="14774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9723" cy="1477426"/>
            </a:xfrm>
            <a:custGeom>
              <a:avLst/>
              <a:gdLst/>
              <a:ahLst/>
              <a:cxnLst/>
              <a:rect l="l" t="t" r="r" b="b"/>
              <a:pathLst>
                <a:path w="1279723" h="1477426">
                  <a:moveTo>
                    <a:pt x="0" y="0"/>
                  </a:moveTo>
                  <a:lnTo>
                    <a:pt x="1279723" y="0"/>
                  </a:lnTo>
                  <a:lnTo>
                    <a:pt x="1279723" y="1477426"/>
                  </a:lnTo>
                  <a:lnTo>
                    <a:pt x="0" y="1477426"/>
                  </a:lnTo>
                  <a:close/>
                </a:path>
              </a:pathLst>
            </a:custGeom>
            <a:solidFill>
              <a:srgbClr val="145F9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279723" cy="1534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080191" y="8328424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7095033" y="3653528"/>
            <a:ext cx="4113179" cy="4748620"/>
            <a:chOff x="0" y="0"/>
            <a:chExt cx="1279723" cy="147742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9723" cy="1477426"/>
            </a:xfrm>
            <a:custGeom>
              <a:avLst/>
              <a:gdLst/>
              <a:ahLst/>
              <a:cxnLst/>
              <a:rect l="l" t="t" r="r" b="b"/>
              <a:pathLst>
                <a:path w="1279723" h="1477426">
                  <a:moveTo>
                    <a:pt x="0" y="0"/>
                  </a:moveTo>
                  <a:lnTo>
                    <a:pt x="1279723" y="0"/>
                  </a:lnTo>
                  <a:lnTo>
                    <a:pt x="1279723" y="1477426"/>
                  </a:lnTo>
                  <a:lnTo>
                    <a:pt x="0" y="1477426"/>
                  </a:lnTo>
                  <a:close/>
                </a:path>
              </a:pathLst>
            </a:custGeom>
            <a:solidFill>
              <a:srgbClr val="145F9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79723" cy="1534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256844" y="8328424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2289311" y="3653528"/>
            <a:ext cx="4113179" cy="4748620"/>
            <a:chOff x="0" y="0"/>
            <a:chExt cx="1279723" cy="147742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477426"/>
            </a:xfrm>
            <a:custGeom>
              <a:avLst/>
              <a:gdLst/>
              <a:ahLst/>
              <a:cxnLst/>
              <a:rect l="l" t="t" r="r" b="b"/>
              <a:pathLst>
                <a:path w="1279723" h="1477426">
                  <a:moveTo>
                    <a:pt x="0" y="0"/>
                  </a:moveTo>
                  <a:lnTo>
                    <a:pt x="1279723" y="0"/>
                  </a:lnTo>
                  <a:lnTo>
                    <a:pt x="1279723" y="1477426"/>
                  </a:lnTo>
                  <a:lnTo>
                    <a:pt x="0" y="1477426"/>
                  </a:lnTo>
                  <a:close/>
                </a:path>
              </a:pathLst>
            </a:custGeom>
            <a:solidFill>
              <a:srgbClr val="145F9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279723" cy="1534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3308199" y="2313744"/>
            <a:ext cx="2049168" cy="20491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016136" y="2313744"/>
            <a:ext cx="2049168" cy="204916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941762" y="2300457"/>
            <a:ext cx="2049168" cy="204916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3726932" y="2663894"/>
            <a:ext cx="1211702" cy="1322294"/>
          </a:xfrm>
          <a:custGeom>
            <a:avLst/>
            <a:gdLst/>
            <a:ahLst/>
            <a:cxnLst/>
            <a:rect l="l" t="t" r="r" b="b"/>
            <a:pathLst>
              <a:path w="1211702" h="1322294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8460378" y="2628124"/>
            <a:ext cx="1160684" cy="1393835"/>
          </a:xfrm>
          <a:custGeom>
            <a:avLst/>
            <a:gdLst/>
            <a:ahLst/>
            <a:cxnLst/>
            <a:rect l="l" t="t" r="r" b="b"/>
            <a:pathLst>
              <a:path w="1160684" h="1393835">
                <a:moveTo>
                  <a:pt x="0" y="0"/>
                </a:moveTo>
                <a:lnTo>
                  <a:pt x="1160684" y="0"/>
                </a:lnTo>
                <a:lnTo>
                  <a:pt x="1160684" y="1393834"/>
                </a:lnTo>
                <a:lnTo>
                  <a:pt x="0" y="13938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3289811" y="2556334"/>
            <a:ext cx="1353071" cy="1353071"/>
          </a:xfrm>
          <a:custGeom>
            <a:avLst/>
            <a:gdLst/>
            <a:ahLst/>
            <a:cxnLst/>
            <a:rect l="l" t="t" r="r" b="b"/>
            <a:pathLst>
              <a:path w="1353071" h="1353071">
                <a:moveTo>
                  <a:pt x="0" y="0"/>
                </a:moveTo>
                <a:lnTo>
                  <a:pt x="1353071" y="0"/>
                </a:lnTo>
                <a:lnTo>
                  <a:pt x="1353071" y="1353071"/>
                </a:lnTo>
                <a:lnTo>
                  <a:pt x="0" y="13530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8"/>
          <p:cNvSpPr txBox="1"/>
          <p:nvPr/>
        </p:nvSpPr>
        <p:spPr>
          <a:xfrm>
            <a:off x="2274468" y="404407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RECOMMENDATIONS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561472" y="4487066"/>
            <a:ext cx="3542623" cy="3604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5"/>
              </a:lnSpc>
            </a:pPr>
            <a:r>
              <a:rPr lang="en-US" sz="2322" spc="227">
                <a:solidFill>
                  <a:srgbClr val="FDFBFB"/>
                </a:solidFill>
                <a:latin typeface="Roboto Bold"/>
                <a:ea typeface="Roboto Bold"/>
                <a:cs typeface="Roboto Bold"/>
                <a:sym typeface="Roboto Bold"/>
              </a:rPr>
              <a:t>Optimize the shipping process, with a particular focus on improving efficiency and delivery times for standard-class shipments</a:t>
            </a:r>
          </a:p>
          <a:p>
            <a:pPr algn="ctr" rtl="1">
              <a:lnSpc>
                <a:spcPts val="3205"/>
              </a:lnSpc>
            </a:pPr>
            <a:endParaRPr lang="en-US" sz="2322" spc="227">
              <a:solidFill>
                <a:srgbClr val="FDFBFB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marL="0" lvl="1" indent="0" algn="ctr" rtl="1">
              <a:lnSpc>
                <a:spcPts val="3205"/>
              </a:lnSpc>
              <a:spcBef>
                <a:spcPct val="0"/>
              </a:spcBef>
            </a:pPr>
            <a:endParaRPr lang="en-US" sz="2322" spc="227">
              <a:solidFill>
                <a:srgbClr val="FDFBFB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7380311" y="4523924"/>
            <a:ext cx="3542623" cy="3585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 rtl="1">
              <a:lnSpc>
                <a:spcPts val="3205"/>
              </a:lnSpc>
              <a:spcBef>
                <a:spcPct val="0"/>
              </a:spcBef>
            </a:pPr>
            <a:r>
              <a:rPr lang="en-US" sz="2322" u="none" strike="noStrike" spc="227">
                <a:solidFill>
                  <a:srgbClr val="FDFBFB"/>
                </a:solidFill>
                <a:latin typeface="DM Sans Bold"/>
                <a:ea typeface="DM Sans Bold"/>
                <a:cs typeface="DM Sans Bold"/>
                <a:sym typeface="DM Sans Bold"/>
              </a:rPr>
              <a:t>Improve the ordering process to ensure the correct items are delivered, addressing the primary causes of returns</a:t>
            </a:r>
            <a:r>
              <a:rPr lang="ar-EG" sz="2322" u="none" strike="noStrike" spc="227">
                <a:solidFill>
                  <a:srgbClr val="FDFBFB"/>
                </a:solidFill>
                <a:latin typeface="DM Sans Bold"/>
                <a:ea typeface="DM Sans Bold"/>
                <a:cs typeface="DM Sans Bold"/>
                <a:sym typeface="DM Sans Bold"/>
                <a:rtl/>
              </a:rPr>
              <a:t>.</a:t>
            </a:r>
          </a:p>
          <a:p>
            <a:pPr marL="0" lvl="1" indent="0" algn="ctr" rtl="1">
              <a:lnSpc>
                <a:spcPts val="3205"/>
              </a:lnSpc>
              <a:spcBef>
                <a:spcPct val="0"/>
              </a:spcBef>
            </a:pPr>
            <a:endParaRPr lang="ar-EG" sz="2322" u="none" strike="noStrike" spc="227">
              <a:solidFill>
                <a:srgbClr val="FDFBFB"/>
              </a:solidFill>
              <a:latin typeface="DM Sans Bold"/>
              <a:ea typeface="DM Sans Bold"/>
              <a:cs typeface="DM Sans Bold"/>
              <a:sym typeface="DM Sans Bold"/>
              <a:rtl/>
            </a:endParaRPr>
          </a:p>
          <a:p>
            <a:pPr marL="0" lvl="1" indent="0" algn="ctr" rtl="1">
              <a:lnSpc>
                <a:spcPts val="3205"/>
              </a:lnSpc>
              <a:spcBef>
                <a:spcPct val="0"/>
              </a:spcBef>
            </a:pPr>
            <a:endParaRPr lang="ar-EG" sz="2322" u="none" strike="noStrike" spc="227">
              <a:solidFill>
                <a:srgbClr val="FDFBFB"/>
              </a:solidFill>
              <a:latin typeface="DM Sans Bold"/>
              <a:ea typeface="DM Sans Bold"/>
              <a:cs typeface="DM Sans Bold"/>
              <a:sym typeface="DM Sans Bold"/>
              <a:rtl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178209" y="4506116"/>
            <a:ext cx="3542623" cy="3585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 rtl="1">
              <a:lnSpc>
                <a:spcPts val="3205"/>
              </a:lnSpc>
              <a:spcBef>
                <a:spcPct val="0"/>
              </a:spcBef>
            </a:pPr>
            <a:r>
              <a:rPr lang="en-US" sz="2322" u="none" strike="noStrike" spc="227">
                <a:solidFill>
                  <a:srgbClr val="FDFBFB"/>
                </a:solidFill>
                <a:latin typeface="DM Sans Bold"/>
                <a:ea typeface="DM Sans Bold"/>
                <a:cs typeface="DM Sans Bold"/>
                <a:sym typeface="DM Sans Bold"/>
              </a:rPr>
              <a:t>Discontinue partnerships with factories responsible for losses on specific items</a:t>
            </a:r>
            <a:r>
              <a:rPr lang="ar-EG" sz="2322" u="none" strike="noStrike" spc="227">
                <a:solidFill>
                  <a:srgbClr val="FDFBFB"/>
                </a:solidFill>
                <a:latin typeface="DM Sans Bold"/>
                <a:ea typeface="DM Sans Bold"/>
                <a:cs typeface="DM Sans Bold"/>
                <a:sym typeface="DM Sans Bold"/>
                <a:rtl/>
              </a:rPr>
              <a:t>.</a:t>
            </a:r>
          </a:p>
          <a:p>
            <a:pPr marL="0" lvl="1" indent="0" algn="ctr" rtl="1">
              <a:lnSpc>
                <a:spcPts val="3205"/>
              </a:lnSpc>
              <a:spcBef>
                <a:spcPct val="0"/>
              </a:spcBef>
            </a:pPr>
            <a:endParaRPr lang="ar-EG" sz="2322" u="none" strike="noStrike" spc="227">
              <a:solidFill>
                <a:srgbClr val="FDFBFB"/>
              </a:solidFill>
              <a:latin typeface="DM Sans Bold"/>
              <a:ea typeface="DM Sans Bold"/>
              <a:cs typeface="DM Sans Bold"/>
              <a:sym typeface="DM Sans Bold"/>
              <a:rtl/>
            </a:endParaRPr>
          </a:p>
          <a:p>
            <a:pPr marL="0" lvl="1" indent="0" algn="ctr" rtl="1">
              <a:lnSpc>
                <a:spcPts val="3205"/>
              </a:lnSpc>
              <a:spcBef>
                <a:spcPct val="0"/>
              </a:spcBef>
            </a:pPr>
            <a:endParaRPr lang="ar-EG" sz="2322" u="none" strike="noStrike" spc="227">
              <a:solidFill>
                <a:srgbClr val="FDFBFB"/>
              </a:solidFill>
              <a:latin typeface="DM Sans Bold"/>
              <a:ea typeface="DM Sans Bold"/>
              <a:cs typeface="DM Sans Bold"/>
              <a:sym typeface="DM Sans Bold"/>
              <a:rtl/>
            </a:endParaRPr>
          </a:p>
          <a:p>
            <a:pPr marL="0" lvl="1" indent="0" algn="ctr" rtl="1">
              <a:lnSpc>
                <a:spcPts val="3205"/>
              </a:lnSpc>
              <a:spcBef>
                <a:spcPct val="0"/>
              </a:spcBef>
            </a:pPr>
            <a:endParaRPr lang="ar-EG" sz="2322" u="none" strike="noStrike" spc="227">
              <a:solidFill>
                <a:srgbClr val="FDFBFB"/>
              </a:solidFill>
              <a:latin typeface="DM Sans Bold"/>
              <a:ea typeface="DM Sans Bold"/>
              <a:cs typeface="DM Sans Bold"/>
              <a:sym typeface="DM Sans Bold"/>
              <a:rtl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820453" y="3701572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630608" y="693387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28883" y="2795392"/>
            <a:ext cx="570759" cy="711557"/>
          </a:xfrm>
          <a:custGeom>
            <a:avLst/>
            <a:gdLst/>
            <a:ahLst/>
            <a:cxnLst/>
            <a:rect l="l" t="t" r="r" b="b"/>
            <a:pathLst>
              <a:path w="570759" h="711557">
                <a:moveTo>
                  <a:pt x="0" y="0"/>
                </a:moveTo>
                <a:lnTo>
                  <a:pt x="570759" y="0"/>
                </a:lnTo>
                <a:lnTo>
                  <a:pt x="570759" y="711557"/>
                </a:lnTo>
                <a:lnTo>
                  <a:pt x="0" y="7115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358656" y="2593811"/>
            <a:ext cx="4060132" cy="3676265"/>
          </a:xfrm>
          <a:custGeom>
            <a:avLst/>
            <a:gdLst/>
            <a:ahLst/>
            <a:cxnLst/>
            <a:rect l="l" t="t" r="r" b="b"/>
            <a:pathLst>
              <a:path w="4060132" h="3676265">
                <a:moveTo>
                  <a:pt x="0" y="0"/>
                </a:moveTo>
                <a:lnTo>
                  <a:pt x="4060132" y="0"/>
                </a:lnTo>
                <a:lnTo>
                  <a:pt x="4060132" y="3676265"/>
                </a:lnTo>
                <a:lnTo>
                  <a:pt x="0" y="36762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886200" y="895350"/>
            <a:ext cx="10591799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The Story Of Chris Market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08522" y="2719192"/>
            <a:ext cx="3553258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Sales are good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08522" y="4480560"/>
            <a:ext cx="8241074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Shelves are always being filled up</a:t>
            </a:r>
          </a:p>
        </p:txBody>
      </p:sp>
      <p:sp>
        <p:nvSpPr>
          <p:cNvPr id="9" name="Freeform 9"/>
          <p:cNvSpPr/>
          <p:nvPr/>
        </p:nvSpPr>
        <p:spPr>
          <a:xfrm>
            <a:off x="1228883" y="4556760"/>
            <a:ext cx="570759" cy="711557"/>
          </a:xfrm>
          <a:custGeom>
            <a:avLst/>
            <a:gdLst/>
            <a:ahLst/>
            <a:cxnLst/>
            <a:rect l="l" t="t" r="r" b="b"/>
            <a:pathLst>
              <a:path w="570759" h="711557">
                <a:moveTo>
                  <a:pt x="0" y="0"/>
                </a:moveTo>
                <a:lnTo>
                  <a:pt x="570759" y="0"/>
                </a:lnTo>
                <a:lnTo>
                  <a:pt x="570759" y="711556"/>
                </a:lnTo>
                <a:lnTo>
                  <a:pt x="0" y="7115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2808522" y="6193876"/>
            <a:ext cx="8803698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Selling more and making less money</a:t>
            </a:r>
          </a:p>
        </p:txBody>
      </p:sp>
      <p:sp>
        <p:nvSpPr>
          <p:cNvPr id="11" name="Freeform 11"/>
          <p:cNvSpPr/>
          <p:nvPr/>
        </p:nvSpPr>
        <p:spPr>
          <a:xfrm>
            <a:off x="1228883" y="6270076"/>
            <a:ext cx="570759" cy="711557"/>
          </a:xfrm>
          <a:custGeom>
            <a:avLst/>
            <a:gdLst/>
            <a:ahLst/>
            <a:cxnLst/>
            <a:rect l="l" t="t" r="r" b="b"/>
            <a:pathLst>
              <a:path w="570759" h="711557">
                <a:moveTo>
                  <a:pt x="0" y="0"/>
                </a:moveTo>
                <a:lnTo>
                  <a:pt x="570759" y="0"/>
                </a:lnTo>
                <a:lnTo>
                  <a:pt x="570759" y="711557"/>
                </a:lnTo>
                <a:lnTo>
                  <a:pt x="0" y="7115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2016048">
            <a:off x="9962376" y="640296"/>
            <a:ext cx="13499083" cy="3374771"/>
          </a:xfrm>
          <a:custGeom>
            <a:avLst/>
            <a:gdLst/>
            <a:ahLst/>
            <a:cxnLst/>
            <a:rect l="l" t="t" r="r" b="b"/>
            <a:pathLst>
              <a:path w="13499083" h="3374771">
                <a:moveTo>
                  <a:pt x="0" y="0"/>
                </a:moveTo>
                <a:lnTo>
                  <a:pt x="13499082" y="0"/>
                </a:lnTo>
                <a:lnTo>
                  <a:pt x="13499082" y="3374770"/>
                </a:lnTo>
                <a:lnTo>
                  <a:pt x="0" y="3374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926792" y="3793981"/>
            <a:ext cx="6471142" cy="5464319"/>
          </a:xfrm>
          <a:custGeom>
            <a:avLst/>
            <a:gdLst/>
            <a:ahLst/>
            <a:cxnLst/>
            <a:rect l="l" t="t" r="r" b="b"/>
            <a:pathLst>
              <a:path w="6471142" h="5464319">
                <a:moveTo>
                  <a:pt x="0" y="0"/>
                </a:moveTo>
                <a:lnTo>
                  <a:pt x="6471142" y="0"/>
                </a:lnTo>
                <a:lnTo>
                  <a:pt x="6471142" y="5464319"/>
                </a:lnTo>
                <a:lnTo>
                  <a:pt x="0" y="54643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" t="-4478" b="-1673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4720306" y="641339"/>
            <a:ext cx="8847388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D00034"/>
                </a:solidFill>
                <a:latin typeface="Oswald Bold"/>
                <a:ea typeface="Oswald Bold"/>
                <a:cs typeface="Oswald Bold"/>
                <a:sym typeface="Oswald Bold"/>
              </a:rPr>
              <a:t>STORE OWNER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26792" y="2708530"/>
            <a:ext cx="6903771" cy="1928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1"/>
              </a:lnSpc>
            </a:pPr>
            <a:r>
              <a:rPr lang="en-US" sz="5624" spc="55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CHRIS HARVELL</a:t>
            </a:r>
          </a:p>
          <a:p>
            <a:pPr algn="ctr">
              <a:lnSpc>
                <a:spcPts val="7761"/>
              </a:lnSpc>
            </a:pPr>
            <a:endParaRPr lang="en-US" sz="5624" spc="551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287224" y="6911478"/>
            <a:ext cx="2221419" cy="2588518"/>
          </a:xfrm>
          <a:custGeom>
            <a:avLst/>
            <a:gdLst/>
            <a:ahLst/>
            <a:cxnLst/>
            <a:rect l="l" t="t" r="r" b="b"/>
            <a:pathLst>
              <a:path w="2221419" h="2588518">
                <a:moveTo>
                  <a:pt x="0" y="0"/>
                </a:moveTo>
                <a:lnTo>
                  <a:pt x="2221419" y="0"/>
                </a:lnTo>
                <a:lnTo>
                  <a:pt x="2221419" y="2588519"/>
                </a:lnTo>
                <a:lnTo>
                  <a:pt x="0" y="25885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1287224" y="2774421"/>
            <a:ext cx="2556820" cy="2856782"/>
          </a:xfrm>
          <a:custGeom>
            <a:avLst/>
            <a:gdLst/>
            <a:ahLst/>
            <a:cxnLst/>
            <a:rect l="l" t="t" r="r" b="b"/>
            <a:pathLst>
              <a:path w="2556820" h="2856782">
                <a:moveTo>
                  <a:pt x="0" y="0"/>
                </a:moveTo>
                <a:lnTo>
                  <a:pt x="2556820" y="0"/>
                </a:lnTo>
                <a:lnTo>
                  <a:pt x="2556820" y="2856782"/>
                </a:lnTo>
                <a:lnTo>
                  <a:pt x="0" y="28567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236157" y="224792"/>
            <a:ext cx="13749121" cy="126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SUPERSTORE ANALYSIS TOOLS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53612" y="3631312"/>
            <a:ext cx="3155481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0" lvl="1" indent="-647700" algn="ctr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SQL</a:t>
            </a:r>
            <a:r>
              <a:rPr lang="en-US" sz="6000" u="none" strike="noStrik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40696" y="7634238"/>
            <a:ext cx="344274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0" lvl="1" indent="-647700" algn="ctr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Excel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743043" y="66405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2016048">
            <a:off x="13676919" y="-1398964"/>
            <a:ext cx="9222161" cy="2305540"/>
          </a:xfrm>
          <a:custGeom>
            <a:avLst/>
            <a:gdLst/>
            <a:ahLst/>
            <a:cxnLst/>
            <a:rect l="l" t="t" r="r" b="b"/>
            <a:pathLst>
              <a:path w="9222161" h="2305540">
                <a:moveTo>
                  <a:pt x="0" y="0"/>
                </a:moveTo>
                <a:lnTo>
                  <a:pt x="9222162" y="0"/>
                </a:lnTo>
                <a:lnTo>
                  <a:pt x="9222162" y="2305540"/>
                </a:lnTo>
                <a:lnTo>
                  <a:pt x="0" y="2305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804922" y="-152400"/>
            <a:ext cx="14934984" cy="1212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SUPERSTORE ANALYSIS APPROACH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9130" y="2490205"/>
            <a:ext cx="17506567" cy="6098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Our approach to addressing the issue involved a thorough analysis, starting with categorization, followed by sub-categorization, and then by manufacturer names.</a:t>
            </a:r>
          </a:p>
          <a:p>
            <a:pPr algn="l">
              <a:lnSpc>
                <a:spcPts val="5880"/>
              </a:lnSpc>
            </a:pPr>
            <a:endParaRPr lang="en-US" sz="4200">
              <a:solidFill>
                <a:srgbClr val="000000"/>
              </a:solidFill>
              <a:latin typeface="Canva Sans Italics"/>
              <a:ea typeface="Canva Sans Italics"/>
              <a:cs typeface="Canva Sans Italics"/>
              <a:sym typeface="Canva Sans Italics"/>
            </a:endParaRP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We traced the problem back to its origin globally and conducted additional analyses to </a:t>
            </a:r>
            <a:r>
              <a:rPr lang="en-US" sz="420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i</a:t>
            </a:r>
            <a:r>
              <a:rPr lang="en-US" sz="4200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dentify the root cause.</a:t>
            </a:r>
          </a:p>
          <a:p>
            <a:pPr algn="l">
              <a:lnSpc>
                <a:spcPts val="4354"/>
              </a:lnSpc>
            </a:pPr>
            <a:endParaRPr lang="en-US" sz="4200">
              <a:solidFill>
                <a:srgbClr val="000000"/>
              </a:solidFill>
              <a:latin typeface="Canva Sans Italics"/>
              <a:ea typeface="Canva Sans Italics"/>
              <a:cs typeface="Canva Sans Italics"/>
              <a:sym typeface="Canva Sans Italics"/>
            </a:endParaRPr>
          </a:p>
          <a:p>
            <a:pPr algn="l">
              <a:lnSpc>
                <a:spcPts val="4354"/>
              </a:lnSpc>
            </a:pPr>
            <a:endParaRPr lang="en-US" sz="4200">
              <a:solidFill>
                <a:srgbClr val="000000"/>
              </a:solidFill>
              <a:latin typeface="Canva Sans Italics"/>
              <a:ea typeface="Canva Sans Italics"/>
              <a:cs typeface="Canva Sans Italics"/>
              <a:sym typeface="Canva Sans Italics"/>
            </a:endParaRPr>
          </a:p>
          <a:p>
            <a:pPr algn="l">
              <a:lnSpc>
                <a:spcPts val="4354"/>
              </a:lnSpc>
            </a:pPr>
            <a:endParaRPr lang="en-US" sz="4200">
              <a:solidFill>
                <a:srgbClr val="000000"/>
              </a:solidFill>
              <a:latin typeface="Canva Sans Italics"/>
              <a:ea typeface="Canva Sans Italics"/>
              <a:cs typeface="Canva Sans Italics"/>
              <a:sym typeface="Canva Sans Itali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3808278" y="7790385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19158" y="-493449"/>
            <a:ext cx="15840142" cy="9751749"/>
          </a:xfrm>
          <a:custGeom>
            <a:avLst/>
            <a:gdLst/>
            <a:ahLst/>
            <a:cxnLst/>
            <a:rect l="l" t="t" r="r" b="b"/>
            <a:pathLst>
              <a:path w="15840142" h="9751749">
                <a:moveTo>
                  <a:pt x="0" y="0"/>
                </a:moveTo>
                <a:lnTo>
                  <a:pt x="15840142" y="0"/>
                </a:lnTo>
                <a:lnTo>
                  <a:pt x="15840142" y="9751749"/>
                </a:lnTo>
                <a:lnTo>
                  <a:pt x="0" y="97517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4448570" y="165113"/>
            <a:ext cx="9390860" cy="86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Least profitable Categories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3545685" y="7902652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92223" y="1028700"/>
            <a:ext cx="14903554" cy="7992308"/>
          </a:xfrm>
          <a:custGeom>
            <a:avLst/>
            <a:gdLst/>
            <a:ahLst/>
            <a:cxnLst/>
            <a:rect l="l" t="t" r="r" b="b"/>
            <a:pathLst>
              <a:path w="14903554" h="7992308">
                <a:moveTo>
                  <a:pt x="0" y="0"/>
                </a:moveTo>
                <a:lnTo>
                  <a:pt x="14903554" y="0"/>
                </a:lnTo>
                <a:lnTo>
                  <a:pt x="14903554" y="7992308"/>
                </a:lnTo>
                <a:lnTo>
                  <a:pt x="0" y="79923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635" r="-2123" b="-70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4735352" y="165113"/>
            <a:ext cx="9528789" cy="86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Least profitable Subcategories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25995" y="4309863"/>
            <a:ext cx="4944730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MAX 257313.96 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-59100.82 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325995" y="6671428"/>
            <a:ext cx="4944730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1028700"/>
            <a:ext cx="8353681" cy="7366428"/>
          </a:xfrm>
          <a:custGeom>
            <a:avLst/>
            <a:gdLst/>
            <a:ahLst/>
            <a:cxnLst/>
            <a:rect l="l" t="t" r="r" b="b"/>
            <a:pathLst>
              <a:path w="8353681" h="7366428">
                <a:moveTo>
                  <a:pt x="0" y="0"/>
                </a:moveTo>
                <a:lnTo>
                  <a:pt x="8353681" y="0"/>
                </a:lnTo>
                <a:lnTo>
                  <a:pt x="8353681" y="7366428"/>
                </a:lnTo>
                <a:lnTo>
                  <a:pt x="0" y="7366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6037605" y="-104775"/>
            <a:ext cx="4965231" cy="86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Tables - Copiers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325995" y="6671428"/>
            <a:ext cx="4944730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8718733" y="1028700"/>
            <a:ext cx="8353681" cy="7366428"/>
          </a:xfrm>
          <a:custGeom>
            <a:avLst/>
            <a:gdLst/>
            <a:ahLst/>
            <a:cxnLst/>
            <a:rect l="l" t="t" r="r" b="b"/>
            <a:pathLst>
              <a:path w="8353681" h="7366428">
                <a:moveTo>
                  <a:pt x="0" y="0"/>
                </a:moveTo>
                <a:lnTo>
                  <a:pt x="8353681" y="0"/>
                </a:lnTo>
                <a:lnTo>
                  <a:pt x="8353681" y="7366428"/>
                </a:lnTo>
                <a:lnTo>
                  <a:pt x="0" y="7366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144000" y="1782504"/>
            <a:ext cx="1693502" cy="755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43628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731554" y="1792029"/>
            <a:ext cx="835368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Copier Orders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330333" y="4291544"/>
            <a:ext cx="1320836" cy="755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1801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731554" y="4301069"/>
            <a:ext cx="835368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Copier Returns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978665" y="6875359"/>
            <a:ext cx="2024171" cy="695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$195.01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34319" y="6875359"/>
            <a:ext cx="835368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Copier AVG Price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24984" y="1725988"/>
            <a:ext cx="835368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 Orders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99366" y="1716463"/>
            <a:ext cx="1623363" cy="755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16457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0319" y="4334089"/>
            <a:ext cx="835368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 Returns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32499" y="4291544"/>
            <a:ext cx="1357096" cy="755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1007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11047" y="6875359"/>
            <a:ext cx="835368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 AVG Price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99366" y="6799794"/>
            <a:ext cx="1824146" cy="755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$93.81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3545685" y="7902652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125743" y="1594070"/>
            <a:ext cx="13251204" cy="7098859"/>
          </a:xfrm>
          <a:custGeom>
            <a:avLst/>
            <a:gdLst/>
            <a:ahLst/>
            <a:cxnLst/>
            <a:rect l="l" t="t" r="r" b="b"/>
            <a:pathLst>
              <a:path w="13251204" h="7098859">
                <a:moveTo>
                  <a:pt x="0" y="0"/>
                </a:moveTo>
                <a:lnTo>
                  <a:pt x="13251203" y="0"/>
                </a:lnTo>
                <a:lnTo>
                  <a:pt x="13251203" y="7098860"/>
                </a:lnTo>
                <a:lnTo>
                  <a:pt x="0" y="70988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1325995" y="6671428"/>
            <a:ext cx="4944730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700791" y="358996"/>
            <a:ext cx="16886418" cy="238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4 Manufacturers in terms of loss among all countries</a:t>
            </a:r>
          </a:p>
          <a:p>
            <a:pPr algn="ctr">
              <a:lnSpc>
                <a:spcPts val="12880"/>
              </a:lnSpc>
            </a:pPr>
            <a:endParaRPr lang="en-US" sz="480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263</Words>
  <Application>Microsoft Office PowerPoint</Application>
  <PresentationFormat>Custom</PresentationFormat>
  <Paragraphs>68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Canva Sans Italics</vt:lpstr>
      <vt:lpstr>Oswald Bold</vt:lpstr>
      <vt:lpstr>DM Sans</vt:lpstr>
      <vt:lpstr>Canva Sans Bold</vt:lpstr>
      <vt:lpstr>Calibri</vt:lpstr>
      <vt:lpstr>Canva Sans</vt:lpstr>
      <vt:lpstr>DM Sans Bold</vt:lpstr>
      <vt:lpstr>Roboto Bold</vt:lpstr>
      <vt:lpstr>Aileron Bold</vt:lpstr>
      <vt:lpstr>Aptos</vt:lpstr>
      <vt:lpstr>Arial</vt:lpstr>
      <vt:lpstr>Aileron</vt:lpstr>
      <vt:lpstr>Canva Sans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dc:creator>Sayed</dc:creator>
  <cp:lastModifiedBy>sayedhassan.lovecats@hotmail.com</cp:lastModifiedBy>
  <cp:revision>2</cp:revision>
  <dcterms:created xsi:type="dcterms:W3CDTF">2006-08-16T00:00:00Z</dcterms:created>
  <dcterms:modified xsi:type="dcterms:W3CDTF">2024-08-10T14:42:24Z</dcterms:modified>
  <dc:identifier>DAGNQ76UbVg</dc:identifier>
</cp:coreProperties>
</file>