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38c071b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38c071b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fe5358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1fe5358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fe535849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fe535849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1fe5ccb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1fe5ccb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1fe5ccbf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1fe5ccbf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1fe5ccbf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1fe5ccbf1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fe5ccbf1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1fe5ccbf1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e7252dbb4f860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0e7252dbb4f860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e7252dbb4f860c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0e7252dbb4f860c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fe5358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1fe5358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fe535849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fe535849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570c5ca9a989f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570c5ca9a989f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38283b1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38283b1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38283b1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38283b1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38283b15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38283b15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38283b15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38283b15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38c071b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38c071b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 extrusionOk="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4312441" y="-837415"/>
            <a:ext cx="3567118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296149" y="2146976"/>
            <a:ext cx="5029201" cy="247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290864" y="-277238"/>
            <a:ext cx="5029201" cy="732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143000" y="2339501"/>
            <a:ext cx="4798979" cy="355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250020" y="2339501"/>
            <a:ext cx="4798980" cy="355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143001" y="2864795"/>
            <a:ext cx="4798978" cy="302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250018" y="2067127"/>
            <a:ext cx="4798981" cy="7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250019" y="2864795"/>
            <a:ext cx="4798982" cy="302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627451" y="987425"/>
            <a:ext cx="542154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1143000" y="3662464"/>
            <a:ext cx="3932237" cy="220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513614" y="987425"/>
            <a:ext cx="55353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143000" y="3657601"/>
            <a:ext cx="3932236" cy="221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749268" y="4070878"/>
            <a:ext cx="2442733" cy="2787123"/>
          </a:xfrm>
          <a:custGeom>
            <a:avLst/>
            <a:gdLst/>
            <a:ahLst/>
            <a:cxnLst/>
            <a:rect l="l" t="t" r="r" b="b"/>
            <a:pathLst>
              <a:path w="2442733" h="2787123" extrusionOk="0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/>
            <a:ahLst/>
            <a:cxnLst/>
            <a:rect l="l" t="t" r="r" b="b"/>
            <a:pathLst>
              <a:path w="2442733" h="2787123" extrusionOk="0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0" i="1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 b="0" i="1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5485477687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clipart.org/detail/84199/lcd-by-cru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90" name="Google Shape;90;p13" descr="Close-up of a calculator keypad"/>
          <p:cNvPicPr preferRelativeResize="0"/>
          <p:nvPr/>
        </p:nvPicPr>
        <p:blipFill rotWithShape="1">
          <a:blip r:embed="rId3">
            <a:alphaModFix/>
          </a:blip>
          <a:srcRect b="15094"/>
          <a:stretch/>
        </p:blipFill>
        <p:spPr>
          <a:xfrm>
            <a:off x="20" y="-3"/>
            <a:ext cx="12191979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7523854" y="1544347"/>
            <a:ext cx="4676439" cy="5313651"/>
          </a:xfrm>
          <a:custGeom>
            <a:avLst/>
            <a:gdLst/>
            <a:ahLst/>
            <a:cxnLst/>
            <a:rect l="l" t="t" r="r" b="b"/>
            <a:pathLst>
              <a:path w="6846874" h="5422604" extrusionOk="0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dk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Google Shape;92;p13"/>
          <p:cNvSpPr/>
          <p:nvPr/>
        </p:nvSpPr>
        <p:spPr>
          <a:xfrm rot="5400000">
            <a:off x="1127553" y="-1127553"/>
            <a:ext cx="6858000" cy="9113106"/>
          </a:xfrm>
          <a:custGeom>
            <a:avLst/>
            <a:gdLst/>
            <a:ahLst/>
            <a:cxnLst/>
            <a:rect l="l" t="t" r="r" b="b"/>
            <a:pathLst>
              <a:path w="6858000" h="9113106" extrusionOk="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SiMPLE CALCULATOR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9223278" y="4662192"/>
            <a:ext cx="2858548" cy="172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sz="2400">
                <a:solidFill>
                  <a:srgbClr val="FFFFFF"/>
                </a:solidFill>
              </a:rPr>
              <a:t>Team 2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811825" y="-167391"/>
            <a:ext cx="9906000" cy="16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742850" y="223550"/>
            <a:ext cx="9906000" cy="544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*RW</a:t>
            </a:r>
            <a:endParaRPr sz="3600"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US" sz="2400"/>
              <a:t>read </a:t>
            </a:r>
            <a:endParaRPr sz="2400"/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400"/>
              <a:t>write (for printing on lcd )connected to ground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*E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it must be activated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*D0 to D7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pins which recieve data from arduino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/>
              <a:t>*A&amp;K</a:t>
            </a:r>
            <a:endParaRPr sz="4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backlight of screen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82F1-17FE-F42B-1797-FB1FCB53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20" y="103415"/>
            <a:ext cx="8175171" cy="4212771"/>
          </a:xfrm>
        </p:spPr>
        <p:txBody>
          <a:bodyPr/>
          <a:lstStyle/>
          <a:p>
            <a:r>
              <a:rPr lang="en-AU" b="1" dirty="0">
                <a:solidFill>
                  <a:schemeClr val="tx1"/>
                </a:solidFill>
              </a:rPr>
              <a:t>keypad</a:t>
            </a:r>
            <a:endParaRPr lang="ar-S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8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keypad 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090650" y="2373051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keypad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keypad wiring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keypad logic table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keypad interfacing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keypad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one of the microcontroller functions is to receive input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input can be entered through 16-key membrane switch keypad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800" y="3400100"/>
            <a:ext cx="2805624" cy="26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865" y="3400100"/>
            <a:ext cx="24796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keypad wiring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4x4 matrix contain 16 switch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 Columns &amp; 4 Rows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we entered one of them as an input other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would be outputh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824" y="2438574"/>
            <a:ext cx="4141774" cy="335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table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Arduino detects which button is pressed by detecting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row and column pin that’s connected to the button.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no buttons are pressed, all of the column pins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are held HIGH (output),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all of the row pins are held LOW(input)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450" y="2373438"/>
            <a:ext cx="4261376" cy="34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55600" y="600710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it work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25" y="2052825"/>
            <a:ext cx="5372951" cy="38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121" y="2436121"/>
            <a:ext cx="5786850" cy="32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202900" y="46458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keypad interfacing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202900" y="1645501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Keypad(makeKeymap(key), rowPins, colPins, ROWS, COLS)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525" y="2114975"/>
            <a:ext cx="3976026" cy="39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175" y="2210037"/>
            <a:ext cx="3572125" cy="38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6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664B-63C7-0598-5568-1ECBDA39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0014-80FB-C7F6-160C-689127A9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5941981" cy="616771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LiquidCrystal.h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Keypad.h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byte ROWS = 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byte COLS = 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[ROWS][COLS] = {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 {'1','2','3','A'},</a:t>
            </a:r>
            <a:endParaRPr lang="en-US" sz="16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 {'4','5','6','B'},</a:t>
            </a:r>
            <a:endParaRPr lang="en-US" sz="16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 {'7','8','9','C'},</a:t>
            </a:r>
            <a:endParaRPr lang="en-US" sz="16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 {'*','0','#','D’}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 {'7','8','9',’/'},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{'4','5','6',’*’}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{'1','2','3',’-’},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{‘C','0',’=',’+'}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sz="16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rowPins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[ROWS] = {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114300" indent="0">
              <a:buNone/>
            </a:pP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9662C-264C-06C0-B03E-B41E8C9603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28447" y="80683"/>
            <a:ext cx="6463552" cy="608703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byte 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colPins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[COLS] = {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114300" indent="0">
              <a:buNone/>
            </a:pP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LiquidCrystal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(A0,A1,A2,A3,A4,A5);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Keypad 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makeKeymap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(keys),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rowPins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colPins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ROWS, ROWS);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Num1,Num2,Number;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key,action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14300" indent="0">
              <a:buNone/>
            </a:pP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"CALCULATOR"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key = 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keypad</a:t>
            </a:r>
            <a:r>
              <a:rPr lang="en-US" sz="2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296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our project </a:t>
            </a:r>
            <a:endParaRPr sz="36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what's our project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concepts that we will talk about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 explaining the lcd in our project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explaining the keybad in our project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explaining arduino code 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simulated our project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D111-3CA6-64D8-0384-6F1DC2DC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 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40266-92F2-5D13-381B-E9FC3491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7765" y="0"/>
            <a:ext cx="6544233" cy="6212541"/>
          </a:xfrm>
        </p:spPr>
        <p:txBody>
          <a:bodyPr wrap="square" anchor="t"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number =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float</a:t>
            </a:r>
            <a:r>
              <a:rPr lang="en-US" dirty="0"/>
              <a:t> (key);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Number = (Number*</a:t>
            </a:r>
            <a:r>
              <a:rPr lang="en-US" sz="2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float</a:t>
            </a:r>
            <a:r>
              <a:rPr lang="en-US" dirty="0"/>
              <a:t> (key)</a:t>
            </a: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14300" indent="0"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 == ‘=')</a:t>
            </a:r>
          </a:p>
          <a:p>
            <a:pPr marL="114300" indent="0">
              <a:buNone/>
            </a:pPr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pPr marL="114300" indent="0">
              <a:buNone/>
            </a:pPr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Num2=Number;</a:t>
            </a:r>
          </a:p>
          <a:p>
            <a:pPr marL="114300" indent="0">
              <a:buNone/>
            </a:pPr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b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14300" indent="0">
              <a:buNone/>
            </a:pPr>
            <a: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  <a:p>
            <a:pPr marL="114300" indent="0">
              <a:buNone/>
            </a:pPr>
            <a:endParaRPr lang="ar-SA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1A63290-CFB6-30AB-62EB-D0838671C4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5477435" cy="6149787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(key!=NO_KEY)</a:t>
            </a:r>
            <a:b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DetectButtons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(result==</a:t>
            </a:r>
            <a:r>
              <a:rPr lang="en-US" sz="64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CalculateResult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DisplayResult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  </a:t>
            </a:r>
          </a:p>
          <a:p>
            <a:pPr marL="114300" indent="0">
              <a:buNone/>
            </a:pP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DetectButtons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 </a:t>
            </a:r>
          </a:p>
          <a:p>
            <a:pPr marL="114300" indent="0">
              <a:buNone/>
            </a:pPr>
            <a:r>
              <a:rPr lang="en-US" sz="64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64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114300" indent="0">
              <a:buNone/>
            </a:pPr>
            <a:b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(key=='*’) {</a:t>
            </a:r>
          </a:p>
          <a:p>
            <a:pPr marL="114300" indent="0">
              <a:buNone/>
            </a:pP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        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Number=Num1=Num2=</a:t>
            </a:r>
            <a:r>
              <a:rPr lang="en-US" sz="64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result=</a:t>
            </a:r>
            <a:r>
              <a:rPr lang="en-US" sz="64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114300" indent="0">
              <a:buNone/>
            </a:pP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 == ‘1‘ </a:t>
            </a: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||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key == ‘2’</a:t>
            </a: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 ||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key ==‘3’</a:t>
            </a:r>
          </a:p>
          <a:p>
            <a:pPr marL="114300" indent="0">
              <a:buNone/>
            </a:pP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||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key==‘4’ </a:t>
            </a: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|| key == ‘5’ || key == </a:t>
            </a:r>
          </a:p>
          <a:p>
            <a:pPr marL="114300" indent="0">
              <a:buNone/>
            </a:pP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       ‘6’ || key ==‘7’ || key ==‘8’ || key ==</a:t>
            </a:r>
          </a:p>
          <a:p>
            <a:pPr marL="114300" indent="0">
              <a:buNone/>
            </a:pP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   ‘9</a:t>
            </a:r>
            <a:r>
              <a:rPr lang="en-US" sz="6400">
                <a:solidFill>
                  <a:srgbClr val="DAE3E3"/>
                </a:solidFill>
                <a:latin typeface="Consolas" panose="020B0609020204030204" pitchFamily="49" charset="0"/>
              </a:rPr>
              <a:t>’ ||  </a:t>
            </a: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key ==‘0’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  </a:t>
            </a:r>
          </a:p>
          <a:p>
            <a:pPr marL="114300" indent="0">
              <a:buNone/>
            </a:pPr>
            <a:r>
              <a:rPr lang="en-US" sz="6400" dirty="0">
                <a:solidFill>
                  <a:srgbClr val="DAE3E3"/>
                </a:solidFill>
                <a:latin typeface="Consolas" panose="020B0609020204030204" pitchFamily="49" charset="0"/>
              </a:rPr>
              <a:t>      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(Number==</a:t>
            </a:r>
            <a:r>
              <a:rPr lang="en-US" sz="64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64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2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8B73-3BD7-C8FE-EBF2-20BBF18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C549-0040-D199-2CB3-A45138B8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5941980" cy="616771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 == ‘/' || key == ‘*' || key == ‘-' || key == ‘+') {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Num1 = Number;    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Number =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 == ‘+')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{ action = '+';}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 == ‘-')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{ action = '-'; }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 == ‘*')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{ action = '*';}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(key == ‘/')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action = '/';}  </a:t>
            </a:r>
            <a:b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114300" indent="0">
              <a:buNone/>
            </a:pPr>
            <a:r>
              <a:rPr lang="en-US" sz="1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F2BA-2593-FB80-2EBD-FB87FEBA62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0165" y="53788"/>
            <a:ext cx="6391835" cy="6311153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28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CalculateResult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(action=='+')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Number = Num1+Num2;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(action=='-')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Number = Num1-Num2;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(action=='*')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Number = Num1*Num2;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(action=='/')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Number = Num1/Num2; 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DisplayResult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(Num1); </a:t>
            </a:r>
          </a:p>
          <a:p>
            <a:pPr marL="114300" indent="0">
              <a:buNone/>
            </a:pP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(action);</a:t>
            </a:r>
          </a:p>
          <a:p>
            <a:pPr marL="114300" indent="0">
              <a:buNone/>
            </a:pP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(Num2); 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(result==</a:t>
            </a:r>
            <a:r>
              <a:rPr lang="en-US" sz="28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 ="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(Number);} </a:t>
            </a:r>
            <a:b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114300" indent="0">
              <a:buNone/>
            </a:pP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US" sz="28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(Number); </a:t>
            </a:r>
          </a:p>
          <a:p>
            <a:pPr marL="114300" indent="0">
              <a:buNone/>
            </a:pPr>
            <a:r>
              <a:rPr lang="en-US" sz="28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6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2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title"/>
          </p:nvPr>
        </p:nvSpPr>
        <p:spPr>
          <a:xfrm>
            <a:off x="3321701" y="918715"/>
            <a:ext cx="5935800" cy="4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simulate our project 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2">
            <a:extLst>
              <a:ext uri="{FF2B5EF4-FFF2-40B4-BE49-F238E27FC236}">
                <a16:creationId xmlns:a16="http://schemas.microsoft.com/office/drawing/2014/main" id="{82F45E65-9860-32ED-D00A-8C6BD1DF58C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9647" r="9647"/>
          <a:stretch/>
        </p:blipFill>
        <p:spPr>
          <a:xfrm>
            <a:off x="0" y="-3206750"/>
            <a:ext cx="12192000" cy="100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what's our project 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34590" y="2451118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project is an application of arduino using keybad and lcd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project depends on display what we write from keybad to lcd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 we will  explain how can we do this project  step by step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first of all we will talk about the components that we used in our project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then we will explain the arduino code of our project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finally we will simulate our project to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6D6D-9C53-BBCC-94B8-28FCC544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040" y="4178298"/>
            <a:ext cx="8986580" cy="2832404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LCD </a:t>
            </a:r>
            <a:endParaRPr lang="ar-SA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AU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LCD :.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is in an LCD display?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How lcd work?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 pins and their function  related to arduino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143000" y="872935"/>
            <a:ext cx="9906000" cy="136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What is in an LCD display?</a:t>
            </a:r>
            <a:endParaRPr sz="360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143000" y="1813150"/>
            <a:ext cx="9906000" cy="25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/>
              <a:t>A liquid-crystal display (LCD) is a flat-panel display or other electronically modulated optical device that uses the light-modulating properties of liquid crystals combined with polarizers. Liquid crystals do not emit light directly but instead use a backlight or reflector to produce images in color or monochrome.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920" y="3983689"/>
            <a:ext cx="5583849" cy="23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143000" y="872924"/>
            <a:ext cx="9906000" cy="14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How LCDs work?</a:t>
            </a:r>
            <a:endParaRPr sz="3600"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143000" y="2233725"/>
            <a:ext cx="9906000" cy="36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display is made up of millions of pixels. The quality of a display commonly refers to the number of pixels.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1143000" y="281499"/>
            <a:ext cx="9906000" cy="172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when it connected to arduino ,IT receives group of data from arduino among their pins 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and changes these data into characters(digits,letters) on its screen </a:t>
            </a: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143000" y="2332026"/>
            <a:ext cx="99060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50" y="1757975"/>
            <a:ext cx="10307700" cy="44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706500" y="212500"/>
            <a:ext cx="10342500" cy="568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*VSS &amp;VDD</a:t>
            </a:r>
            <a:endParaRPr sz="3600"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US" sz="2400"/>
              <a:t>give volt to micro controller of lcd</a:t>
            </a:r>
            <a:endParaRPr sz="2400"/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400"/>
              <a:t>microcontroller(function)</a:t>
            </a:r>
            <a:endParaRPr sz="2400"/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*VO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IT CONNECTED to changeable resistance (potentiometer) connected then to volt </a:t>
            </a:r>
            <a:r>
              <a:rPr lang="en-US" sz="3600"/>
              <a:t> WHY???  </a:t>
            </a:r>
            <a:r>
              <a:rPr lang="en-US" sz="2400"/>
              <a:t>to control the contrast of the screen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*RS(register select)</a:t>
            </a:r>
            <a:endParaRPr sz="3600"/>
          </a:p>
          <a:p>
            <a:pPr marL="457200" lvl="0" indent="-346753" algn="l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-US" sz="2658"/>
              <a:t>command register (low)</a:t>
            </a:r>
            <a:endParaRPr sz="2658"/>
          </a:p>
          <a:p>
            <a:pPr marL="457200" lvl="0" indent="-346753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658"/>
              <a:t>data register (high)</a:t>
            </a:r>
            <a:endParaRPr sz="265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     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/>
          </a:p>
        </p:txBody>
      </p:sp>
      <p:cxnSp>
        <p:nvCxnSpPr>
          <p:cNvPr id="169" name="Google Shape;169;p24"/>
          <p:cNvCxnSpPr/>
          <p:nvPr/>
        </p:nvCxnSpPr>
        <p:spPr>
          <a:xfrm>
            <a:off x="4059625" y="4655725"/>
            <a:ext cx="1324800" cy="13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4"/>
          <p:cNvCxnSpPr/>
          <p:nvPr/>
        </p:nvCxnSpPr>
        <p:spPr>
          <a:xfrm>
            <a:off x="4873600" y="3717400"/>
            <a:ext cx="1407600" cy="69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3383475" y="3910575"/>
            <a:ext cx="27600" cy="16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/>
          <p:nvPr/>
        </p:nvCxnSpPr>
        <p:spPr>
          <a:xfrm rot="10800000" flipH="1">
            <a:off x="3521450" y="3951975"/>
            <a:ext cx="12558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rgbClr val="000000"/>
      </a:dk1>
      <a:lt1>
        <a:srgbClr val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1084</Words>
  <Application>Microsoft Office PowerPoint</Application>
  <PresentationFormat>Widescreen</PresentationFormat>
  <Paragraphs>149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Play</vt:lpstr>
      <vt:lpstr>Söhne Mono</vt:lpstr>
      <vt:lpstr>RegattaVTI</vt:lpstr>
      <vt:lpstr>SiMPLE CALCULATOR  </vt:lpstr>
      <vt:lpstr>introduction to our project </vt:lpstr>
      <vt:lpstr>what's our project </vt:lpstr>
      <vt:lpstr>LCD </vt:lpstr>
      <vt:lpstr>LCD :.  </vt:lpstr>
      <vt:lpstr>What is in an LCD display?</vt:lpstr>
      <vt:lpstr>How LCDs work?</vt:lpstr>
      <vt:lpstr>when it connected to arduino ,IT receives group of data from arduino among their pins . and changes these data into characters(digits,letters) on its screen </vt:lpstr>
      <vt:lpstr>PowerPoint Presentation</vt:lpstr>
      <vt:lpstr>PowerPoint Presentation</vt:lpstr>
      <vt:lpstr>keypad</vt:lpstr>
      <vt:lpstr>keypad </vt:lpstr>
      <vt:lpstr>keypad</vt:lpstr>
      <vt:lpstr>keypad wiring</vt:lpstr>
      <vt:lpstr>logic table</vt:lpstr>
      <vt:lpstr>how it work</vt:lpstr>
      <vt:lpstr>keypad interfacing</vt:lpstr>
      <vt:lpstr>PowerPoint Presentation</vt:lpstr>
      <vt:lpstr>  </vt:lpstr>
      <vt:lpstr>  </vt:lpstr>
      <vt:lpstr>  </vt:lpstr>
      <vt:lpstr>simulate our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  </dc:title>
  <cp:lastModifiedBy>sayed</cp:lastModifiedBy>
  <cp:revision>5</cp:revision>
  <dcterms:modified xsi:type="dcterms:W3CDTF">2023-05-17T17:01:14Z</dcterms:modified>
</cp:coreProperties>
</file>