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7" r:id="rId2"/>
    <p:sldId id="259"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4" d="100"/>
          <a:sy n="84" d="100"/>
        </p:scale>
        <p:origin x="583"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mid\Documents\GitHub\Underwater-image-color-enhancement-with-PSO-python-implementation\Grap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Avg Entropy /</a:t>
            </a:r>
            <a:r>
              <a:rPr lang="en-US" baseline="0"/>
              <a:t> Iteration</a:t>
            </a:r>
            <a:endParaRPr lang="en-US"/>
          </a:p>
        </c:rich>
      </c:tx>
      <c:layout>
        <c:manualLayout>
          <c:xMode val="edge"/>
          <c:yMode val="edge"/>
          <c:x val="0.40256649726767241"/>
          <c:y val="1.4330707980229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Orginal</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Iteration_10!$A$2:$A$15</c:f>
              <c:numCache>
                <c:formatCode>General</c:formatCode>
                <c:ptCount val="14"/>
                <c:pt idx="0">
                  <c:v>5</c:v>
                </c:pt>
                <c:pt idx="1">
                  <c:v>10</c:v>
                </c:pt>
                <c:pt idx="2">
                  <c:v>15</c:v>
                </c:pt>
                <c:pt idx="3">
                  <c:v>20</c:v>
                </c:pt>
                <c:pt idx="4">
                  <c:v>25</c:v>
                </c:pt>
                <c:pt idx="5">
                  <c:v>30</c:v>
                </c:pt>
                <c:pt idx="6">
                  <c:v>35</c:v>
                </c:pt>
                <c:pt idx="7">
                  <c:v>40</c:v>
                </c:pt>
                <c:pt idx="8">
                  <c:v>45</c:v>
                </c:pt>
                <c:pt idx="9">
                  <c:v>50</c:v>
                </c:pt>
                <c:pt idx="10">
                  <c:v>55</c:v>
                </c:pt>
                <c:pt idx="11">
                  <c:v>60</c:v>
                </c:pt>
                <c:pt idx="12">
                  <c:v>65</c:v>
                </c:pt>
                <c:pt idx="13">
                  <c:v>70</c:v>
                </c:pt>
              </c:numCache>
            </c:numRef>
          </c:cat>
          <c:val>
            <c:numRef>
              <c:f>Iteration_10!$B$2:$B$15</c:f>
              <c:numCache>
                <c:formatCode>General</c:formatCode>
                <c:ptCount val="14"/>
                <c:pt idx="0">
                  <c:v>6.71916483884252</c:v>
                </c:pt>
                <c:pt idx="1">
                  <c:v>6.71916483884252</c:v>
                </c:pt>
                <c:pt idx="2">
                  <c:v>6.71916483884252</c:v>
                </c:pt>
                <c:pt idx="3">
                  <c:v>6.71916483884252</c:v>
                </c:pt>
                <c:pt idx="4">
                  <c:v>6.71916483884252</c:v>
                </c:pt>
                <c:pt idx="5">
                  <c:v>6.71916483884252</c:v>
                </c:pt>
                <c:pt idx="6">
                  <c:v>6.71916483884252</c:v>
                </c:pt>
                <c:pt idx="7">
                  <c:v>6.71916483884252</c:v>
                </c:pt>
                <c:pt idx="8">
                  <c:v>6.71916483884252</c:v>
                </c:pt>
                <c:pt idx="9">
                  <c:v>6.71916483884252</c:v>
                </c:pt>
                <c:pt idx="10">
                  <c:v>6.71916483884252</c:v>
                </c:pt>
                <c:pt idx="11">
                  <c:v>6.71916483884252</c:v>
                </c:pt>
                <c:pt idx="12">
                  <c:v>6.71916483884252</c:v>
                </c:pt>
                <c:pt idx="13">
                  <c:v>6.71916483884252</c:v>
                </c:pt>
              </c:numCache>
            </c:numRef>
          </c:val>
          <c:smooth val="0"/>
          <c:extLst>
            <c:ext xmlns:c16="http://schemas.microsoft.com/office/drawing/2014/chart" uri="{C3380CC4-5D6E-409C-BE32-E72D297353CC}">
              <c16:uniqueId val="{00000000-7A4A-4C72-B917-369776FEF067}"/>
            </c:ext>
          </c:extLst>
        </c:ser>
        <c:ser>
          <c:idx val="2"/>
          <c:order val="1"/>
          <c:tx>
            <c:v>NUCE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Iteration_10!$A$2:$A$15</c:f>
              <c:numCache>
                <c:formatCode>General</c:formatCode>
                <c:ptCount val="14"/>
                <c:pt idx="0">
                  <c:v>5</c:v>
                </c:pt>
                <c:pt idx="1">
                  <c:v>10</c:v>
                </c:pt>
                <c:pt idx="2">
                  <c:v>15</c:v>
                </c:pt>
                <c:pt idx="3">
                  <c:v>20</c:v>
                </c:pt>
                <c:pt idx="4">
                  <c:v>25</c:v>
                </c:pt>
                <c:pt idx="5">
                  <c:v>30</c:v>
                </c:pt>
                <c:pt idx="6">
                  <c:v>35</c:v>
                </c:pt>
                <c:pt idx="7">
                  <c:v>40</c:v>
                </c:pt>
                <c:pt idx="8">
                  <c:v>45</c:v>
                </c:pt>
                <c:pt idx="9">
                  <c:v>50</c:v>
                </c:pt>
                <c:pt idx="10">
                  <c:v>55</c:v>
                </c:pt>
                <c:pt idx="11">
                  <c:v>60</c:v>
                </c:pt>
                <c:pt idx="12">
                  <c:v>65</c:v>
                </c:pt>
                <c:pt idx="13">
                  <c:v>70</c:v>
                </c:pt>
              </c:numCache>
            </c:numRef>
          </c:cat>
          <c:val>
            <c:numRef>
              <c:f>Iteration_10!$C$2:$C$15</c:f>
              <c:numCache>
                <c:formatCode>General</c:formatCode>
                <c:ptCount val="14"/>
                <c:pt idx="0">
                  <c:v>6.98798612316551</c:v>
                </c:pt>
                <c:pt idx="1">
                  <c:v>6.9912978779617303</c:v>
                </c:pt>
                <c:pt idx="2">
                  <c:v>6.9875070227385301</c:v>
                </c:pt>
                <c:pt idx="3">
                  <c:v>6.9910897453564402</c:v>
                </c:pt>
                <c:pt idx="4">
                  <c:v>6.9810310825111204</c:v>
                </c:pt>
                <c:pt idx="5">
                  <c:v>6.9854493142230902</c:v>
                </c:pt>
                <c:pt idx="6">
                  <c:v>6.98486701372296</c:v>
                </c:pt>
                <c:pt idx="7">
                  <c:v>6.9844351699281297</c:v>
                </c:pt>
                <c:pt idx="8">
                  <c:v>6.9835819890285</c:v>
                </c:pt>
                <c:pt idx="9">
                  <c:v>6.9834227177513197</c:v>
                </c:pt>
                <c:pt idx="10">
                  <c:v>6.9832374273395903</c:v>
                </c:pt>
                <c:pt idx="11">
                  <c:v>6.9831311383343602</c:v>
                </c:pt>
                <c:pt idx="12">
                  <c:v>6.9831005841333402</c:v>
                </c:pt>
                <c:pt idx="13">
                  <c:v>6.9829756075032101</c:v>
                </c:pt>
              </c:numCache>
            </c:numRef>
          </c:val>
          <c:smooth val="0"/>
          <c:extLst>
            <c:ext xmlns:c16="http://schemas.microsoft.com/office/drawing/2014/chart" uri="{C3380CC4-5D6E-409C-BE32-E72D297353CC}">
              <c16:uniqueId val="{00000001-7A4A-4C72-B917-369776FEF067}"/>
            </c:ext>
          </c:extLst>
        </c:ser>
        <c:ser>
          <c:idx val="3"/>
          <c:order val="2"/>
          <c:tx>
            <c:v>SDS NUCE</c:v>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Iteration_10!$A$2:$A$15</c:f>
              <c:numCache>
                <c:formatCode>General</c:formatCode>
                <c:ptCount val="14"/>
                <c:pt idx="0">
                  <c:v>5</c:v>
                </c:pt>
                <c:pt idx="1">
                  <c:v>10</c:v>
                </c:pt>
                <c:pt idx="2">
                  <c:v>15</c:v>
                </c:pt>
                <c:pt idx="3">
                  <c:v>20</c:v>
                </c:pt>
                <c:pt idx="4">
                  <c:v>25</c:v>
                </c:pt>
                <c:pt idx="5">
                  <c:v>30</c:v>
                </c:pt>
                <c:pt idx="6">
                  <c:v>35</c:v>
                </c:pt>
                <c:pt idx="7">
                  <c:v>40</c:v>
                </c:pt>
                <c:pt idx="8">
                  <c:v>45</c:v>
                </c:pt>
                <c:pt idx="9">
                  <c:v>50</c:v>
                </c:pt>
                <c:pt idx="10">
                  <c:v>55</c:v>
                </c:pt>
                <c:pt idx="11">
                  <c:v>60</c:v>
                </c:pt>
                <c:pt idx="12">
                  <c:v>65</c:v>
                </c:pt>
                <c:pt idx="13">
                  <c:v>70</c:v>
                </c:pt>
              </c:numCache>
            </c:numRef>
          </c:cat>
          <c:val>
            <c:numRef>
              <c:f>Iteration_10!$D$2:$D$15</c:f>
              <c:numCache>
                <c:formatCode>General</c:formatCode>
                <c:ptCount val="14"/>
                <c:pt idx="0">
                  <c:v>6.99834091434494</c:v>
                </c:pt>
                <c:pt idx="1">
                  <c:v>6.9978215779513402</c:v>
                </c:pt>
                <c:pt idx="2">
                  <c:v>6.9969775168062798</c:v>
                </c:pt>
                <c:pt idx="3">
                  <c:v>6.9982923309143201</c:v>
                </c:pt>
                <c:pt idx="4">
                  <c:v>7.0125822424068502</c:v>
                </c:pt>
                <c:pt idx="5">
                  <c:v>7.0080886072563304</c:v>
                </c:pt>
                <c:pt idx="6">
                  <c:v>6.9991051050629496</c:v>
                </c:pt>
                <c:pt idx="7">
                  <c:v>6.9953474374008602</c:v>
                </c:pt>
                <c:pt idx="8">
                  <c:v>6.9924176872176096</c:v>
                </c:pt>
                <c:pt idx="9">
                  <c:v>6.9922117410953604</c:v>
                </c:pt>
                <c:pt idx="10">
                  <c:v>6.9912797088138499</c:v>
                </c:pt>
                <c:pt idx="11">
                  <c:v>6.9904071642003798</c:v>
                </c:pt>
                <c:pt idx="12">
                  <c:v>6.98941162853622</c:v>
                </c:pt>
                <c:pt idx="13">
                  <c:v>6.9889094423611997</c:v>
                </c:pt>
              </c:numCache>
            </c:numRef>
          </c:val>
          <c:smooth val="0"/>
          <c:extLst>
            <c:ext xmlns:c16="http://schemas.microsoft.com/office/drawing/2014/chart" uri="{C3380CC4-5D6E-409C-BE32-E72D297353CC}">
              <c16:uniqueId val="{00000002-7A4A-4C72-B917-369776FEF067}"/>
            </c:ext>
          </c:extLst>
        </c:ser>
        <c:dLbls>
          <c:showLegendKey val="0"/>
          <c:showVal val="0"/>
          <c:showCatName val="0"/>
          <c:showSerName val="0"/>
          <c:showPercent val="0"/>
          <c:showBubbleSize val="0"/>
        </c:dLbls>
        <c:marker val="1"/>
        <c:smooth val="0"/>
        <c:axId val="667076400"/>
        <c:axId val="667075984"/>
      </c:lineChart>
      <c:catAx>
        <c:axId val="667076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7075984"/>
        <c:crosses val="autoZero"/>
        <c:auto val="1"/>
        <c:lblAlgn val="ctr"/>
        <c:lblOffset val="100"/>
        <c:noMultiLvlLbl val="0"/>
      </c:catAx>
      <c:valAx>
        <c:axId val="667075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7076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5CB8F1-3DAD-4972-833B-871383D015AA}"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13A23-5FBE-40AA-BCFB-49BE34EEE911}" type="slidenum">
              <a:rPr lang="en-US" smtClean="0"/>
              <a:t>‹#›</a:t>
            </a:fld>
            <a:endParaRPr lang="en-US"/>
          </a:p>
        </p:txBody>
      </p:sp>
    </p:spTree>
    <p:extLst>
      <p:ext uri="{BB962C8B-B14F-4D97-AF65-F5344CB8AC3E}">
        <p14:creationId xmlns:p14="http://schemas.microsoft.com/office/powerpoint/2010/main" val="1999925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CB8F1-3DAD-4972-833B-871383D015AA}"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13A23-5FBE-40AA-BCFB-49BE34EEE911}" type="slidenum">
              <a:rPr lang="en-US" smtClean="0"/>
              <a:t>‹#›</a:t>
            </a:fld>
            <a:endParaRPr lang="en-US"/>
          </a:p>
        </p:txBody>
      </p:sp>
    </p:spTree>
    <p:extLst>
      <p:ext uri="{BB962C8B-B14F-4D97-AF65-F5344CB8AC3E}">
        <p14:creationId xmlns:p14="http://schemas.microsoft.com/office/powerpoint/2010/main" val="2636973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CB8F1-3DAD-4972-833B-871383D015AA}"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13A23-5FBE-40AA-BCFB-49BE34EEE911}" type="slidenum">
              <a:rPr lang="en-US" smtClean="0"/>
              <a:t>‹#›</a:t>
            </a:fld>
            <a:endParaRPr lang="en-US"/>
          </a:p>
        </p:txBody>
      </p:sp>
    </p:spTree>
    <p:extLst>
      <p:ext uri="{BB962C8B-B14F-4D97-AF65-F5344CB8AC3E}">
        <p14:creationId xmlns:p14="http://schemas.microsoft.com/office/powerpoint/2010/main" val="309574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CB8F1-3DAD-4972-833B-871383D015AA}"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13A23-5FBE-40AA-BCFB-49BE34EEE911}" type="slidenum">
              <a:rPr lang="en-US" smtClean="0"/>
              <a:t>‹#›</a:t>
            </a:fld>
            <a:endParaRPr lang="en-US"/>
          </a:p>
        </p:txBody>
      </p:sp>
    </p:spTree>
    <p:extLst>
      <p:ext uri="{BB962C8B-B14F-4D97-AF65-F5344CB8AC3E}">
        <p14:creationId xmlns:p14="http://schemas.microsoft.com/office/powerpoint/2010/main" val="373245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CB8F1-3DAD-4972-833B-871383D015AA}"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13A23-5FBE-40AA-BCFB-49BE34EEE911}" type="slidenum">
              <a:rPr lang="en-US" smtClean="0"/>
              <a:t>‹#›</a:t>
            </a:fld>
            <a:endParaRPr lang="en-US"/>
          </a:p>
        </p:txBody>
      </p:sp>
    </p:spTree>
    <p:extLst>
      <p:ext uri="{BB962C8B-B14F-4D97-AF65-F5344CB8AC3E}">
        <p14:creationId xmlns:p14="http://schemas.microsoft.com/office/powerpoint/2010/main" val="208593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CB8F1-3DAD-4972-833B-871383D015AA}"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513A23-5FBE-40AA-BCFB-49BE34EEE911}" type="slidenum">
              <a:rPr lang="en-US" smtClean="0"/>
              <a:t>‹#›</a:t>
            </a:fld>
            <a:endParaRPr lang="en-US"/>
          </a:p>
        </p:txBody>
      </p:sp>
    </p:spTree>
    <p:extLst>
      <p:ext uri="{BB962C8B-B14F-4D97-AF65-F5344CB8AC3E}">
        <p14:creationId xmlns:p14="http://schemas.microsoft.com/office/powerpoint/2010/main" val="32036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CB8F1-3DAD-4972-833B-871383D015AA}" type="datetimeFigureOut">
              <a:rPr lang="en-US" smtClean="0"/>
              <a:t>6/10/2023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513A23-5FBE-40AA-BCFB-49BE34EEE911}" type="slidenum">
              <a:rPr lang="en-US" smtClean="0"/>
              <a:t>‹#›</a:t>
            </a:fld>
            <a:endParaRPr lang="en-US"/>
          </a:p>
        </p:txBody>
      </p:sp>
    </p:spTree>
    <p:extLst>
      <p:ext uri="{BB962C8B-B14F-4D97-AF65-F5344CB8AC3E}">
        <p14:creationId xmlns:p14="http://schemas.microsoft.com/office/powerpoint/2010/main" val="53574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5CB8F1-3DAD-4972-833B-871383D015AA}" type="datetimeFigureOut">
              <a:rPr lang="en-US" smtClean="0"/>
              <a:t>6/10/2023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513A23-5FBE-40AA-BCFB-49BE34EEE911}" type="slidenum">
              <a:rPr lang="en-US" smtClean="0"/>
              <a:t>‹#›</a:t>
            </a:fld>
            <a:endParaRPr lang="en-US"/>
          </a:p>
        </p:txBody>
      </p:sp>
    </p:spTree>
    <p:extLst>
      <p:ext uri="{BB962C8B-B14F-4D97-AF65-F5344CB8AC3E}">
        <p14:creationId xmlns:p14="http://schemas.microsoft.com/office/powerpoint/2010/main" val="345974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CB8F1-3DAD-4972-833B-871383D015AA}" type="datetimeFigureOut">
              <a:rPr lang="en-US" smtClean="0"/>
              <a:t>6/10/2023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513A23-5FBE-40AA-BCFB-49BE34EEE911}" type="slidenum">
              <a:rPr lang="en-US" smtClean="0"/>
              <a:t>‹#›</a:t>
            </a:fld>
            <a:endParaRPr lang="en-US"/>
          </a:p>
        </p:txBody>
      </p:sp>
    </p:spTree>
    <p:extLst>
      <p:ext uri="{BB962C8B-B14F-4D97-AF65-F5344CB8AC3E}">
        <p14:creationId xmlns:p14="http://schemas.microsoft.com/office/powerpoint/2010/main" val="333256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5CB8F1-3DAD-4972-833B-871383D015AA}"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513A23-5FBE-40AA-BCFB-49BE34EEE911}" type="slidenum">
              <a:rPr lang="en-US" smtClean="0"/>
              <a:t>‹#›</a:t>
            </a:fld>
            <a:endParaRPr lang="en-US"/>
          </a:p>
        </p:txBody>
      </p:sp>
    </p:spTree>
    <p:extLst>
      <p:ext uri="{BB962C8B-B14F-4D97-AF65-F5344CB8AC3E}">
        <p14:creationId xmlns:p14="http://schemas.microsoft.com/office/powerpoint/2010/main" val="221458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5CB8F1-3DAD-4972-833B-871383D015AA}"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513A23-5FBE-40AA-BCFB-49BE34EEE911}" type="slidenum">
              <a:rPr lang="en-US" smtClean="0"/>
              <a:t>‹#›</a:t>
            </a:fld>
            <a:endParaRPr lang="en-US"/>
          </a:p>
        </p:txBody>
      </p:sp>
    </p:spTree>
    <p:extLst>
      <p:ext uri="{BB962C8B-B14F-4D97-AF65-F5344CB8AC3E}">
        <p14:creationId xmlns:p14="http://schemas.microsoft.com/office/powerpoint/2010/main" val="2613484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CB8F1-3DAD-4972-833B-871383D015AA}" type="datetimeFigureOut">
              <a:rPr lang="en-US" smtClean="0"/>
              <a:t>6/10/2023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13A23-5FBE-40AA-BCFB-49BE34EEE911}" type="slidenum">
              <a:rPr lang="en-US" smtClean="0"/>
              <a:t>‹#›</a:t>
            </a:fld>
            <a:endParaRPr lang="en-US"/>
          </a:p>
        </p:txBody>
      </p:sp>
    </p:spTree>
    <p:extLst>
      <p:ext uri="{BB962C8B-B14F-4D97-AF65-F5344CB8AC3E}">
        <p14:creationId xmlns:p14="http://schemas.microsoft.com/office/powerpoint/2010/main" val="145332409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0B5C-2941-B9D5-1751-D879C651346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Explain your problem</a:t>
            </a:r>
          </a:p>
        </p:txBody>
      </p:sp>
      <p:sp>
        <p:nvSpPr>
          <p:cNvPr id="3" name="Content Placeholder 2">
            <a:extLst>
              <a:ext uri="{FF2B5EF4-FFF2-40B4-BE49-F238E27FC236}">
                <a16:creationId xmlns:a16="http://schemas.microsoft.com/office/drawing/2014/main" id="{40E3653F-8650-FE3C-1328-B9391024DB58}"/>
              </a:ext>
            </a:extLst>
          </p:cNvPr>
          <p:cNvSpPr>
            <a:spLocks noGrp="1"/>
          </p:cNvSpPr>
          <p:nvPr>
            <p:ph idx="1"/>
          </p:nvPr>
        </p:nvSpPr>
        <p:spPr/>
        <p:txBody>
          <a:bodyPr/>
          <a:lstStyle/>
          <a:p>
            <a:pPr algn="justLow" rtl="1"/>
            <a:r>
              <a:rPr lang="fa-IR" dirty="0">
                <a:cs typeface="B Nazanin" panose="00000400000000000000" pitchFamily="2" charset="-78"/>
              </a:rPr>
              <a:t>تصاویر زیر آب با توجه به اثرات شکست نور به شدت از کیفیت پایینی برخوردار هستند.</a:t>
            </a:r>
          </a:p>
          <a:p>
            <a:pPr algn="justLow" rtl="1"/>
            <a:r>
              <a:rPr lang="fa-IR" dirty="0">
                <a:cs typeface="B Nazanin" panose="00000400000000000000" pitchFamily="2" charset="-78"/>
              </a:rPr>
              <a:t>در بیشتر روش‌های موجود، اثرات اعوجاج در تصاویر خروجی ایجاد می‌کنند، و این خود باعث کم شدن کیفیت تصاویر خواهد شد.</a:t>
            </a:r>
          </a:p>
        </p:txBody>
      </p:sp>
    </p:spTree>
    <p:extLst>
      <p:ext uri="{BB962C8B-B14F-4D97-AF65-F5344CB8AC3E}">
        <p14:creationId xmlns:p14="http://schemas.microsoft.com/office/powerpoint/2010/main" val="1534304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0B5C-2941-B9D5-1751-D879C651346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Times</a:t>
            </a:r>
          </a:p>
        </p:txBody>
      </p:sp>
      <p:sp>
        <p:nvSpPr>
          <p:cNvPr id="4" name="Content Placeholder 2">
            <a:extLst>
              <a:ext uri="{FF2B5EF4-FFF2-40B4-BE49-F238E27FC236}">
                <a16:creationId xmlns:a16="http://schemas.microsoft.com/office/drawing/2014/main" id="{891F7C19-3CE2-4C17-9F22-781EA500C645}"/>
              </a:ext>
            </a:extLst>
          </p:cNvPr>
          <p:cNvSpPr>
            <a:spLocks noGrp="1"/>
          </p:cNvSpPr>
          <p:nvPr>
            <p:ph idx="1"/>
          </p:nvPr>
        </p:nvSpPr>
        <p:spPr>
          <a:xfrm>
            <a:off x="838200" y="1825625"/>
            <a:ext cx="10515600" cy="4351338"/>
          </a:xfrm>
        </p:spPr>
        <p:txBody>
          <a:bodyPr>
            <a:normAutofit/>
          </a:bodyPr>
          <a:lstStyle/>
          <a:p>
            <a:pPr algn="r" rtl="1"/>
            <a:r>
              <a:rPr lang="fa-IR" dirty="0">
                <a:cs typeface="B Nazanin" panose="00000400000000000000" pitchFamily="2" charset="-78"/>
              </a:rPr>
              <a:t>با توجه به اینکه حجم محاسبات به شدت زیاد می‌شود، همانطور که انتظار می‌رود زمان اجرا به شدت زیاد می‌شود پس دیگر برای این مقدار محاسباتی انجام نشده است.  چرا که زمان اجرا از چند ثانیه به چند دقیقه افزایش یافته است.</a:t>
            </a:r>
            <a:endParaRPr lang="en-US" dirty="0">
              <a:cs typeface="B Nazanin" panose="00000400000000000000" pitchFamily="2" charset="-78"/>
            </a:endParaRPr>
          </a:p>
        </p:txBody>
      </p:sp>
    </p:spTree>
    <p:extLst>
      <p:ext uri="{BB962C8B-B14F-4D97-AF65-F5344CB8AC3E}">
        <p14:creationId xmlns:p14="http://schemas.microsoft.com/office/powerpoint/2010/main" val="3285828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0B5C-2941-B9D5-1751-D879C651346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How they solved</a:t>
            </a:r>
          </a:p>
        </p:txBody>
      </p:sp>
      <p:sp>
        <p:nvSpPr>
          <p:cNvPr id="3" name="Content Placeholder 2">
            <a:extLst>
              <a:ext uri="{FF2B5EF4-FFF2-40B4-BE49-F238E27FC236}">
                <a16:creationId xmlns:a16="http://schemas.microsoft.com/office/drawing/2014/main" id="{40E3653F-8650-FE3C-1328-B9391024DB58}"/>
              </a:ext>
            </a:extLst>
          </p:cNvPr>
          <p:cNvSpPr>
            <a:spLocks noGrp="1"/>
          </p:cNvSpPr>
          <p:nvPr>
            <p:ph idx="1"/>
          </p:nvPr>
        </p:nvSpPr>
        <p:spPr/>
        <p:txBody>
          <a:bodyPr/>
          <a:lstStyle/>
          <a:p>
            <a:pPr algn="justLow" rtl="1"/>
            <a:r>
              <a:rPr lang="fa-IR" dirty="0">
                <a:cs typeface="B Nazanin" panose="00000400000000000000" pitchFamily="2" charset="-78"/>
              </a:rPr>
              <a:t>در مقاله موجود از روشی به نام </a:t>
            </a:r>
            <a:r>
              <a:rPr lang="en-US" dirty="0">
                <a:cs typeface="B Nazanin" panose="00000400000000000000" pitchFamily="2" charset="-78"/>
              </a:rPr>
              <a:t>NUCE</a:t>
            </a:r>
            <a:r>
              <a:rPr lang="fa-IR" dirty="0">
                <a:cs typeface="B Nazanin" panose="00000400000000000000" pitchFamily="2" charset="-78"/>
              </a:rPr>
              <a:t> استفاده شده است، که چهار مرحله را شامل می‌شود:</a:t>
            </a:r>
          </a:p>
          <a:p>
            <a:pPr marL="741363" indent="-341313" algn="justLow" rtl="1">
              <a:buFont typeface="Wingdings" panose="05000000000000000000" pitchFamily="2" charset="2"/>
              <a:buChar char="Ø"/>
            </a:pPr>
            <a:r>
              <a:rPr lang="fa-IR" sz="2400" b="0" i="0" dirty="0">
                <a:solidFill>
                  <a:srgbClr val="3C4043"/>
                </a:solidFill>
                <a:effectLst/>
                <a:latin typeface="Roboto" panose="02000000000000000000" pitchFamily="2" charset="0"/>
                <a:cs typeface="B Nazanin" panose="00000400000000000000" pitchFamily="2" charset="-78"/>
              </a:rPr>
              <a:t>مرحله اول یک رویکرد جدید برای خنثی کردن رنگ های زیر آب معرفی می کند. کانال‌های رنگی پایین‌تر بر اساس فاکتورهایی افزایش می‌یابند که با در نظر گرفتن تفاوت بین کانال‌های رنگ بالا و پایین محاسبه می‌شوند. </a:t>
            </a:r>
          </a:p>
          <a:p>
            <a:pPr marL="857250" indent="-457200" algn="justLow" rtl="1">
              <a:buFont typeface="Wingdings" panose="05000000000000000000" pitchFamily="2" charset="2"/>
              <a:buChar char="Ø"/>
            </a:pPr>
            <a:r>
              <a:rPr lang="fa-IR" sz="2400" dirty="0">
                <a:solidFill>
                  <a:srgbClr val="3C4043"/>
                </a:solidFill>
                <a:latin typeface="Roboto" panose="02000000000000000000" pitchFamily="2" charset="0"/>
                <a:cs typeface="B Nazanin" panose="00000400000000000000" pitchFamily="2" charset="-78"/>
              </a:rPr>
              <a:t>در مرحله دوم، ادغام تصاویر با شدت دوگانه بر اساس میانگین مقادیر میانگین و میانه برای تولید هیستوگرام های با کشش پایین و کشش بالا پیشنهاد شده است. ترکیب بین این هیستوگرام ها کنتراست تصویر را به میزان قابل توجهی بهبود می بخشد.</a:t>
            </a:r>
          </a:p>
          <a:p>
            <a:pPr marL="857250" indent="-457200" algn="justLow" rtl="1">
              <a:buFont typeface="Wingdings" panose="05000000000000000000" pitchFamily="2" charset="2"/>
              <a:buChar char="Ø"/>
            </a:pPr>
            <a:r>
              <a:rPr lang="fa-IR" sz="2400" dirty="0">
                <a:solidFill>
                  <a:srgbClr val="3C4043"/>
                </a:solidFill>
                <a:latin typeface="Roboto" panose="02000000000000000000" pitchFamily="2" charset="0"/>
                <a:cs typeface="B Nazanin" panose="00000400000000000000" pitchFamily="2" charset="-78"/>
              </a:rPr>
              <a:t>در مرحله سوم، تساوی میانگین مبتنی بر هوش ازدحام برای بهبود طبیعی بودن تصویر خروجی پیشنهاد شده است. از طریق ادغام الگوریتم هوش ازدحام، مقادیر میانگین کانال‌های رنگی پایین‌تر تنظیم می‌شوند تا به مقدار میانگین کانال رنگ برتر بسته شوند.</a:t>
            </a:r>
          </a:p>
          <a:p>
            <a:pPr marL="857250" indent="-457200" algn="r" rtl="1">
              <a:buFont typeface="Wingdings" panose="05000000000000000000" pitchFamily="2" charset="2"/>
              <a:buChar char="Ø"/>
            </a:pPr>
            <a:endParaRPr lang="fa-IR" sz="2400" dirty="0">
              <a:solidFill>
                <a:srgbClr val="3C4043"/>
              </a:solidFill>
              <a:latin typeface="Roboto" panose="02000000000000000000" pitchFamily="2" charset="0"/>
              <a:cs typeface="B Nazanin" panose="00000400000000000000" pitchFamily="2" charset="-78"/>
            </a:endParaRPr>
          </a:p>
          <a:p>
            <a:pPr marL="400050" indent="0" algn="r" rtl="1">
              <a:buNone/>
            </a:pPr>
            <a:endParaRPr lang="en-US" dirty="0"/>
          </a:p>
        </p:txBody>
      </p:sp>
    </p:spTree>
    <p:extLst>
      <p:ext uri="{BB962C8B-B14F-4D97-AF65-F5344CB8AC3E}">
        <p14:creationId xmlns:p14="http://schemas.microsoft.com/office/powerpoint/2010/main" val="182019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0B5C-2941-B9D5-1751-D879C651346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Pathology</a:t>
            </a:r>
          </a:p>
        </p:txBody>
      </p:sp>
      <p:sp>
        <p:nvSpPr>
          <p:cNvPr id="3" name="Content Placeholder 2">
            <a:extLst>
              <a:ext uri="{FF2B5EF4-FFF2-40B4-BE49-F238E27FC236}">
                <a16:creationId xmlns:a16="http://schemas.microsoft.com/office/drawing/2014/main" id="{40E3653F-8650-FE3C-1328-B9391024DB58}"/>
              </a:ext>
            </a:extLst>
          </p:cNvPr>
          <p:cNvSpPr>
            <a:spLocks noGrp="1"/>
          </p:cNvSpPr>
          <p:nvPr>
            <p:ph idx="1"/>
          </p:nvPr>
        </p:nvSpPr>
        <p:spPr/>
        <p:txBody>
          <a:bodyPr/>
          <a:lstStyle/>
          <a:p>
            <a:pPr algn="justLow" rtl="1"/>
            <a:r>
              <a:rPr lang="fa-IR" dirty="0">
                <a:cs typeface="B Nazanin" panose="00000400000000000000" pitchFamily="2" charset="-78"/>
              </a:rPr>
              <a:t>با توجه به اینکه پارامترهای استفاده شده در الگوریتم </a:t>
            </a:r>
            <a:r>
              <a:rPr lang="en-US" dirty="0">
                <a:cs typeface="B Nazanin" panose="00000400000000000000" pitchFamily="2" charset="-78"/>
              </a:rPr>
              <a:t>PSO</a:t>
            </a:r>
            <a:r>
              <a:rPr lang="fa-IR" dirty="0">
                <a:cs typeface="B Nazanin" panose="00000400000000000000" pitchFamily="2" charset="-78"/>
              </a:rPr>
              <a:t> برای تمامی تصاویر به طور یکسان استفاده شده‌اند، این احتمال وجود دارد که مقادیر استفاده شده برای برخی از تصاویر به طور مناسب کار کرده ولی برای دیگر تصاویر به شکلی نامناسب کار خواهد کرد و نتیجه مطلوب حاصل نگردد. </a:t>
            </a:r>
            <a:endParaRPr lang="en-US" dirty="0">
              <a:cs typeface="B Nazanin" panose="00000400000000000000" pitchFamily="2" charset="-78"/>
            </a:endParaRPr>
          </a:p>
        </p:txBody>
      </p:sp>
    </p:spTree>
    <p:extLst>
      <p:ext uri="{BB962C8B-B14F-4D97-AF65-F5344CB8AC3E}">
        <p14:creationId xmlns:p14="http://schemas.microsoft.com/office/powerpoint/2010/main" val="2504321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0B5C-2941-B9D5-1751-D879C651346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My new idea</a:t>
            </a:r>
          </a:p>
        </p:txBody>
      </p:sp>
      <p:sp>
        <p:nvSpPr>
          <p:cNvPr id="3" name="Content Placeholder 2">
            <a:extLst>
              <a:ext uri="{FF2B5EF4-FFF2-40B4-BE49-F238E27FC236}">
                <a16:creationId xmlns:a16="http://schemas.microsoft.com/office/drawing/2014/main" id="{40E3653F-8650-FE3C-1328-B9391024DB58}"/>
              </a:ext>
            </a:extLst>
          </p:cNvPr>
          <p:cNvSpPr>
            <a:spLocks noGrp="1"/>
          </p:cNvSpPr>
          <p:nvPr>
            <p:ph idx="1"/>
          </p:nvPr>
        </p:nvSpPr>
        <p:spPr/>
        <p:txBody>
          <a:bodyPr/>
          <a:lstStyle/>
          <a:p>
            <a:pPr algn="justLow" rtl="1"/>
            <a:r>
              <a:rPr lang="fa-IR" dirty="0">
                <a:cs typeface="B Nazanin" panose="00000400000000000000" pitchFamily="2" charset="-78"/>
              </a:rPr>
              <a:t>با توجه به اینکه در مرحله سوم و تعداد هایپرپارامترهای این مسئله زیاد بوده و می‌تواند در نتیجه نهایی تاثیرات به سزایی داشته باشد، و همچنین با توجه به اینکه این هایپرپارامترها برای این مرحله برای همه تصاویر یکسان مقداردهی شده‌اند، می‌توان از طریق الگوریتم </a:t>
            </a:r>
            <a:r>
              <a:rPr lang="en-US" dirty="0">
                <a:cs typeface="B Nazanin" panose="00000400000000000000" pitchFamily="2" charset="-78"/>
              </a:rPr>
              <a:t>SDS</a:t>
            </a:r>
            <a:r>
              <a:rPr lang="fa-IR" dirty="0">
                <a:cs typeface="B Nazanin" panose="00000400000000000000" pitchFamily="2" charset="-78"/>
              </a:rPr>
              <a:t> ترتیبی را فراهم نمود که به ازای هر پارامتر یک بازه محتمل را در نظر گرفته و در نهایت بهترین راه حل را به دست آورد.</a:t>
            </a:r>
          </a:p>
          <a:p>
            <a:pPr algn="justLow" rtl="1"/>
            <a:r>
              <a:rPr lang="fa-IR" dirty="0">
                <a:cs typeface="B Nazanin" panose="00000400000000000000" pitchFamily="2" charset="-78"/>
              </a:rPr>
              <a:t>همانطور که عنوان شده الگوریتم </a:t>
            </a:r>
            <a:r>
              <a:rPr lang="en-US" dirty="0">
                <a:cs typeface="B Nazanin" panose="00000400000000000000" pitchFamily="2" charset="-78"/>
              </a:rPr>
              <a:t>SDS</a:t>
            </a:r>
            <a:r>
              <a:rPr lang="fa-IR" dirty="0">
                <a:cs typeface="B Nazanin" panose="00000400000000000000" pitchFamily="2" charset="-78"/>
              </a:rPr>
              <a:t> جهت جستجوی بهترین مقادیر گسترش یافته است، ولیکن این عمل باعث می‌شود سرعت الگوریتم به صورت چشمگیری کاهش یابد.</a:t>
            </a:r>
            <a:endParaRPr lang="en-US" dirty="0">
              <a:cs typeface="B Nazanin" panose="00000400000000000000" pitchFamily="2" charset="-78"/>
            </a:endParaRPr>
          </a:p>
        </p:txBody>
      </p:sp>
    </p:spTree>
    <p:extLst>
      <p:ext uri="{BB962C8B-B14F-4D97-AF65-F5344CB8AC3E}">
        <p14:creationId xmlns:p14="http://schemas.microsoft.com/office/powerpoint/2010/main" val="136042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0B5C-2941-B9D5-1751-D879C651346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Why it can be better</a:t>
            </a:r>
          </a:p>
        </p:txBody>
      </p:sp>
      <p:sp>
        <p:nvSpPr>
          <p:cNvPr id="3" name="Content Placeholder 2">
            <a:extLst>
              <a:ext uri="{FF2B5EF4-FFF2-40B4-BE49-F238E27FC236}">
                <a16:creationId xmlns:a16="http://schemas.microsoft.com/office/drawing/2014/main" id="{40E3653F-8650-FE3C-1328-B9391024DB58}"/>
              </a:ext>
            </a:extLst>
          </p:cNvPr>
          <p:cNvSpPr>
            <a:spLocks noGrp="1"/>
          </p:cNvSpPr>
          <p:nvPr>
            <p:ph idx="1"/>
          </p:nvPr>
        </p:nvSpPr>
        <p:spPr/>
        <p:txBody>
          <a:bodyPr/>
          <a:lstStyle/>
          <a:p>
            <a:pPr algn="justLow" rtl="1"/>
            <a:r>
              <a:rPr lang="fa-IR" dirty="0">
                <a:cs typeface="B Nazanin" panose="00000400000000000000" pitchFamily="2" charset="-78"/>
              </a:rPr>
              <a:t>الگوریتم‌ </a:t>
            </a:r>
            <a:r>
              <a:rPr lang="en-US" dirty="0">
                <a:cs typeface="B Nazanin" panose="00000400000000000000" pitchFamily="2" charset="-78"/>
              </a:rPr>
              <a:t>PSO</a:t>
            </a:r>
            <a:r>
              <a:rPr lang="fa-IR" dirty="0">
                <a:cs typeface="B Nazanin" panose="00000400000000000000" pitchFamily="2" charset="-78"/>
              </a:rPr>
              <a:t> دارای پارامترهای متفاوتی هست، که می‌توان با تغییر آن برای تصاویر مختلف به نتایج بهتری رسید، ولیکن یافتن این مقادیر کاری دشوار است.</a:t>
            </a:r>
          </a:p>
          <a:p>
            <a:pPr algn="justLow" rtl="1"/>
            <a:r>
              <a:rPr lang="fa-IR" dirty="0">
                <a:cs typeface="B Nazanin" panose="00000400000000000000" pitchFamily="2" charset="-78"/>
              </a:rPr>
              <a:t>لذا با استفاده از الگوریتم </a:t>
            </a:r>
            <a:r>
              <a:rPr lang="en-US" dirty="0">
                <a:cs typeface="B Nazanin" panose="00000400000000000000" pitchFamily="2" charset="-78"/>
              </a:rPr>
              <a:t>SDS</a:t>
            </a:r>
            <a:r>
              <a:rPr lang="fa-IR" dirty="0">
                <a:cs typeface="B Nazanin" panose="00000400000000000000" pitchFamily="2" charset="-78"/>
              </a:rPr>
              <a:t> می‌توان ابتدا گستره هر پارامتر را به چندین قسمت تقسیم نموده و در نهایت بهترین قسمت را مشخص نموده و در آن قسمت به صورت تصادفی جستجوی بیشتری را انجام داد تا به نتایج بهتری دست یابیم.</a:t>
            </a:r>
            <a:endParaRPr lang="en-US" dirty="0">
              <a:cs typeface="B Nazanin" panose="00000400000000000000" pitchFamily="2" charset="-78"/>
            </a:endParaRPr>
          </a:p>
        </p:txBody>
      </p:sp>
    </p:spTree>
    <p:extLst>
      <p:ext uri="{BB962C8B-B14F-4D97-AF65-F5344CB8AC3E}">
        <p14:creationId xmlns:p14="http://schemas.microsoft.com/office/powerpoint/2010/main" val="3201408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0B5C-2941-B9D5-1751-D879C651346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 &amp; Chart</a:t>
            </a:r>
          </a:p>
        </p:txBody>
      </p:sp>
      <p:sp>
        <p:nvSpPr>
          <p:cNvPr id="3" name="Content Placeholder 2">
            <a:extLst>
              <a:ext uri="{FF2B5EF4-FFF2-40B4-BE49-F238E27FC236}">
                <a16:creationId xmlns:a16="http://schemas.microsoft.com/office/drawing/2014/main" id="{40E3653F-8650-FE3C-1328-B9391024DB58}"/>
              </a:ext>
            </a:extLst>
          </p:cNvPr>
          <p:cNvSpPr>
            <a:spLocks noGrp="1"/>
          </p:cNvSpPr>
          <p:nvPr>
            <p:ph idx="1"/>
          </p:nvPr>
        </p:nvSpPr>
        <p:spPr/>
        <p:txBody>
          <a:bodyPr/>
          <a:lstStyle/>
          <a:p>
            <a:pPr algn="justLow" rtl="1"/>
            <a:r>
              <a:rPr lang="fa-IR" dirty="0">
                <a:cs typeface="B Nazanin" panose="00000400000000000000" pitchFamily="2" charset="-78"/>
              </a:rPr>
              <a:t>برای این ایده یک الگوریتم به شکل زیر پیشنهاد شده است:</a:t>
            </a:r>
          </a:p>
          <a:p>
            <a:pPr algn="justLow" rtl="1"/>
            <a:endParaRPr lang="en-US" dirty="0">
              <a:cs typeface="B Nazanin" panose="00000400000000000000" pitchFamily="2" charset="-78"/>
            </a:endParaRPr>
          </a:p>
        </p:txBody>
      </p:sp>
      <p:pic>
        <p:nvPicPr>
          <p:cNvPr id="4" name="Picture 3">
            <a:extLst>
              <a:ext uri="{FF2B5EF4-FFF2-40B4-BE49-F238E27FC236}">
                <a16:creationId xmlns:a16="http://schemas.microsoft.com/office/drawing/2014/main" id="{7670555B-A054-4BEA-B827-D0E242BE5D16}"/>
              </a:ext>
            </a:extLst>
          </p:cNvPr>
          <p:cNvPicPr>
            <a:picLocks noChangeAspect="1"/>
          </p:cNvPicPr>
          <p:nvPr/>
        </p:nvPicPr>
        <p:blipFill>
          <a:blip r:embed="rId2"/>
          <a:stretch>
            <a:fillRect/>
          </a:stretch>
        </p:blipFill>
        <p:spPr>
          <a:xfrm>
            <a:off x="1011490" y="2576845"/>
            <a:ext cx="10169019" cy="3444127"/>
          </a:xfrm>
          <a:prstGeom prst="rect">
            <a:avLst/>
          </a:prstGeom>
        </p:spPr>
      </p:pic>
    </p:spTree>
    <p:extLst>
      <p:ext uri="{BB962C8B-B14F-4D97-AF65-F5344CB8AC3E}">
        <p14:creationId xmlns:p14="http://schemas.microsoft.com/office/powerpoint/2010/main" val="101555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0B5C-2941-B9D5-1751-D879C651346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How to compare my result</a:t>
            </a:r>
          </a:p>
        </p:txBody>
      </p:sp>
      <p:sp>
        <p:nvSpPr>
          <p:cNvPr id="3" name="Content Placeholder 2">
            <a:extLst>
              <a:ext uri="{FF2B5EF4-FFF2-40B4-BE49-F238E27FC236}">
                <a16:creationId xmlns:a16="http://schemas.microsoft.com/office/drawing/2014/main" id="{40E3653F-8650-FE3C-1328-B9391024DB58}"/>
              </a:ext>
            </a:extLst>
          </p:cNvPr>
          <p:cNvSpPr>
            <a:spLocks noGrp="1"/>
          </p:cNvSpPr>
          <p:nvPr>
            <p:ph idx="1"/>
          </p:nvPr>
        </p:nvSpPr>
        <p:spPr/>
        <p:txBody>
          <a:bodyPr/>
          <a:lstStyle/>
          <a:p>
            <a:pPr algn="justLow" rtl="1"/>
            <a:r>
              <a:rPr lang="fa-IR" dirty="0">
                <a:cs typeface="B Nazanin" panose="00000400000000000000" pitchFamily="2" charset="-78"/>
              </a:rPr>
              <a:t>برای ارزیابی این روش از متد </a:t>
            </a:r>
            <a:r>
              <a:rPr lang="en-US" dirty="0">
                <a:cs typeface="B Nazanin" panose="00000400000000000000" pitchFamily="2" charset="-78"/>
              </a:rPr>
              <a:t>Entropy </a:t>
            </a:r>
            <a:r>
              <a:rPr lang="fa-IR" dirty="0">
                <a:cs typeface="B Nazanin" panose="00000400000000000000" pitchFamily="2" charset="-78"/>
              </a:rPr>
              <a:t> که جهت شناسایی میزان پراکندگی رنگ‌ها در تصاویر استفاده می‌شود، استفاده شده است. به شکلی هر چه میزان </a:t>
            </a:r>
            <a:r>
              <a:rPr lang="en-US" dirty="0">
                <a:cs typeface="B Nazanin" panose="00000400000000000000" pitchFamily="2" charset="-78"/>
              </a:rPr>
              <a:t>Entropy</a:t>
            </a:r>
            <a:r>
              <a:rPr lang="fa-IR" dirty="0">
                <a:cs typeface="B Nazanin" panose="00000400000000000000" pitchFamily="2" charset="-78"/>
              </a:rPr>
              <a:t> بیشتر باشد به معنای شفافیت و وضوح بیشتر تصویر خواهد بود.</a:t>
            </a:r>
            <a:endParaRPr lang="en-US" dirty="0">
              <a:cs typeface="B Nazanin" panose="00000400000000000000" pitchFamily="2" charset="-78"/>
            </a:endParaRPr>
          </a:p>
          <a:p>
            <a:endParaRPr lang="en-US" dirty="0"/>
          </a:p>
        </p:txBody>
      </p:sp>
    </p:spTree>
    <p:extLst>
      <p:ext uri="{BB962C8B-B14F-4D97-AF65-F5344CB8AC3E}">
        <p14:creationId xmlns:p14="http://schemas.microsoft.com/office/powerpoint/2010/main" val="2046835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0B5C-2941-B9D5-1751-D879C651346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40E3653F-8650-FE3C-1328-B9391024DB58}"/>
              </a:ext>
            </a:extLst>
          </p:cNvPr>
          <p:cNvSpPr>
            <a:spLocks noGrp="1"/>
          </p:cNvSpPr>
          <p:nvPr>
            <p:ph idx="1"/>
          </p:nvPr>
        </p:nvSpPr>
        <p:spPr/>
        <p:txBody>
          <a:bodyPr>
            <a:normAutofit lnSpcReduction="10000"/>
          </a:bodyPr>
          <a:lstStyle/>
          <a:p>
            <a:pPr algn="r" rtl="1"/>
            <a:r>
              <a:rPr lang="fa-IR" dirty="0">
                <a:cs typeface="B Nazanin" panose="00000400000000000000" pitchFamily="2" charset="-78"/>
              </a:rPr>
              <a:t>مقادیرثابت در نظر گرفته در الگوریتم‌ها به شرح زیر است:</a:t>
            </a:r>
          </a:p>
          <a:p>
            <a:pPr algn="r" rtl="1"/>
            <a:r>
              <a:rPr lang="fa-IR" dirty="0">
                <a:cs typeface="B Nazanin" panose="00000400000000000000" pitchFamily="2" charset="-78"/>
              </a:rPr>
              <a:t>در اجرای </a:t>
            </a:r>
            <a:r>
              <a:rPr lang="en-US" dirty="0">
                <a:cs typeface="B Nazanin" panose="00000400000000000000" pitchFamily="2" charset="-78"/>
              </a:rPr>
              <a:t>NUCE</a:t>
            </a:r>
            <a:r>
              <a:rPr lang="fa-IR" dirty="0">
                <a:cs typeface="B Nazanin" panose="00000400000000000000" pitchFamily="2" charset="-78"/>
              </a:rPr>
              <a:t> داریم:</a:t>
            </a:r>
          </a:p>
          <a:p>
            <a:r>
              <a:rPr lang="en-US" dirty="0" err="1">
                <a:cs typeface="B Nazanin" panose="00000400000000000000" pitchFamily="2" charset="-78"/>
              </a:rPr>
              <a:t>wmax</a:t>
            </a:r>
            <a:r>
              <a:rPr lang="en-US" dirty="0">
                <a:cs typeface="B Nazanin" panose="00000400000000000000" pitchFamily="2" charset="-78"/>
              </a:rPr>
              <a:t>: 0.9, </a:t>
            </a:r>
            <a:r>
              <a:rPr lang="en-US" dirty="0" err="1">
                <a:cs typeface="B Nazanin" panose="00000400000000000000" pitchFamily="2" charset="-78"/>
              </a:rPr>
              <a:t>wmin</a:t>
            </a:r>
            <a:r>
              <a:rPr lang="en-US" dirty="0">
                <a:cs typeface="B Nazanin" panose="00000400000000000000" pitchFamily="2" charset="-78"/>
              </a:rPr>
              <a:t>: 0.4, c1: 2, c2: 2</a:t>
            </a:r>
          </a:p>
          <a:p>
            <a:pPr algn="r" rtl="1"/>
            <a:endParaRPr lang="fa-IR" dirty="0">
              <a:cs typeface="B Nazanin" panose="00000400000000000000" pitchFamily="2" charset="-78"/>
            </a:endParaRPr>
          </a:p>
          <a:p>
            <a:pPr algn="r" rtl="1"/>
            <a:r>
              <a:rPr lang="fa-IR" dirty="0">
                <a:cs typeface="B Nazanin" panose="00000400000000000000" pitchFamily="2" charset="-78"/>
              </a:rPr>
              <a:t>در اجرای </a:t>
            </a:r>
            <a:r>
              <a:rPr lang="en-US" dirty="0">
                <a:cs typeface="B Nazanin" panose="00000400000000000000" pitchFamily="2" charset="-78"/>
              </a:rPr>
              <a:t>SDS</a:t>
            </a:r>
            <a:r>
              <a:rPr lang="fa-IR" dirty="0">
                <a:cs typeface="B Nazanin" panose="00000400000000000000" pitchFamily="2" charset="-78"/>
              </a:rPr>
              <a:t> داریم:</a:t>
            </a:r>
          </a:p>
          <a:p>
            <a:pPr algn="l"/>
            <a:r>
              <a:rPr lang="en-US" dirty="0" err="1">
                <a:cs typeface="B Nazanin" panose="00000400000000000000" pitchFamily="2" charset="-78"/>
              </a:rPr>
              <a:t>SDS_Iteration</a:t>
            </a:r>
            <a:r>
              <a:rPr lang="en-US" dirty="0">
                <a:cs typeface="B Nazanin" panose="00000400000000000000" pitchFamily="2" charset="-78"/>
              </a:rPr>
              <a:t>: 10 , Agent count: 5</a:t>
            </a:r>
          </a:p>
          <a:p>
            <a:pPr algn="l"/>
            <a:endParaRPr lang="en-US" dirty="0">
              <a:cs typeface="B Nazanin" panose="00000400000000000000" pitchFamily="2" charset="-78"/>
            </a:endParaRPr>
          </a:p>
          <a:p>
            <a:pPr algn="r" rtl="1"/>
            <a:r>
              <a:rPr lang="fa-IR" dirty="0">
                <a:cs typeface="B Nazanin" panose="00000400000000000000" pitchFamily="2" charset="-78"/>
              </a:rPr>
              <a:t>در نهایت نمودار صفحه بعد را بر اساس تعداد تکرار در </a:t>
            </a:r>
            <a:r>
              <a:rPr lang="en-US" dirty="0">
                <a:cs typeface="B Nazanin" panose="00000400000000000000" pitchFamily="2" charset="-78"/>
              </a:rPr>
              <a:t>PSO</a:t>
            </a:r>
            <a:r>
              <a:rPr lang="fa-IR" dirty="0">
                <a:cs typeface="B Nazanin" panose="00000400000000000000" pitchFamily="2" charset="-78"/>
              </a:rPr>
              <a:t> و میانگین </a:t>
            </a:r>
            <a:r>
              <a:rPr lang="en-US" dirty="0">
                <a:cs typeface="B Nazanin" panose="00000400000000000000" pitchFamily="2" charset="-78"/>
              </a:rPr>
              <a:t>Entropy</a:t>
            </a:r>
            <a:r>
              <a:rPr lang="fa-IR" dirty="0">
                <a:cs typeface="B Nazanin" panose="00000400000000000000" pitchFamily="2" charset="-78"/>
              </a:rPr>
              <a:t> به ازای تصاویر مشخص شده است.</a:t>
            </a:r>
            <a:endParaRPr lang="en-US" dirty="0">
              <a:cs typeface="B Nazanin" panose="00000400000000000000" pitchFamily="2" charset="-78"/>
            </a:endParaRPr>
          </a:p>
        </p:txBody>
      </p:sp>
    </p:spTree>
    <p:extLst>
      <p:ext uri="{BB962C8B-B14F-4D97-AF65-F5344CB8AC3E}">
        <p14:creationId xmlns:p14="http://schemas.microsoft.com/office/powerpoint/2010/main" val="112767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0B5C-2941-B9D5-1751-D879C651346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a:t>
            </a:r>
          </a:p>
        </p:txBody>
      </p:sp>
      <p:graphicFrame>
        <p:nvGraphicFramePr>
          <p:cNvPr id="6" name="Chart 5">
            <a:extLst>
              <a:ext uri="{FF2B5EF4-FFF2-40B4-BE49-F238E27FC236}">
                <a16:creationId xmlns:a16="http://schemas.microsoft.com/office/drawing/2014/main" id="{212BAE45-A005-4936-8E3D-0D116B4AABC6}"/>
              </a:ext>
            </a:extLst>
          </p:cNvPr>
          <p:cNvGraphicFramePr>
            <a:graphicFrameLocks/>
          </p:cNvGraphicFramePr>
          <p:nvPr>
            <p:extLst>
              <p:ext uri="{D42A27DB-BD31-4B8C-83A1-F6EECF244321}">
                <p14:modId xmlns:p14="http://schemas.microsoft.com/office/powerpoint/2010/main" val="1911894464"/>
              </p:ext>
            </p:extLst>
          </p:nvPr>
        </p:nvGraphicFramePr>
        <p:xfrm>
          <a:off x="1674125" y="1406544"/>
          <a:ext cx="8780060" cy="53172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12869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2955</TotalTime>
  <Words>610</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Roboto</vt:lpstr>
      <vt:lpstr>Times New Roman</vt:lpstr>
      <vt:lpstr>Wingdings</vt:lpstr>
      <vt:lpstr>Office Theme</vt:lpstr>
      <vt:lpstr>Explain your problem</vt:lpstr>
      <vt:lpstr>How they solved</vt:lpstr>
      <vt:lpstr>Pathology</vt:lpstr>
      <vt:lpstr>My new idea</vt:lpstr>
      <vt:lpstr>Why it can be better</vt:lpstr>
      <vt:lpstr>Method &amp; Chart</vt:lpstr>
      <vt:lpstr>How to compare my result</vt:lpstr>
      <vt:lpstr>Results</vt:lpstr>
      <vt:lpstr>Results</vt:lpstr>
      <vt:lpstr>Times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 your problem</dc:title>
  <dc:creator>Ali_Ai_Dev</dc:creator>
  <cp:lastModifiedBy>Hamid</cp:lastModifiedBy>
  <cp:revision>8</cp:revision>
  <dcterms:created xsi:type="dcterms:W3CDTF">2023-05-11T07:21:54Z</dcterms:created>
  <dcterms:modified xsi:type="dcterms:W3CDTF">2023-06-12T16:42:14Z</dcterms:modified>
</cp:coreProperties>
</file>