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Instrument Sans Semi Bold" panose="020B0604020202020204" charset="0"/>
      <p:regular r:id="rId17"/>
    </p:embeddedFont>
    <p:embeddedFont>
      <p:font typeface="Instrument Sans Medium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8" d="100"/>
          <a:sy n="78" d="100"/>
        </p:scale>
        <p:origin x="2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005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68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606635"/>
            <a:ext cx="7556421" cy="18602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Smart Sales &amp; International Cold Chain Monitoring System for Dream Cloud Ice Cream</a:t>
            </a:r>
            <a:endParaRPr lang="en-US" sz="3900" dirty="0"/>
          </a:p>
        </p:txBody>
      </p:sp>
      <p:sp>
        <p:nvSpPr>
          <p:cNvPr id="4" name="Text 1"/>
          <p:cNvSpPr/>
          <p:nvPr/>
        </p:nvSpPr>
        <p:spPr>
          <a:xfrm>
            <a:off x="793790" y="4764524"/>
            <a:ext cx="755642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Presented by: </a:t>
            </a:r>
            <a:r>
              <a:rPr lang="en-US" sz="1550" dirty="0" smtClean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Team 2</a:t>
            </a:r>
            <a:endParaRPr lang="en-US" sz="15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21713"/>
            <a:ext cx="6589752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Key Takeaways &amp; Next Steps</a:t>
            </a:r>
            <a:endParaRPr lang="en-US" sz="3900" dirty="0"/>
          </a:p>
        </p:txBody>
      </p:sp>
      <p:sp>
        <p:nvSpPr>
          <p:cNvPr id="3" name="Text 1"/>
          <p:cNvSpPr/>
          <p:nvPr/>
        </p:nvSpPr>
        <p:spPr>
          <a:xfrm>
            <a:off x="1091446" y="2561868"/>
            <a:ext cx="12745164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Our Smart Sales &amp; International Cold Chain Monitoring System offers an integrated, scalable solution for Dream Cloud Ice Cream, ensuring product freshness, optimizing local sales, and enabling compliant global expansion.</a:t>
            </a:r>
            <a:endParaRPr lang="en-US" sz="1550" dirty="0"/>
          </a:p>
        </p:txBody>
      </p:sp>
      <p:sp>
        <p:nvSpPr>
          <p:cNvPr id="4" name="Shape 2"/>
          <p:cNvSpPr/>
          <p:nvPr/>
        </p:nvSpPr>
        <p:spPr>
          <a:xfrm>
            <a:off x="793790" y="2338626"/>
            <a:ext cx="22860" cy="1081564"/>
          </a:xfrm>
          <a:prstGeom prst="rect">
            <a:avLst/>
          </a:prstGeom>
          <a:solidFill>
            <a:srgbClr val="84C1FA"/>
          </a:solidFill>
          <a:ln/>
        </p:spPr>
      </p:sp>
      <p:sp>
        <p:nvSpPr>
          <p:cNvPr id="5" name="Text 3"/>
          <p:cNvSpPr/>
          <p:nvPr/>
        </p:nvSpPr>
        <p:spPr>
          <a:xfrm>
            <a:off x="793790" y="3643432"/>
            <a:ext cx="1304282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Key Takeaways:</a:t>
            </a:r>
            <a:endParaRPr lang="en-US" sz="1550" dirty="0"/>
          </a:p>
        </p:txBody>
      </p:sp>
      <p:sp>
        <p:nvSpPr>
          <p:cNvPr id="6" name="Text 4"/>
          <p:cNvSpPr/>
          <p:nvPr/>
        </p:nvSpPr>
        <p:spPr>
          <a:xfrm>
            <a:off x="793790" y="4184213"/>
            <a:ext cx="1304282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Real-time visibility and control over local and international cold chains.</a:t>
            </a:r>
            <a:endParaRPr lang="en-US" sz="1550" dirty="0"/>
          </a:p>
        </p:txBody>
      </p:sp>
      <p:sp>
        <p:nvSpPr>
          <p:cNvPr id="7" name="Text 5"/>
          <p:cNvSpPr/>
          <p:nvPr/>
        </p:nvSpPr>
        <p:spPr>
          <a:xfrm>
            <a:off x="793790" y="4571167"/>
            <a:ext cx="1304282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Automated compliance with stringent EU food safety regulations.</a:t>
            </a:r>
            <a:endParaRPr lang="en-US" sz="1550" dirty="0"/>
          </a:p>
        </p:txBody>
      </p:sp>
      <p:sp>
        <p:nvSpPr>
          <p:cNvPr id="8" name="Text 6"/>
          <p:cNvSpPr/>
          <p:nvPr/>
        </p:nvSpPr>
        <p:spPr>
          <a:xfrm>
            <a:off x="793790" y="4958120"/>
            <a:ext cx="1304282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Enhanced operational efficiency and data-driven decision-making.</a:t>
            </a:r>
            <a:endParaRPr lang="en-US" sz="1550" dirty="0"/>
          </a:p>
        </p:txBody>
      </p:sp>
      <p:sp>
        <p:nvSpPr>
          <p:cNvPr id="9" name="Text 7"/>
          <p:cNvSpPr/>
          <p:nvPr/>
        </p:nvSpPr>
        <p:spPr>
          <a:xfrm>
            <a:off x="793790" y="5345073"/>
            <a:ext cx="1304282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Mitigation of spoilage and customs delays, protecting product integrity and profitability.</a:t>
            </a:r>
            <a:endParaRPr lang="en-US" sz="1550" dirty="0"/>
          </a:p>
        </p:txBody>
      </p:sp>
      <p:sp>
        <p:nvSpPr>
          <p:cNvPr id="10" name="Text 8"/>
          <p:cNvSpPr/>
          <p:nvPr/>
        </p:nvSpPr>
        <p:spPr>
          <a:xfrm>
            <a:off x="793790" y="5732026"/>
            <a:ext cx="1304282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Seamless localisation for diverse European markets.</a:t>
            </a:r>
            <a:endParaRPr lang="en-US" sz="1550" dirty="0"/>
          </a:p>
        </p:txBody>
      </p:sp>
      <p:sp>
        <p:nvSpPr>
          <p:cNvPr id="11" name="Text 9"/>
          <p:cNvSpPr/>
          <p:nvPr/>
        </p:nvSpPr>
        <p:spPr>
          <a:xfrm>
            <a:off x="793790" y="6272808"/>
            <a:ext cx="13042821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Next Steps:</a:t>
            </a:r>
            <a:r>
              <a:rPr lang="en-US" sz="15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We propose a detailed pilot program in a selected EU market to validate system performance and gather user feedback. This will be followed by a phased rollout across target regions, ensuring a controlled and successful expansion.</a:t>
            </a:r>
            <a:endParaRPr lang="en-US" sz="1550" dirty="0"/>
          </a:p>
        </p:txBody>
      </p:sp>
      <p:sp>
        <p:nvSpPr>
          <p:cNvPr id="12" name="Rectangle 11"/>
          <p:cNvSpPr/>
          <p:nvPr/>
        </p:nvSpPr>
        <p:spPr>
          <a:xfrm>
            <a:off x="12244918" y="7789319"/>
            <a:ext cx="2320413" cy="353961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25015"/>
            <a:ext cx="13042821" cy="12401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Background &amp; Challenges: Ensuring Freshness, Scaling Globally</a:t>
            </a:r>
            <a:endParaRPr lang="en-US" sz="3900" dirty="0"/>
          </a:p>
        </p:txBody>
      </p:sp>
      <p:sp>
        <p:nvSpPr>
          <p:cNvPr id="3" name="Text 1"/>
          <p:cNvSpPr/>
          <p:nvPr/>
        </p:nvSpPr>
        <p:spPr>
          <a:xfrm>
            <a:off x="793790" y="3761184"/>
            <a:ext cx="2715458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Local-Level Challenges</a:t>
            </a:r>
            <a:endParaRPr lang="en-US" sz="1950" dirty="0"/>
          </a:p>
        </p:txBody>
      </p:sp>
      <p:sp>
        <p:nvSpPr>
          <p:cNvPr id="4" name="Text 2"/>
          <p:cNvSpPr/>
          <p:nvPr/>
        </p:nvSpPr>
        <p:spPr>
          <a:xfrm>
            <a:off x="793790" y="4269700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Ice creams spoiling due to fridge failure</a:t>
            </a:r>
            <a:endParaRPr lang="en-US" sz="1550" dirty="0"/>
          </a:p>
        </p:txBody>
      </p:sp>
      <p:sp>
        <p:nvSpPr>
          <p:cNvPr id="5" name="Text 3"/>
          <p:cNvSpPr/>
          <p:nvPr/>
        </p:nvSpPr>
        <p:spPr>
          <a:xfrm>
            <a:off x="793790" y="4656653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Areas being missed or skipped by vendors</a:t>
            </a:r>
            <a:endParaRPr lang="en-US" sz="1550" dirty="0"/>
          </a:p>
        </p:txBody>
      </p:sp>
      <p:sp>
        <p:nvSpPr>
          <p:cNvPr id="6" name="Text 4"/>
          <p:cNvSpPr/>
          <p:nvPr/>
        </p:nvSpPr>
        <p:spPr>
          <a:xfrm>
            <a:off x="793790" y="5043607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Residents unaware that delivery was available</a:t>
            </a:r>
            <a:endParaRPr lang="en-US" sz="1550" dirty="0"/>
          </a:p>
        </p:txBody>
      </p:sp>
      <p:sp>
        <p:nvSpPr>
          <p:cNvPr id="7" name="Text 5"/>
          <p:cNvSpPr/>
          <p:nvPr/>
        </p:nvSpPr>
        <p:spPr>
          <a:xfrm>
            <a:off x="793790" y="5430560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No visibility into what was sold, where, and when</a:t>
            </a:r>
            <a:endParaRPr lang="en-US" sz="1550" dirty="0"/>
          </a:p>
        </p:txBody>
      </p:sp>
      <p:sp>
        <p:nvSpPr>
          <p:cNvPr id="8" name="Text 6"/>
          <p:cNvSpPr/>
          <p:nvPr/>
        </p:nvSpPr>
        <p:spPr>
          <a:xfrm>
            <a:off x="793790" y="5817513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No flavour-wise analytics for stock planning</a:t>
            </a:r>
            <a:endParaRPr lang="en-US" sz="1550" dirty="0"/>
          </a:p>
        </p:txBody>
      </p:sp>
      <p:sp>
        <p:nvSpPr>
          <p:cNvPr id="9" name="Text 7"/>
          <p:cNvSpPr/>
          <p:nvPr/>
        </p:nvSpPr>
        <p:spPr>
          <a:xfrm>
            <a:off x="7564874" y="3761184"/>
            <a:ext cx="4399002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New Challenges: Expansion to Europe</a:t>
            </a:r>
            <a:endParaRPr lang="en-US" sz="1950" dirty="0"/>
          </a:p>
        </p:txBody>
      </p:sp>
      <p:sp>
        <p:nvSpPr>
          <p:cNvPr id="10" name="Text 8"/>
          <p:cNvSpPr/>
          <p:nvPr/>
        </p:nvSpPr>
        <p:spPr>
          <a:xfrm>
            <a:off x="7564874" y="4269700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Long-distance cold chain shipping required</a:t>
            </a:r>
            <a:endParaRPr lang="en-US" sz="1550" dirty="0"/>
          </a:p>
        </p:txBody>
      </p:sp>
      <p:sp>
        <p:nvSpPr>
          <p:cNvPr id="11" name="Text 9"/>
          <p:cNvSpPr/>
          <p:nvPr/>
        </p:nvSpPr>
        <p:spPr>
          <a:xfrm>
            <a:off x="7564874" y="4656653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Must comply with EU food safety regulations (e.g. HACCP)</a:t>
            </a:r>
            <a:endParaRPr lang="en-US" sz="1550" dirty="0"/>
          </a:p>
        </p:txBody>
      </p:sp>
      <p:sp>
        <p:nvSpPr>
          <p:cNvPr id="12" name="Text 10"/>
          <p:cNvSpPr/>
          <p:nvPr/>
        </p:nvSpPr>
        <p:spPr>
          <a:xfrm>
            <a:off x="7564874" y="5043607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Customs delays could impact product freshness</a:t>
            </a:r>
            <a:endParaRPr lang="en-US" sz="1550" dirty="0"/>
          </a:p>
        </p:txBody>
      </p:sp>
      <p:sp>
        <p:nvSpPr>
          <p:cNvPr id="13" name="Text 11"/>
          <p:cNvSpPr/>
          <p:nvPr/>
        </p:nvSpPr>
        <p:spPr>
          <a:xfrm>
            <a:off x="7564874" y="5430560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Regional flavour preferences vary widely</a:t>
            </a:r>
            <a:endParaRPr lang="en-US" sz="1550" dirty="0"/>
          </a:p>
        </p:txBody>
      </p:sp>
      <p:sp>
        <p:nvSpPr>
          <p:cNvPr id="14" name="Text 12"/>
          <p:cNvSpPr/>
          <p:nvPr/>
        </p:nvSpPr>
        <p:spPr>
          <a:xfrm>
            <a:off x="7564874" y="5817513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Need for localization (language, currency, formats)</a:t>
            </a:r>
            <a:endParaRPr lang="en-US" sz="1550" dirty="0"/>
          </a:p>
        </p:txBody>
      </p:sp>
      <p:sp>
        <p:nvSpPr>
          <p:cNvPr id="16" name="Rectangle 15"/>
          <p:cNvSpPr/>
          <p:nvPr/>
        </p:nvSpPr>
        <p:spPr>
          <a:xfrm>
            <a:off x="12644284" y="7698658"/>
            <a:ext cx="1877961" cy="4424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38156"/>
            <a:ext cx="11717774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Phase 1: Solution Architecture - Core Components</a:t>
            </a:r>
            <a:endParaRPr lang="en-US" sz="39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455069"/>
            <a:ext cx="496133" cy="496133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3199209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Smart Bicycle Unit</a:t>
            </a:r>
            <a:endParaRPr lang="en-US" sz="1950" dirty="0"/>
          </a:p>
        </p:txBody>
      </p:sp>
      <p:sp>
        <p:nvSpPr>
          <p:cNvPr id="5" name="Text 2"/>
          <p:cNvSpPr/>
          <p:nvPr/>
        </p:nvSpPr>
        <p:spPr>
          <a:xfrm>
            <a:off x="793790" y="3628430"/>
            <a:ext cx="6397347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GPS, temperature sensor, barcode scanner for on-the-go data.</a:t>
            </a:r>
            <a:endParaRPr lang="en-US" sz="15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9144" y="2455069"/>
            <a:ext cx="496133" cy="49613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439144" y="3199209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Vendor App</a:t>
            </a:r>
            <a:endParaRPr lang="en-US" sz="1950" dirty="0"/>
          </a:p>
        </p:txBody>
      </p:sp>
      <p:sp>
        <p:nvSpPr>
          <p:cNvPr id="8" name="Text 4"/>
          <p:cNvSpPr/>
          <p:nvPr/>
        </p:nvSpPr>
        <p:spPr>
          <a:xfrm>
            <a:off x="7439144" y="3628430"/>
            <a:ext cx="639746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Inventory scan, real-time sale logging, GPS + temp sync.</a:t>
            </a:r>
            <a:endParaRPr lang="en-US" sz="15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4442103"/>
            <a:ext cx="496133" cy="496133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93790" y="5186243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IoT Gateway &amp; Cloud</a:t>
            </a:r>
            <a:endParaRPr lang="en-US" sz="1950" dirty="0"/>
          </a:p>
        </p:txBody>
      </p:sp>
      <p:sp>
        <p:nvSpPr>
          <p:cNvPr id="11" name="Text 6"/>
          <p:cNvSpPr/>
          <p:nvPr/>
        </p:nvSpPr>
        <p:spPr>
          <a:xfrm>
            <a:off x="793790" y="5615464"/>
            <a:ext cx="6397347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Transmits data, stores information, runs analytics engine.</a:t>
            </a:r>
            <a:endParaRPr lang="en-US" sz="15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9144" y="4442103"/>
            <a:ext cx="496133" cy="496133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7439144" y="5186243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Admin Dashboard</a:t>
            </a:r>
            <a:endParaRPr lang="en-US" sz="1950" dirty="0"/>
          </a:p>
        </p:txBody>
      </p:sp>
      <p:sp>
        <p:nvSpPr>
          <p:cNvPr id="14" name="Text 8"/>
          <p:cNvSpPr/>
          <p:nvPr/>
        </p:nvSpPr>
        <p:spPr>
          <a:xfrm>
            <a:off x="7439144" y="5615464"/>
            <a:ext cx="639746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Flavor heatmaps, zone reports, real-time alerts for management.</a:t>
            </a:r>
            <a:endParaRPr lang="en-US" sz="1550" dirty="0"/>
          </a:p>
        </p:txBody>
      </p:sp>
      <p:sp>
        <p:nvSpPr>
          <p:cNvPr id="15" name="Text 9"/>
          <p:cNvSpPr/>
          <p:nvPr/>
        </p:nvSpPr>
        <p:spPr>
          <a:xfrm>
            <a:off x="793790" y="6156246"/>
            <a:ext cx="13042821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These integrated components form the backbone of our monitoring system, providing actionable insights from the point of sale to the central dashboard.</a:t>
            </a:r>
            <a:endParaRPr lang="en-US" sz="1550" dirty="0"/>
          </a:p>
        </p:txBody>
      </p:sp>
      <p:sp>
        <p:nvSpPr>
          <p:cNvPr id="16" name="Rectangle 15"/>
          <p:cNvSpPr/>
          <p:nvPr/>
        </p:nvSpPr>
        <p:spPr>
          <a:xfrm>
            <a:off x="12244918" y="7789319"/>
            <a:ext cx="2320413" cy="353961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61229"/>
            <a:ext cx="13042821" cy="12401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Phase 1: Solution Architecture - Global Expansion Modules</a:t>
            </a:r>
            <a:endParaRPr lang="en-US" sz="3900" dirty="0"/>
          </a:p>
        </p:txBody>
      </p:sp>
      <p:sp>
        <p:nvSpPr>
          <p:cNvPr id="3" name="Shape 1"/>
          <p:cNvSpPr/>
          <p:nvPr/>
        </p:nvSpPr>
        <p:spPr>
          <a:xfrm>
            <a:off x="793790" y="2898219"/>
            <a:ext cx="6422231" cy="1506736"/>
          </a:xfrm>
          <a:prstGeom prst="roundRect">
            <a:avLst>
              <a:gd name="adj" fmla="val 7282"/>
            </a:avLst>
          </a:prstGeom>
          <a:solidFill>
            <a:srgbClr val="FFFFFF"/>
          </a:solidFill>
          <a:ln w="22860">
            <a:solidFill>
              <a:srgbClr val="B4CCE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70930" y="2898219"/>
            <a:ext cx="91440" cy="1506736"/>
          </a:xfrm>
          <a:prstGeom prst="roundRect">
            <a:avLst>
              <a:gd name="adj" fmla="val 195349"/>
            </a:avLst>
          </a:prstGeom>
          <a:solidFill>
            <a:srgbClr val="84C1FA"/>
          </a:solidFill>
          <a:ln/>
        </p:spPr>
      </p:sp>
      <p:sp>
        <p:nvSpPr>
          <p:cNvPr id="5" name="Text 3"/>
          <p:cNvSpPr/>
          <p:nvPr/>
        </p:nvSpPr>
        <p:spPr>
          <a:xfrm>
            <a:off x="1083588" y="3119438"/>
            <a:ext cx="3063954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Cold Chain Export Module</a:t>
            </a:r>
            <a:endParaRPr lang="en-US" sz="1950" dirty="0"/>
          </a:p>
        </p:txBody>
      </p:sp>
      <p:sp>
        <p:nvSpPr>
          <p:cNvPr id="6" name="Text 4"/>
          <p:cNvSpPr/>
          <p:nvPr/>
        </p:nvSpPr>
        <p:spPr>
          <a:xfrm>
            <a:off x="1083588" y="3548658"/>
            <a:ext cx="5911215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Smart cargo sensors for international shipping, ensuring product integrity.</a:t>
            </a:r>
            <a:endParaRPr lang="en-US" sz="1550" dirty="0"/>
          </a:p>
        </p:txBody>
      </p:sp>
      <p:sp>
        <p:nvSpPr>
          <p:cNvPr id="7" name="Shape 5"/>
          <p:cNvSpPr/>
          <p:nvPr/>
        </p:nvSpPr>
        <p:spPr>
          <a:xfrm>
            <a:off x="7414379" y="2898219"/>
            <a:ext cx="6422231" cy="1506736"/>
          </a:xfrm>
          <a:prstGeom prst="roundRect">
            <a:avLst>
              <a:gd name="adj" fmla="val 7282"/>
            </a:avLst>
          </a:prstGeom>
          <a:solidFill>
            <a:srgbClr val="FFFFFF"/>
          </a:solidFill>
          <a:ln w="22860">
            <a:solidFill>
              <a:srgbClr val="B4CCE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391519" y="2898219"/>
            <a:ext cx="91440" cy="1506736"/>
          </a:xfrm>
          <a:prstGeom prst="roundRect">
            <a:avLst>
              <a:gd name="adj" fmla="val 195349"/>
            </a:avLst>
          </a:prstGeom>
          <a:solidFill>
            <a:srgbClr val="84C1FA"/>
          </a:solidFill>
          <a:ln/>
        </p:spPr>
      </p:sp>
      <p:sp>
        <p:nvSpPr>
          <p:cNvPr id="9" name="Text 7"/>
          <p:cNvSpPr/>
          <p:nvPr/>
        </p:nvSpPr>
        <p:spPr>
          <a:xfrm>
            <a:off x="7704177" y="3119438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Compliance Engine</a:t>
            </a:r>
            <a:endParaRPr lang="en-US" sz="1950" dirty="0"/>
          </a:p>
        </p:txBody>
      </p:sp>
      <p:sp>
        <p:nvSpPr>
          <p:cNvPr id="10" name="Text 8"/>
          <p:cNvSpPr/>
          <p:nvPr/>
        </p:nvSpPr>
        <p:spPr>
          <a:xfrm>
            <a:off x="7704177" y="3548658"/>
            <a:ext cx="5911215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Automated EU food regulation compliance (e.g., HACCP temperature logging).</a:t>
            </a:r>
            <a:endParaRPr lang="en-US" sz="1550" dirty="0"/>
          </a:p>
        </p:txBody>
      </p:sp>
      <p:sp>
        <p:nvSpPr>
          <p:cNvPr id="11" name="Shape 9"/>
          <p:cNvSpPr/>
          <p:nvPr/>
        </p:nvSpPr>
        <p:spPr>
          <a:xfrm>
            <a:off x="793790" y="4603313"/>
            <a:ext cx="6422231" cy="1506736"/>
          </a:xfrm>
          <a:prstGeom prst="roundRect">
            <a:avLst>
              <a:gd name="adj" fmla="val 7282"/>
            </a:avLst>
          </a:prstGeom>
          <a:solidFill>
            <a:srgbClr val="FFFFFF"/>
          </a:solidFill>
          <a:ln w="22860">
            <a:solidFill>
              <a:srgbClr val="B4CCE3"/>
            </a:solidFill>
            <a:prstDash val="solid"/>
          </a:ln>
        </p:spPr>
      </p:sp>
      <p:sp>
        <p:nvSpPr>
          <p:cNvPr id="12" name="Shape 10"/>
          <p:cNvSpPr/>
          <p:nvPr/>
        </p:nvSpPr>
        <p:spPr>
          <a:xfrm>
            <a:off x="770930" y="4603313"/>
            <a:ext cx="91440" cy="1506736"/>
          </a:xfrm>
          <a:prstGeom prst="roundRect">
            <a:avLst>
              <a:gd name="adj" fmla="val 195349"/>
            </a:avLst>
          </a:prstGeom>
          <a:solidFill>
            <a:srgbClr val="84C1FA"/>
          </a:solidFill>
          <a:ln/>
        </p:spPr>
      </p:sp>
      <p:sp>
        <p:nvSpPr>
          <p:cNvPr id="13" name="Text 11"/>
          <p:cNvSpPr/>
          <p:nvPr/>
        </p:nvSpPr>
        <p:spPr>
          <a:xfrm>
            <a:off x="1083588" y="4824532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Customs Tracker</a:t>
            </a:r>
            <a:endParaRPr lang="en-US" sz="1950" dirty="0"/>
          </a:p>
        </p:txBody>
      </p:sp>
      <p:sp>
        <p:nvSpPr>
          <p:cNvPr id="14" name="Text 12"/>
          <p:cNvSpPr/>
          <p:nvPr/>
        </p:nvSpPr>
        <p:spPr>
          <a:xfrm>
            <a:off x="1083588" y="5253752"/>
            <a:ext cx="5911215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Real-time updates on international shipping and customs clearance, mitigating delays.</a:t>
            </a:r>
            <a:endParaRPr lang="en-US" sz="1550" dirty="0"/>
          </a:p>
        </p:txBody>
      </p:sp>
      <p:sp>
        <p:nvSpPr>
          <p:cNvPr id="15" name="Shape 13"/>
          <p:cNvSpPr/>
          <p:nvPr/>
        </p:nvSpPr>
        <p:spPr>
          <a:xfrm>
            <a:off x="7414379" y="4603313"/>
            <a:ext cx="6422231" cy="1506736"/>
          </a:xfrm>
          <a:prstGeom prst="roundRect">
            <a:avLst>
              <a:gd name="adj" fmla="val 7282"/>
            </a:avLst>
          </a:prstGeom>
          <a:solidFill>
            <a:srgbClr val="FFFFFF"/>
          </a:solidFill>
          <a:ln w="22860">
            <a:solidFill>
              <a:srgbClr val="B4CCE3"/>
            </a:solidFill>
            <a:prstDash val="solid"/>
          </a:ln>
        </p:spPr>
      </p:sp>
      <p:sp>
        <p:nvSpPr>
          <p:cNvPr id="16" name="Shape 14"/>
          <p:cNvSpPr/>
          <p:nvPr/>
        </p:nvSpPr>
        <p:spPr>
          <a:xfrm>
            <a:off x="7391519" y="4603313"/>
            <a:ext cx="91440" cy="1506736"/>
          </a:xfrm>
          <a:prstGeom prst="roundRect">
            <a:avLst>
              <a:gd name="adj" fmla="val 195349"/>
            </a:avLst>
          </a:prstGeom>
          <a:solidFill>
            <a:srgbClr val="84C1FA"/>
          </a:solidFill>
          <a:ln/>
        </p:spPr>
      </p:sp>
      <p:sp>
        <p:nvSpPr>
          <p:cNvPr id="17" name="Text 15"/>
          <p:cNvSpPr/>
          <p:nvPr/>
        </p:nvSpPr>
        <p:spPr>
          <a:xfrm>
            <a:off x="7704177" y="4824532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Localization Layer</a:t>
            </a:r>
            <a:endParaRPr lang="en-US" sz="1950" dirty="0"/>
          </a:p>
        </p:txBody>
      </p:sp>
      <p:sp>
        <p:nvSpPr>
          <p:cNvPr id="18" name="Text 16"/>
          <p:cNvSpPr/>
          <p:nvPr/>
        </p:nvSpPr>
        <p:spPr>
          <a:xfrm>
            <a:off x="7704177" y="5253752"/>
            <a:ext cx="5911215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Multi-language and currency support for seamless global operation.</a:t>
            </a:r>
            <a:endParaRPr lang="en-US" sz="1550" dirty="0"/>
          </a:p>
        </p:txBody>
      </p:sp>
      <p:sp>
        <p:nvSpPr>
          <p:cNvPr id="19" name="Text 17"/>
          <p:cNvSpPr/>
          <p:nvPr/>
        </p:nvSpPr>
        <p:spPr>
          <a:xfrm>
            <a:off x="793790" y="6333292"/>
            <a:ext cx="13042821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These specialised modules are crucial for our seamless expansion into the European market, addressing specific challenges of international logistics and regulatory compliance.</a:t>
            </a:r>
            <a:endParaRPr lang="en-US" sz="1550" dirty="0"/>
          </a:p>
        </p:txBody>
      </p:sp>
      <p:sp>
        <p:nvSpPr>
          <p:cNvPr id="20" name="Rectangle 19"/>
          <p:cNvSpPr/>
          <p:nvPr/>
        </p:nvSpPr>
        <p:spPr>
          <a:xfrm>
            <a:off x="12244918" y="7789319"/>
            <a:ext cx="2320413" cy="353961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69407"/>
            <a:ext cx="10629186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Phase 2: High-Level Design - System Modules</a:t>
            </a:r>
            <a:endParaRPr lang="en-US" sz="3900" dirty="0"/>
          </a:p>
        </p:txBody>
      </p:sp>
      <p:sp>
        <p:nvSpPr>
          <p:cNvPr id="3" name="Text 1"/>
          <p:cNvSpPr/>
          <p:nvPr/>
        </p:nvSpPr>
        <p:spPr>
          <a:xfrm>
            <a:off x="793790" y="2065734"/>
            <a:ext cx="7632025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Our system's design is modular, allowing for robust performance and future scalability. Each module plays a distinct role in ensuring end-to-end operational efficiency.</a:t>
            </a:r>
            <a:endParaRPr lang="en-US" sz="1550" dirty="0"/>
          </a:p>
        </p:txBody>
      </p:sp>
      <p:sp>
        <p:nvSpPr>
          <p:cNvPr id="4" name="Text 2"/>
          <p:cNvSpPr/>
          <p:nvPr/>
        </p:nvSpPr>
        <p:spPr>
          <a:xfrm>
            <a:off x="793790" y="3196947"/>
            <a:ext cx="7632025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b="1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Vendor Mobile App:</a:t>
            </a:r>
            <a:r>
              <a:rPr lang="en-US" sz="15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Flavour scanning, inventory tracking, real-time GPS + temperature sync, daily sales closure &amp; summary.</a:t>
            </a:r>
            <a:endParaRPr lang="en-US" sz="1550" dirty="0"/>
          </a:p>
        </p:txBody>
      </p:sp>
      <p:sp>
        <p:nvSpPr>
          <p:cNvPr id="5" name="Text 3"/>
          <p:cNvSpPr/>
          <p:nvPr/>
        </p:nvSpPr>
        <p:spPr>
          <a:xfrm>
            <a:off x="793790" y="3901440"/>
            <a:ext cx="7632025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b="1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IoT Sensors &amp; Gateways:</a:t>
            </a:r>
            <a:r>
              <a:rPr lang="en-US" sz="15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On bicycle + in cargo containers, tracks temperature, location, shock events for critical data.</a:t>
            </a:r>
            <a:endParaRPr lang="en-US" sz="1550" dirty="0"/>
          </a:p>
        </p:txBody>
      </p:sp>
      <p:sp>
        <p:nvSpPr>
          <p:cNvPr id="6" name="Text 4"/>
          <p:cNvSpPr/>
          <p:nvPr/>
        </p:nvSpPr>
        <p:spPr>
          <a:xfrm>
            <a:off x="793790" y="4605933"/>
            <a:ext cx="7632025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b="1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Cloud Infrastructure:</a:t>
            </a:r>
            <a:r>
              <a:rPr lang="en-US" sz="15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Real-time database (Firebase, AWS), analytics engine for sales trends &amp; spoilage risks.</a:t>
            </a:r>
            <a:endParaRPr lang="en-US" sz="1550" dirty="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7543" y="2110383"/>
            <a:ext cx="4926568" cy="492656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2244918" y="7789319"/>
            <a:ext cx="2320413" cy="353961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59368"/>
            <a:ext cx="13042821" cy="12401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Phase 2: High-Level Design - International &amp; Compliance Modules</a:t>
            </a:r>
            <a:endParaRPr lang="en-US" sz="39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420422"/>
            <a:ext cx="4926568" cy="492656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212086" y="2375773"/>
            <a:ext cx="7632025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b="1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Admin Web Portal:</a:t>
            </a:r>
            <a:r>
              <a:rPr lang="en-US" sz="15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Live tracking of vendors and shipments, alerts for refrigeration issues and skipped areas, EU compliance monitoring dashboard.</a:t>
            </a:r>
            <a:endParaRPr lang="en-US" sz="1550" dirty="0"/>
          </a:p>
        </p:txBody>
      </p:sp>
      <p:sp>
        <p:nvSpPr>
          <p:cNvPr id="5" name="Text 2"/>
          <p:cNvSpPr/>
          <p:nvPr/>
        </p:nvSpPr>
        <p:spPr>
          <a:xfrm>
            <a:off x="6212086" y="3080266"/>
            <a:ext cx="7632025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b="1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Export Logistics System:</a:t>
            </a:r>
            <a:r>
              <a:rPr lang="en-US" sz="15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Real-time container tracking, customs integration via APIs (DHL, FedEx, etc.) for streamlined international delivery.</a:t>
            </a:r>
            <a:endParaRPr lang="en-US" sz="1550" dirty="0"/>
          </a:p>
        </p:txBody>
      </p:sp>
      <p:sp>
        <p:nvSpPr>
          <p:cNvPr id="6" name="Text 3"/>
          <p:cNvSpPr/>
          <p:nvPr/>
        </p:nvSpPr>
        <p:spPr>
          <a:xfrm>
            <a:off x="6212086" y="3784759"/>
            <a:ext cx="7632025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b="1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Localization Module:</a:t>
            </a:r>
            <a:r>
              <a:rPr lang="en-US" sz="15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Multi-language UI (English, German, French), currency formatting and compliance templates for EU regions.</a:t>
            </a:r>
            <a:endParaRPr lang="en-US" sz="1550" dirty="0"/>
          </a:p>
        </p:txBody>
      </p:sp>
      <p:sp>
        <p:nvSpPr>
          <p:cNvPr id="7" name="Text 4"/>
          <p:cNvSpPr/>
          <p:nvPr/>
        </p:nvSpPr>
        <p:spPr>
          <a:xfrm>
            <a:off x="6212086" y="4598432"/>
            <a:ext cx="7632025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These modules are critical for our global expansion, ensuring adherence to international standards and offering a seamless user experience across diverse markets.</a:t>
            </a:r>
            <a:endParaRPr lang="en-US" sz="1550" dirty="0"/>
          </a:p>
        </p:txBody>
      </p:sp>
      <p:sp>
        <p:nvSpPr>
          <p:cNvPr id="8" name="Rectangle 7"/>
          <p:cNvSpPr/>
          <p:nvPr/>
        </p:nvSpPr>
        <p:spPr>
          <a:xfrm>
            <a:off x="12244918" y="7789319"/>
            <a:ext cx="2320413" cy="353961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90951"/>
            <a:ext cx="11459766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Phase 3: Detailed Flowchart - Local Sales Process</a:t>
            </a:r>
            <a:endParaRPr lang="en-US" sz="39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907863"/>
            <a:ext cx="4347567" cy="79379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992148" y="3900011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Start of Day</a:t>
            </a:r>
            <a:endParaRPr lang="en-US" sz="1950" dirty="0"/>
          </a:p>
        </p:txBody>
      </p:sp>
      <p:sp>
        <p:nvSpPr>
          <p:cNvPr id="5" name="Text 2"/>
          <p:cNvSpPr/>
          <p:nvPr/>
        </p:nvSpPr>
        <p:spPr>
          <a:xfrm>
            <a:off x="992148" y="4329232"/>
            <a:ext cx="3950851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Vendor logs in, app checks temperature, inventory scanned and verified.</a:t>
            </a:r>
            <a:endParaRPr lang="en-US" sz="15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357" y="2907863"/>
            <a:ext cx="4347567" cy="79379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339715" y="3900011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During Sale</a:t>
            </a:r>
            <a:endParaRPr lang="en-US" sz="1950" dirty="0"/>
          </a:p>
        </p:txBody>
      </p:sp>
      <p:sp>
        <p:nvSpPr>
          <p:cNvPr id="8" name="Text 4"/>
          <p:cNvSpPr/>
          <p:nvPr/>
        </p:nvSpPr>
        <p:spPr>
          <a:xfrm>
            <a:off x="5339715" y="4329232"/>
            <a:ext cx="3950851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Flavor scanned, data logged (time, flavor, location, temperature) for real-time insights.</a:t>
            </a:r>
            <a:endParaRPr lang="en-US" sz="15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8924" y="2907863"/>
            <a:ext cx="4347567" cy="79379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687282" y="3900011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End of Day</a:t>
            </a:r>
            <a:endParaRPr lang="en-US" sz="1950" dirty="0"/>
          </a:p>
        </p:txBody>
      </p:sp>
      <p:sp>
        <p:nvSpPr>
          <p:cNvPr id="11" name="Text 6"/>
          <p:cNvSpPr/>
          <p:nvPr/>
        </p:nvSpPr>
        <p:spPr>
          <a:xfrm>
            <a:off x="9687282" y="4329232"/>
            <a:ext cx="3950851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Vendor closes shift, daily report uploaded to cloud, summaries generated.</a:t>
            </a:r>
            <a:endParaRPr lang="en-US" sz="1550" dirty="0"/>
          </a:p>
        </p:txBody>
      </p:sp>
      <p:sp>
        <p:nvSpPr>
          <p:cNvPr id="12" name="Text 7"/>
          <p:cNvSpPr/>
          <p:nvPr/>
        </p:nvSpPr>
        <p:spPr>
          <a:xfrm>
            <a:off x="793790" y="5703451"/>
            <a:ext cx="13042821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This streamlined local sales flow ensures efficient operations, real-time data capture, and accurate reporting, leading to better stock management and reduced spoilage.</a:t>
            </a:r>
            <a:endParaRPr lang="en-US" sz="1550" dirty="0"/>
          </a:p>
        </p:txBody>
      </p:sp>
      <p:sp>
        <p:nvSpPr>
          <p:cNvPr id="13" name="Rectangle 12"/>
          <p:cNvSpPr/>
          <p:nvPr/>
        </p:nvSpPr>
        <p:spPr>
          <a:xfrm>
            <a:off x="12244918" y="7789319"/>
            <a:ext cx="2320413" cy="353961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9620" y="530066"/>
            <a:ext cx="13091160" cy="12025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700"/>
              </a:lnSpc>
              <a:buNone/>
            </a:pPr>
            <a:r>
              <a:rPr lang="en-US" sz="37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Phase 3: Detailed Flowchart - International Export Process</a:t>
            </a:r>
            <a:endParaRPr lang="en-US" sz="3750" dirty="0"/>
          </a:p>
        </p:txBody>
      </p:sp>
      <p:sp>
        <p:nvSpPr>
          <p:cNvPr id="3" name="Shape 1"/>
          <p:cNvSpPr/>
          <p:nvPr/>
        </p:nvSpPr>
        <p:spPr>
          <a:xfrm>
            <a:off x="7303770" y="2117408"/>
            <a:ext cx="22860" cy="4749998"/>
          </a:xfrm>
          <a:prstGeom prst="roundRect">
            <a:avLst>
              <a:gd name="adj" fmla="val 757548"/>
            </a:avLst>
          </a:prstGeom>
          <a:solidFill>
            <a:srgbClr val="B4CCE3"/>
          </a:solidFill>
          <a:ln/>
        </p:spPr>
      </p:sp>
      <p:sp>
        <p:nvSpPr>
          <p:cNvPr id="4" name="Shape 2"/>
          <p:cNvSpPr/>
          <p:nvPr/>
        </p:nvSpPr>
        <p:spPr>
          <a:xfrm>
            <a:off x="6544389" y="2322433"/>
            <a:ext cx="577215" cy="22860"/>
          </a:xfrm>
          <a:prstGeom prst="roundRect">
            <a:avLst>
              <a:gd name="adj" fmla="val 757548"/>
            </a:avLst>
          </a:prstGeom>
          <a:solidFill>
            <a:srgbClr val="B4CCE3"/>
          </a:solidFill>
          <a:ln/>
        </p:spPr>
      </p:sp>
      <p:sp>
        <p:nvSpPr>
          <p:cNvPr id="5" name="Shape 3"/>
          <p:cNvSpPr/>
          <p:nvPr/>
        </p:nvSpPr>
        <p:spPr>
          <a:xfrm>
            <a:off x="7098744" y="2117408"/>
            <a:ext cx="432911" cy="432911"/>
          </a:xfrm>
          <a:prstGeom prst="roundRect">
            <a:avLst>
              <a:gd name="adj" fmla="val 40003"/>
            </a:avLst>
          </a:prstGeom>
          <a:solidFill>
            <a:srgbClr val="CEE6FD"/>
          </a:solidFill>
          <a:ln/>
        </p:spPr>
      </p:sp>
      <p:sp>
        <p:nvSpPr>
          <p:cNvPr id="6" name="Text 4"/>
          <p:cNvSpPr/>
          <p:nvPr/>
        </p:nvSpPr>
        <p:spPr>
          <a:xfrm>
            <a:off x="7170896" y="2153483"/>
            <a:ext cx="288608" cy="3607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1</a:t>
            </a:r>
            <a:endParaRPr lang="en-US" sz="2250" dirty="0"/>
          </a:p>
        </p:txBody>
      </p:sp>
      <p:sp>
        <p:nvSpPr>
          <p:cNvPr id="7" name="Text 5"/>
          <p:cNvSpPr/>
          <p:nvPr/>
        </p:nvSpPr>
        <p:spPr>
          <a:xfrm>
            <a:off x="3947993" y="2183487"/>
            <a:ext cx="2405182" cy="3006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350"/>
              </a:lnSpc>
              <a:buNone/>
            </a:pPr>
            <a:r>
              <a:rPr lang="en-US" sz="185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Start of Export</a:t>
            </a:r>
            <a:endParaRPr lang="en-US" sz="1850" dirty="0"/>
          </a:p>
        </p:txBody>
      </p:sp>
      <p:sp>
        <p:nvSpPr>
          <p:cNvPr id="8" name="Text 6"/>
          <p:cNvSpPr/>
          <p:nvPr/>
        </p:nvSpPr>
        <p:spPr>
          <a:xfrm>
            <a:off x="769620" y="2599492"/>
            <a:ext cx="5583555" cy="6155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400"/>
              </a:lnSpc>
              <a:buNone/>
            </a:pPr>
            <a:r>
              <a:rPr lang="en-US" sz="15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Products loaded with IoT sensors into shipping containers (sea/air).</a:t>
            </a:r>
            <a:endParaRPr lang="en-US" sz="1500" dirty="0"/>
          </a:p>
        </p:txBody>
      </p:sp>
      <p:sp>
        <p:nvSpPr>
          <p:cNvPr id="9" name="Shape 7"/>
          <p:cNvSpPr/>
          <p:nvPr/>
        </p:nvSpPr>
        <p:spPr>
          <a:xfrm>
            <a:off x="7508796" y="3476863"/>
            <a:ext cx="577215" cy="22860"/>
          </a:xfrm>
          <a:prstGeom prst="roundRect">
            <a:avLst>
              <a:gd name="adj" fmla="val 757548"/>
            </a:avLst>
          </a:prstGeom>
          <a:solidFill>
            <a:srgbClr val="B4CCE3"/>
          </a:solidFill>
          <a:ln/>
        </p:spPr>
      </p:sp>
      <p:sp>
        <p:nvSpPr>
          <p:cNvPr id="10" name="Shape 8"/>
          <p:cNvSpPr/>
          <p:nvPr/>
        </p:nvSpPr>
        <p:spPr>
          <a:xfrm>
            <a:off x="7098744" y="3271838"/>
            <a:ext cx="432911" cy="432911"/>
          </a:xfrm>
          <a:prstGeom prst="roundRect">
            <a:avLst>
              <a:gd name="adj" fmla="val 40003"/>
            </a:avLst>
          </a:prstGeom>
          <a:solidFill>
            <a:srgbClr val="CEE6FD"/>
          </a:solidFill>
          <a:ln/>
        </p:spPr>
      </p:sp>
      <p:sp>
        <p:nvSpPr>
          <p:cNvPr id="11" name="Text 9"/>
          <p:cNvSpPr/>
          <p:nvPr/>
        </p:nvSpPr>
        <p:spPr>
          <a:xfrm>
            <a:off x="7170896" y="3307913"/>
            <a:ext cx="288608" cy="3607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2</a:t>
            </a:r>
            <a:endParaRPr lang="en-US" sz="2250" dirty="0"/>
          </a:p>
        </p:txBody>
      </p:sp>
      <p:sp>
        <p:nvSpPr>
          <p:cNvPr id="12" name="Text 10"/>
          <p:cNvSpPr/>
          <p:nvPr/>
        </p:nvSpPr>
        <p:spPr>
          <a:xfrm>
            <a:off x="8277225" y="3337917"/>
            <a:ext cx="2405182" cy="3006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In Transit</a:t>
            </a:r>
            <a:endParaRPr lang="en-US" sz="1850" dirty="0"/>
          </a:p>
        </p:txBody>
      </p:sp>
      <p:sp>
        <p:nvSpPr>
          <p:cNvPr id="13" name="Text 11"/>
          <p:cNvSpPr/>
          <p:nvPr/>
        </p:nvSpPr>
        <p:spPr>
          <a:xfrm>
            <a:off x="8277225" y="3753922"/>
            <a:ext cx="5583555" cy="6155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Sensors monitor temp, humidity, shock; alerts sent to HQ if temp breaches limits.</a:t>
            </a:r>
            <a:endParaRPr lang="en-US" sz="1500" dirty="0"/>
          </a:p>
        </p:txBody>
      </p:sp>
      <p:sp>
        <p:nvSpPr>
          <p:cNvPr id="14" name="Shape 12"/>
          <p:cNvSpPr/>
          <p:nvPr/>
        </p:nvSpPr>
        <p:spPr>
          <a:xfrm>
            <a:off x="6544389" y="4471868"/>
            <a:ext cx="577215" cy="22860"/>
          </a:xfrm>
          <a:prstGeom prst="roundRect">
            <a:avLst>
              <a:gd name="adj" fmla="val 757548"/>
            </a:avLst>
          </a:prstGeom>
          <a:solidFill>
            <a:srgbClr val="B4CCE3"/>
          </a:solidFill>
          <a:ln/>
        </p:spPr>
      </p:sp>
      <p:sp>
        <p:nvSpPr>
          <p:cNvPr id="15" name="Shape 13"/>
          <p:cNvSpPr/>
          <p:nvPr/>
        </p:nvSpPr>
        <p:spPr>
          <a:xfrm>
            <a:off x="7098744" y="4266843"/>
            <a:ext cx="432911" cy="432911"/>
          </a:xfrm>
          <a:prstGeom prst="roundRect">
            <a:avLst>
              <a:gd name="adj" fmla="val 40003"/>
            </a:avLst>
          </a:prstGeom>
          <a:solidFill>
            <a:srgbClr val="CEE6FD"/>
          </a:solidFill>
          <a:ln/>
        </p:spPr>
      </p:sp>
      <p:sp>
        <p:nvSpPr>
          <p:cNvPr id="16" name="Text 14"/>
          <p:cNvSpPr/>
          <p:nvPr/>
        </p:nvSpPr>
        <p:spPr>
          <a:xfrm>
            <a:off x="7170896" y="4302919"/>
            <a:ext cx="288608" cy="3607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3</a:t>
            </a:r>
            <a:endParaRPr lang="en-US" sz="2250" dirty="0"/>
          </a:p>
        </p:txBody>
      </p:sp>
      <p:sp>
        <p:nvSpPr>
          <p:cNvPr id="17" name="Text 15"/>
          <p:cNvSpPr/>
          <p:nvPr/>
        </p:nvSpPr>
        <p:spPr>
          <a:xfrm>
            <a:off x="3947993" y="4332923"/>
            <a:ext cx="2405182" cy="3006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350"/>
              </a:lnSpc>
              <a:buNone/>
            </a:pPr>
            <a:r>
              <a:rPr lang="en-US" sz="185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At Customs</a:t>
            </a:r>
            <a:endParaRPr lang="en-US" sz="1850" dirty="0"/>
          </a:p>
        </p:txBody>
      </p:sp>
      <p:sp>
        <p:nvSpPr>
          <p:cNvPr id="18" name="Text 16"/>
          <p:cNvSpPr/>
          <p:nvPr/>
        </p:nvSpPr>
        <p:spPr>
          <a:xfrm>
            <a:off x="769620" y="4748927"/>
            <a:ext cx="5583555" cy="6155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400"/>
              </a:lnSpc>
              <a:buNone/>
            </a:pPr>
            <a:r>
              <a:rPr lang="en-US" sz="15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Customs API updates fetched; delay alerts generated, ensuring proactive issue resolution.</a:t>
            </a:r>
            <a:endParaRPr lang="en-US" sz="1500" dirty="0"/>
          </a:p>
        </p:txBody>
      </p:sp>
      <p:sp>
        <p:nvSpPr>
          <p:cNvPr id="19" name="Shape 17"/>
          <p:cNvSpPr/>
          <p:nvPr/>
        </p:nvSpPr>
        <p:spPr>
          <a:xfrm>
            <a:off x="7508796" y="5466993"/>
            <a:ext cx="577215" cy="22860"/>
          </a:xfrm>
          <a:prstGeom prst="roundRect">
            <a:avLst>
              <a:gd name="adj" fmla="val 757548"/>
            </a:avLst>
          </a:prstGeom>
          <a:solidFill>
            <a:srgbClr val="B4CCE3"/>
          </a:solidFill>
          <a:ln/>
        </p:spPr>
      </p:sp>
      <p:sp>
        <p:nvSpPr>
          <p:cNvPr id="20" name="Shape 18"/>
          <p:cNvSpPr/>
          <p:nvPr/>
        </p:nvSpPr>
        <p:spPr>
          <a:xfrm>
            <a:off x="7098744" y="5261967"/>
            <a:ext cx="432911" cy="432911"/>
          </a:xfrm>
          <a:prstGeom prst="roundRect">
            <a:avLst>
              <a:gd name="adj" fmla="val 40003"/>
            </a:avLst>
          </a:prstGeom>
          <a:solidFill>
            <a:srgbClr val="CEE6FD"/>
          </a:solidFill>
          <a:ln/>
        </p:spPr>
      </p:sp>
      <p:sp>
        <p:nvSpPr>
          <p:cNvPr id="21" name="Text 19"/>
          <p:cNvSpPr/>
          <p:nvPr/>
        </p:nvSpPr>
        <p:spPr>
          <a:xfrm>
            <a:off x="7170896" y="5298043"/>
            <a:ext cx="288608" cy="3607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4</a:t>
            </a:r>
            <a:endParaRPr lang="en-US" sz="2250" dirty="0"/>
          </a:p>
        </p:txBody>
      </p:sp>
      <p:sp>
        <p:nvSpPr>
          <p:cNvPr id="22" name="Text 20"/>
          <p:cNvSpPr/>
          <p:nvPr/>
        </p:nvSpPr>
        <p:spPr>
          <a:xfrm>
            <a:off x="8277225" y="5328047"/>
            <a:ext cx="2405182" cy="3006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Upon Arrival</a:t>
            </a:r>
            <a:endParaRPr lang="en-US" sz="1850" dirty="0"/>
          </a:p>
        </p:txBody>
      </p:sp>
      <p:sp>
        <p:nvSpPr>
          <p:cNvPr id="23" name="Text 21"/>
          <p:cNvSpPr/>
          <p:nvPr/>
        </p:nvSpPr>
        <p:spPr>
          <a:xfrm>
            <a:off x="8277225" y="5744051"/>
            <a:ext cx="5583555" cy="6155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Compliance Engine validates logs; EU-ready HACCP report auto-generated for quick clearance.</a:t>
            </a:r>
            <a:endParaRPr lang="en-US" sz="1500" dirty="0"/>
          </a:p>
        </p:txBody>
      </p:sp>
      <p:sp>
        <p:nvSpPr>
          <p:cNvPr id="24" name="Text 22"/>
          <p:cNvSpPr/>
          <p:nvPr/>
        </p:nvSpPr>
        <p:spPr>
          <a:xfrm>
            <a:off x="769620" y="7083862"/>
            <a:ext cx="13091160" cy="6155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Our robust international export flow guarantees product quality, compliance, and transparency throughout the long-distance cold chain, from origin to destination.</a:t>
            </a:r>
            <a:endParaRPr lang="en-US" sz="1500" dirty="0"/>
          </a:p>
        </p:txBody>
      </p:sp>
      <p:sp>
        <p:nvSpPr>
          <p:cNvPr id="25" name="Rectangle 24"/>
          <p:cNvSpPr/>
          <p:nvPr/>
        </p:nvSpPr>
        <p:spPr>
          <a:xfrm>
            <a:off x="12244918" y="7789319"/>
            <a:ext cx="2320413" cy="353961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69432"/>
            <a:ext cx="13042821" cy="12401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Phase 4: International Expansion Readiness - Global-Ready Enhancements</a:t>
            </a:r>
            <a:endParaRPr lang="en-US" sz="39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10" y="2935129"/>
            <a:ext cx="3137773" cy="3137773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7893" y="2935129"/>
            <a:ext cx="3137892" cy="3137892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4496" y="2935129"/>
            <a:ext cx="3137892" cy="3137892"/>
          </a:xfrm>
          <a:prstGeom prst="rect">
            <a:avLst/>
          </a:prstGeom>
        </p:spPr>
      </p:pic>
      <p:pic>
        <p:nvPicPr>
          <p:cNvPr id="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91098" y="2935129"/>
            <a:ext cx="3137892" cy="3137892"/>
          </a:xfrm>
          <a:prstGeom prst="rect">
            <a:avLst/>
          </a:prstGeom>
        </p:spPr>
      </p:pic>
      <p:sp>
        <p:nvSpPr>
          <p:cNvPr id="7" name="Text 1"/>
          <p:cNvSpPr/>
          <p:nvPr/>
        </p:nvSpPr>
        <p:spPr>
          <a:xfrm>
            <a:off x="793790" y="6424970"/>
            <a:ext cx="13042821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These enhancements are designed to ensure Dream Cloud Ice Cream's seamless entry and compliant operation within the European market, addressing critical logistical and regulatory challenges.</a:t>
            </a:r>
            <a:endParaRPr lang="en-US" sz="1550" dirty="0"/>
          </a:p>
        </p:txBody>
      </p:sp>
      <p:sp>
        <p:nvSpPr>
          <p:cNvPr id="8" name="Rectangle 7"/>
          <p:cNvSpPr/>
          <p:nvPr/>
        </p:nvSpPr>
        <p:spPr>
          <a:xfrm>
            <a:off x="12244918" y="7789319"/>
            <a:ext cx="2320413" cy="353961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851</Words>
  <Application>Microsoft Office PowerPoint</Application>
  <PresentationFormat>Custom</PresentationFormat>
  <Paragraphs>88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Arial</vt:lpstr>
      <vt:lpstr>Instrument Sans Semi Bold</vt:lpstr>
      <vt:lpstr>Instrument Sans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lastModifiedBy>adnan</cp:lastModifiedBy>
  <cp:revision>2</cp:revision>
  <dcterms:created xsi:type="dcterms:W3CDTF">2025-07-29T14:20:11Z</dcterms:created>
  <dcterms:modified xsi:type="dcterms:W3CDTF">2025-07-29T14:28:53Z</dcterms:modified>
</cp:coreProperties>
</file>