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311" r:id="rId3"/>
    <p:sldId id="312" r:id="rId4"/>
    <p:sldId id="269" r:id="rId5"/>
    <p:sldId id="270" r:id="rId6"/>
    <p:sldId id="262" r:id="rId7"/>
    <p:sldId id="257" r:id="rId8"/>
    <p:sldId id="298" r:id="rId9"/>
    <p:sldId id="313" r:id="rId10"/>
    <p:sldId id="314" r:id="rId1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2"/>
  </p:normalViewPr>
  <p:slideViewPr>
    <p:cSldViewPr>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6CE6A2-6000-423E-B483-117B36A765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E1B2D14-96D4-400D-BA88-B1CA53328396}">
      <dgm:prSet/>
      <dgm:spPr/>
      <dgm:t>
        <a:bodyPr/>
        <a:lstStyle/>
        <a:p>
          <a:r>
            <a:rPr lang="en-US"/>
            <a:t>Culture is an integral aspect of human life, which influences the attitudes, actions and patterns of living of people in a society.</a:t>
          </a:r>
        </a:p>
      </dgm:t>
    </dgm:pt>
    <dgm:pt modelId="{AAB47EC6-99BB-4774-BA59-7509D232AE64}" type="parTrans" cxnId="{16B0EF2C-4997-43DA-89FF-62587B2CC3B9}">
      <dgm:prSet/>
      <dgm:spPr/>
      <dgm:t>
        <a:bodyPr/>
        <a:lstStyle/>
        <a:p>
          <a:endParaRPr lang="en-US"/>
        </a:p>
      </dgm:t>
    </dgm:pt>
    <dgm:pt modelId="{9CFDBCC2-D7F8-4684-84D9-81577942D8E4}" type="sibTrans" cxnId="{16B0EF2C-4997-43DA-89FF-62587B2CC3B9}">
      <dgm:prSet/>
      <dgm:spPr/>
      <dgm:t>
        <a:bodyPr/>
        <a:lstStyle/>
        <a:p>
          <a:endParaRPr lang="en-US"/>
        </a:p>
      </dgm:t>
    </dgm:pt>
    <dgm:pt modelId="{F7929BA9-9DE6-42CA-8F00-AFD0B6B4FB93}">
      <dgm:prSet/>
      <dgm:spPr/>
      <dgm:t>
        <a:bodyPr/>
        <a:lstStyle/>
        <a:p>
          <a:r>
            <a:rPr lang="en-US"/>
            <a:t>Culture is the sole possession of human beings and upon which they could be distinguished from other lower animals.</a:t>
          </a:r>
        </a:p>
      </dgm:t>
    </dgm:pt>
    <dgm:pt modelId="{79F52EB1-5FCD-42BC-97A3-ECE2746C87F9}" type="parTrans" cxnId="{EA18AEED-EC14-453A-B231-E42F8FAE2489}">
      <dgm:prSet/>
      <dgm:spPr/>
      <dgm:t>
        <a:bodyPr/>
        <a:lstStyle/>
        <a:p>
          <a:endParaRPr lang="en-US"/>
        </a:p>
      </dgm:t>
    </dgm:pt>
    <dgm:pt modelId="{5127BFCF-0A62-45E7-887D-C71B54D66AE1}" type="sibTrans" cxnId="{EA18AEED-EC14-453A-B231-E42F8FAE2489}">
      <dgm:prSet/>
      <dgm:spPr/>
      <dgm:t>
        <a:bodyPr/>
        <a:lstStyle/>
        <a:p>
          <a:endParaRPr lang="en-US"/>
        </a:p>
      </dgm:t>
    </dgm:pt>
    <dgm:pt modelId="{1C730230-1FF8-4A4E-ADD4-B9A00456E1C6}">
      <dgm:prSet/>
      <dgm:spPr/>
      <dgm:t>
        <a:bodyPr/>
        <a:lstStyle/>
        <a:p>
          <a:r>
            <a:rPr lang="en-US"/>
            <a:t>Culture is a system of learned behaviors shared by and transmitted among the members of a group.</a:t>
          </a:r>
        </a:p>
      </dgm:t>
    </dgm:pt>
    <dgm:pt modelId="{667FFEBF-CE6B-48D2-AF3C-86464F620C8C}" type="parTrans" cxnId="{63908933-C13D-490B-8A0F-9859DBCDC3E3}">
      <dgm:prSet/>
      <dgm:spPr/>
      <dgm:t>
        <a:bodyPr/>
        <a:lstStyle/>
        <a:p>
          <a:endParaRPr lang="en-US"/>
        </a:p>
      </dgm:t>
    </dgm:pt>
    <dgm:pt modelId="{271B893A-E2D5-4210-B69C-DA5E98F5E6F9}" type="sibTrans" cxnId="{63908933-C13D-490B-8A0F-9859DBCDC3E3}">
      <dgm:prSet/>
      <dgm:spPr/>
      <dgm:t>
        <a:bodyPr/>
        <a:lstStyle/>
        <a:p>
          <a:endParaRPr lang="en-US"/>
        </a:p>
      </dgm:t>
    </dgm:pt>
    <dgm:pt modelId="{8ECD5F99-B0DF-9E43-ABE1-94243D799792}" type="pres">
      <dgm:prSet presAssocID="{116CE6A2-6000-423E-B483-117B36A7657E}" presName="linear" presStyleCnt="0">
        <dgm:presLayoutVars>
          <dgm:animLvl val="lvl"/>
          <dgm:resizeHandles val="exact"/>
        </dgm:presLayoutVars>
      </dgm:prSet>
      <dgm:spPr/>
    </dgm:pt>
    <dgm:pt modelId="{8DFEECF8-8101-A14E-BFD9-0EB4B2915253}" type="pres">
      <dgm:prSet presAssocID="{3E1B2D14-96D4-400D-BA88-B1CA53328396}" presName="parentText" presStyleLbl="node1" presStyleIdx="0" presStyleCnt="3">
        <dgm:presLayoutVars>
          <dgm:chMax val="0"/>
          <dgm:bulletEnabled val="1"/>
        </dgm:presLayoutVars>
      </dgm:prSet>
      <dgm:spPr/>
    </dgm:pt>
    <dgm:pt modelId="{8790D035-F0A5-434F-AD09-F4AB53B8B933}" type="pres">
      <dgm:prSet presAssocID="{9CFDBCC2-D7F8-4684-84D9-81577942D8E4}" presName="spacer" presStyleCnt="0"/>
      <dgm:spPr/>
    </dgm:pt>
    <dgm:pt modelId="{CA423F46-7969-8342-9617-265DB4FB59D6}" type="pres">
      <dgm:prSet presAssocID="{F7929BA9-9DE6-42CA-8F00-AFD0B6B4FB93}" presName="parentText" presStyleLbl="node1" presStyleIdx="1" presStyleCnt="3">
        <dgm:presLayoutVars>
          <dgm:chMax val="0"/>
          <dgm:bulletEnabled val="1"/>
        </dgm:presLayoutVars>
      </dgm:prSet>
      <dgm:spPr/>
    </dgm:pt>
    <dgm:pt modelId="{D61F816B-467E-F744-BA3D-2BC2CFEBB329}" type="pres">
      <dgm:prSet presAssocID="{5127BFCF-0A62-45E7-887D-C71B54D66AE1}" presName="spacer" presStyleCnt="0"/>
      <dgm:spPr/>
    </dgm:pt>
    <dgm:pt modelId="{2D459C40-C253-5B4C-A6F9-25865F983C0B}" type="pres">
      <dgm:prSet presAssocID="{1C730230-1FF8-4A4E-ADD4-B9A00456E1C6}" presName="parentText" presStyleLbl="node1" presStyleIdx="2" presStyleCnt="3">
        <dgm:presLayoutVars>
          <dgm:chMax val="0"/>
          <dgm:bulletEnabled val="1"/>
        </dgm:presLayoutVars>
      </dgm:prSet>
      <dgm:spPr/>
    </dgm:pt>
  </dgm:ptLst>
  <dgm:cxnLst>
    <dgm:cxn modelId="{A236DD02-5284-B749-A434-5F6DE1955F23}" type="presOf" srcId="{116CE6A2-6000-423E-B483-117B36A7657E}" destId="{8ECD5F99-B0DF-9E43-ABE1-94243D799792}" srcOrd="0" destOrd="0" presId="urn:microsoft.com/office/officeart/2005/8/layout/vList2"/>
    <dgm:cxn modelId="{EBBC9217-54A6-C54B-8705-4BCC1F9DA456}" type="presOf" srcId="{F7929BA9-9DE6-42CA-8F00-AFD0B6B4FB93}" destId="{CA423F46-7969-8342-9617-265DB4FB59D6}" srcOrd="0" destOrd="0" presId="urn:microsoft.com/office/officeart/2005/8/layout/vList2"/>
    <dgm:cxn modelId="{16B0EF2C-4997-43DA-89FF-62587B2CC3B9}" srcId="{116CE6A2-6000-423E-B483-117B36A7657E}" destId="{3E1B2D14-96D4-400D-BA88-B1CA53328396}" srcOrd="0" destOrd="0" parTransId="{AAB47EC6-99BB-4774-BA59-7509D232AE64}" sibTransId="{9CFDBCC2-D7F8-4684-84D9-81577942D8E4}"/>
    <dgm:cxn modelId="{63908933-C13D-490B-8A0F-9859DBCDC3E3}" srcId="{116CE6A2-6000-423E-B483-117B36A7657E}" destId="{1C730230-1FF8-4A4E-ADD4-B9A00456E1C6}" srcOrd="2" destOrd="0" parTransId="{667FFEBF-CE6B-48D2-AF3C-86464F620C8C}" sibTransId="{271B893A-E2D5-4210-B69C-DA5E98F5E6F9}"/>
    <dgm:cxn modelId="{36A59CA2-D3C6-AD41-AAAB-FF185DA92A99}" type="presOf" srcId="{1C730230-1FF8-4A4E-ADD4-B9A00456E1C6}" destId="{2D459C40-C253-5B4C-A6F9-25865F983C0B}" srcOrd="0" destOrd="0" presId="urn:microsoft.com/office/officeart/2005/8/layout/vList2"/>
    <dgm:cxn modelId="{9B940ACC-21F1-8740-B193-A83C27C4ED09}" type="presOf" srcId="{3E1B2D14-96D4-400D-BA88-B1CA53328396}" destId="{8DFEECF8-8101-A14E-BFD9-0EB4B2915253}" srcOrd="0" destOrd="0" presId="urn:microsoft.com/office/officeart/2005/8/layout/vList2"/>
    <dgm:cxn modelId="{EA18AEED-EC14-453A-B231-E42F8FAE2489}" srcId="{116CE6A2-6000-423E-B483-117B36A7657E}" destId="{F7929BA9-9DE6-42CA-8F00-AFD0B6B4FB93}" srcOrd="1" destOrd="0" parTransId="{79F52EB1-5FCD-42BC-97A3-ECE2746C87F9}" sibTransId="{5127BFCF-0A62-45E7-887D-C71B54D66AE1}"/>
    <dgm:cxn modelId="{1E914DDC-6C6B-C044-A77A-A541F0E8E063}" type="presParOf" srcId="{8ECD5F99-B0DF-9E43-ABE1-94243D799792}" destId="{8DFEECF8-8101-A14E-BFD9-0EB4B2915253}" srcOrd="0" destOrd="0" presId="urn:microsoft.com/office/officeart/2005/8/layout/vList2"/>
    <dgm:cxn modelId="{DB1D4BF1-6C62-6D48-BBAF-A992B4BA28AF}" type="presParOf" srcId="{8ECD5F99-B0DF-9E43-ABE1-94243D799792}" destId="{8790D035-F0A5-434F-AD09-F4AB53B8B933}" srcOrd="1" destOrd="0" presId="urn:microsoft.com/office/officeart/2005/8/layout/vList2"/>
    <dgm:cxn modelId="{C85D6AE6-B1BD-6048-9DF9-9549761AFD3D}" type="presParOf" srcId="{8ECD5F99-B0DF-9E43-ABE1-94243D799792}" destId="{CA423F46-7969-8342-9617-265DB4FB59D6}" srcOrd="2" destOrd="0" presId="urn:microsoft.com/office/officeart/2005/8/layout/vList2"/>
    <dgm:cxn modelId="{A3DBC11C-3A98-A140-AFB9-C5EDA84435DA}" type="presParOf" srcId="{8ECD5F99-B0DF-9E43-ABE1-94243D799792}" destId="{D61F816B-467E-F744-BA3D-2BC2CFEBB329}" srcOrd="3" destOrd="0" presId="urn:microsoft.com/office/officeart/2005/8/layout/vList2"/>
    <dgm:cxn modelId="{EBF21904-34DF-994C-8E45-A828691F9721}" type="presParOf" srcId="{8ECD5F99-B0DF-9E43-ABE1-94243D799792}" destId="{2D459C40-C253-5B4C-A6F9-25865F983C0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74D50F-4CC1-450F-9E17-F9FBAC9E137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84229E-AD35-4123-92D9-D8C22DAE0AEC}">
      <dgm:prSet/>
      <dgm:spPr/>
      <dgm:t>
        <a:bodyPr/>
        <a:lstStyle/>
        <a:p>
          <a:r>
            <a:rPr lang="en-US" b="1"/>
            <a:t>Culture is learned/behavior.</a:t>
          </a:r>
          <a:r>
            <a:rPr lang="en-US"/>
            <a:t> Most of the behavior is learned in society. This learning might be conscious or unconscious but nobody can deny the process of learning.</a:t>
          </a:r>
        </a:p>
      </dgm:t>
    </dgm:pt>
    <dgm:pt modelId="{1FB6EA56-5875-4707-B841-0EC04D22C1C7}" type="parTrans" cxnId="{D1147654-CABE-4FCC-A4EF-E18F6273DD5E}">
      <dgm:prSet/>
      <dgm:spPr/>
      <dgm:t>
        <a:bodyPr/>
        <a:lstStyle/>
        <a:p>
          <a:endParaRPr lang="en-US"/>
        </a:p>
      </dgm:t>
    </dgm:pt>
    <dgm:pt modelId="{89C99082-8805-4D1E-8A25-702C32D61DF4}" type="sibTrans" cxnId="{D1147654-CABE-4FCC-A4EF-E18F6273DD5E}">
      <dgm:prSet/>
      <dgm:spPr/>
      <dgm:t>
        <a:bodyPr/>
        <a:lstStyle/>
        <a:p>
          <a:endParaRPr lang="en-US"/>
        </a:p>
      </dgm:t>
    </dgm:pt>
    <dgm:pt modelId="{0B47032E-F695-45EB-A038-3121FB781BD4}">
      <dgm:prSet/>
      <dgm:spPr/>
      <dgm:t>
        <a:bodyPr/>
        <a:lstStyle/>
        <a:p>
          <a:r>
            <a:rPr lang="en-US" b="1"/>
            <a:t>Culture is shared.</a:t>
          </a:r>
          <a:r>
            <a:rPr lang="en-US"/>
            <a:t> All the cultural traits, attitudes, knowledge and material objects like radio, TV automobiles and computer etc are actually shared by members of society. However these material and non-material objects may not be equally shared by every member of society.</a:t>
          </a:r>
        </a:p>
      </dgm:t>
    </dgm:pt>
    <dgm:pt modelId="{67AEAD23-322E-4EA9-A40C-16D9C55791C8}" type="parTrans" cxnId="{BA59EE28-07E3-4360-958D-1158D43D9ABD}">
      <dgm:prSet/>
      <dgm:spPr/>
      <dgm:t>
        <a:bodyPr/>
        <a:lstStyle/>
        <a:p>
          <a:endParaRPr lang="en-US"/>
        </a:p>
      </dgm:t>
    </dgm:pt>
    <dgm:pt modelId="{BF9853C1-C9D1-4178-A7EE-C264499FD169}" type="sibTrans" cxnId="{BA59EE28-07E3-4360-958D-1158D43D9ABD}">
      <dgm:prSet/>
      <dgm:spPr/>
      <dgm:t>
        <a:bodyPr/>
        <a:lstStyle/>
        <a:p>
          <a:endParaRPr lang="en-US"/>
        </a:p>
      </dgm:t>
    </dgm:pt>
    <dgm:pt modelId="{7BC8474D-C6C9-417F-B3F2-04A1C74A898A}">
      <dgm:prSet/>
      <dgm:spPr/>
      <dgm:t>
        <a:bodyPr/>
        <a:lstStyle/>
        <a:p>
          <a:r>
            <a:rPr lang="en-US" b="1"/>
            <a:t>Culture is Ever-changing.</a:t>
          </a:r>
          <a:r>
            <a:rPr lang="en-US"/>
            <a:t> Culture in every society is changing, but with different speed. Change in culture is inevitable e.g. man has landed on moon from the stone-age.</a:t>
          </a:r>
        </a:p>
      </dgm:t>
    </dgm:pt>
    <dgm:pt modelId="{BB5F3667-16E9-4C5F-B1F9-12457E04314E}" type="parTrans" cxnId="{B09FB044-AA01-438C-A82B-93AE7C3B308C}">
      <dgm:prSet/>
      <dgm:spPr/>
      <dgm:t>
        <a:bodyPr/>
        <a:lstStyle/>
        <a:p>
          <a:endParaRPr lang="en-US"/>
        </a:p>
      </dgm:t>
    </dgm:pt>
    <dgm:pt modelId="{EDF95176-725D-443F-83DE-DFBEEC52C06A}" type="sibTrans" cxnId="{B09FB044-AA01-438C-A82B-93AE7C3B308C}">
      <dgm:prSet/>
      <dgm:spPr/>
      <dgm:t>
        <a:bodyPr/>
        <a:lstStyle/>
        <a:p>
          <a:endParaRPr lang="en-US"/>
        </a:p>
      </dgm:t>
    </dgm:pt>
    <dgm:pt modelId="{731F861D-545A-9649-BFBA-4B1063C09FBA}" type="pres">
      <dgm:prSet presAssocID="{8774D50F-4CC1-450F-9E17-F9FBAC9E137F}" presName="linear" presStyleCnt="0">
        <dgm:presLayoutVars>
          <dgm:animLvl val="lvl"/>
          <dgm:resizeHandles val="exact"/>
        </dgm:presLayoutVars>
      </dgm:prSet>
      <dgm:spPr/>
    </dgm:pt>
    <dgm:pt modelId="{224F85E0-533D-6949-A16C-68E2E08B5D10}" type="pres">
      <dgm:prSet presAssocID="{1584229E-AD35-4123-92D9-D8C22DAE0AEC}" presName="parentText" presStyleLbl="node1" presStyleIdx="0" presStyleCnt="3">
        <dgm:presLayoutVars>
          <dgm:chMax val="0"/>
          <dgm:bulletEnabled val="1"/>
        </dgm:presLayoutVars>
      </dgm:prSet>
      <dgm:spPr/>
    </dgm:pt>
    <dgm:pt modelId="{6C558431-075F-2C49-9376-C15EA0296690}" type="pres">
      <dgm:prSet presAssocID="{89C99082-8805-4D1E-8A25-702C32D61DF4}" presName="spacer" presStyleCnt="0"/>
      <dgm:spPr/>
    </dgm:pt>
    <dgm:pt modelId="{1D110F3E-F30F-264F-99D7-C82997D3F0C2}" type="pres">
      <dgm:prSet presAssocID="{0B47032E-F695-45EB-A038-3121FB781BD4}" presName="parentText" presStyleLbl="node1" presStyleIdx="1" presStyleCnt="3">
        <dgm:presLayoutVars>
          <dgm:chMax val="0"/>
          <dgm:bulletEnabled val="1"/>
        </dgm:presLayoutVars>
      </dgm:prSet>
      <dgm:spPr/>
    </dgm:pt>
    <dgm:pt modelId="{DF409DBE-33B6-0F44-9419-A3CAA774C57B}" type="pres">
      <dgm:prSet presAssocID="{BF9853C1-C9D1-4178-A7EE-C264499FD169}" presName="spacer" presStyleCnt="0"/>
      <dgm:spPr/>
    </dgm:pt>
    <dgm:pt modelId="{6614CE3B-5EB0-634F-9C5A-83186376F517}" type="pres">
      <dgm:prSet presAssocID="{7BC8474D-C6C9-417F-B3F2-04A1C74A898A}" presName="parentText" presStyleLbl="node1" presStyleIdx="2" presStyleCnt="3">
        <dgm:presLayoutVars>
          <dgm:chMax val="0"/>
          <dgm:bulletEnabled val="1"/>
        </dgm:presLayoutVars>
      </dgm:prSet>
      <dgm:spPr/>
    </dgm:pt>
  </dgm:ptLst>
  <dgm:cxnLst>
    <dgm:cxn modelId="{BA59EE28-07E3-4360-958D-1158D43D9ABD}" srcId="{8774D50F-4CC1-450F-9E17-F9FBAC9E137F}" destId="{0B47032E-F695-45EB-A038-3121FB781BD4}" srcOrd="1" destOrd="0" parTransId="{67AEAD23-322E-4EA9-A40C-16D9C55791C8}" sibTransId="{BF9853C1-C9D1-4178-A7EE-C264499FD169}"/>
    <dgm:cxn modelId="{68037729-EDD7-1246-B1BB-78C1EE048976}" type="presOf" srcId="{1584229E-AD35-4123-92D9-D8C22DAE0AEC}" destId="{224F85E0-533D-6949-A16C-68E2E08B5D10}" srcOrd="0" destOrd="0" presId="urn:microsoft.com/office/officeart/2005/8/layout/vList2"/>
    <dgm:cxn modelId="{B09FB044-AA01-438C-A82B-93AE7C3B308C}" srcId="{8774D50F-4CC1-450F-9E17-F9FBAC9E137F}" destId="{7BC8474D-C6C9-417F-B3F2-04A1C74A898A}" srcOrd="2" destOrd="0" parTransId="{BB5F3667-16E9-4C5F-B1F9-12457E04314E}" sibTransId="{EDF95176-725D-443F-83DE-DFBEEC52C06A}"/>
    <dgm:cxn modelId="{D1147654-CABE-4FCC-A4EF-E18F6273DD5E}" srcId="{8774D50F-4CC1-450F-9E17-F9FBAC9E137F}" destId="{1584229E-AD35-4123-92D9-D8C22DAE0AEC}" srcOrd="0" destOrd="0" parTransId="{1FB6EA56-5875-4707-B841-0EC04D22C1C7}" sibTransId="{89C99082-8805-4D1E-8A25-702C32D61DF4}"/>
    <dgm:cxn modelId="{93A7407C-A1B0-7F47-9236-29C92DDB3AC4}" type="presOf" srcId="{0B47032E-F695-45EB-A038-3121FB781BD4}" destId="{1D110F3E-F30F-264F-99D7-C82997D3F0C2}" srcOrd="0" destOrd="0" presId="urn:microsoft.com/office/officeart/2005/8/layout/vList2"/>
    <dgm:cxn modelId="{4B5A14C3-22B6-FC4D-AF8C-55B57D8B8FAD}" type="presOf" srcId="{8774D50F-4CC1-450F-9E17-F9FBAC9E137F}" destId="{731F861D-545A-9649-BFBA-4B1063C09FBA}" srcOrd="0" destOrd="0" presId="urn:microsoft.com/office/officeart/2005/8/layout/vList2"/>
    <dgm:cxn modelId="{8343BBC9-96F4-6F49-8E45-CB7015295512}" type="presOf" srcId="{7BC8474D-C6C9-417F-B3F2-04A1C74A898A}" destId="{6614CE3B-5EB0-634F-9C5A-83186376F517}" srcOrd="0" destOrd="0" presId="urn:microsoft.com/office/officeart/2005/8/layout/vList2"/>
    <dgm:cxn modelId="{C1E852A3-B034-7F4E-8D18-57870275210A}" type="presParOf" srcId="{731F861D-545A-9649-BFBA-4B1063C09FBA}" destId="{224F85E0-533D-6949-A16C-68E2E08B5D10}" srcOrd="0" destOrd="0" presId="urn:microsoft.com/office/officeart/2005/8/layout/vList2"/>
    <dgm:cxn modelId="{A368511F-100A-0A41-9431-8440B926B313}" type="presParOf" srcId="{731F861D-545A-9649-BFBA-4B1063C09FBA}" destId="{6C558431-075F-2C49-9376-C15EA0296690}" srcOrd="1" destOrd="0" presId="urn:microsoft.com/office/officeart/2005/8/layout/vList2"/>
    <dgm:cxn modelId="{8A45D83F-4DBC-354C-B312-3D7A1B8B35A5}" type="presParOf" srcId="{731F861D-545A-9649-BFBA-4B1063C09FBA}" destId="{1D110F3E-F30F-264F-99D7-C82997D3F0C2}" srcOrd="2" destOrd="0" presId="urn:microsoft.com/office/officeart/2005/8/layout/vList2"/>
    <dgm:cxn modelId="{5EA0D1B7-A941-E948-9EDD-940AD7081089}" type="presParOf" srcId="{731F861D-545A-9649-BFBA-4B1063C09FBA}" destId="{DF409DBE-33B6-0F44-9419-A3CAA774C57B}" srcOrd="3" destOrd="0" presId="urn:microsoft.com/office/officeart/2005/8/layout/vList2"/>
    <dgm:cxn modelId="{ABFAF419-7DA6-0444-AC2D-2D67C0EDF3C3}" type="presParOf" srcId="{731F861D-545A-9649-BFBA-4B1063C09FBA}" destId="{6614CE3B-5EB0-634F-9C5A-83186376F51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5C37D2-0CB5-4DF2-A87B-C62D7485BD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875C5FE-FDC1-4E66-AA03-CB35F182DA6D}">
      <dgm:prSet/>
      <dgm:spPr/>
      <dgm:t>
        <a:bodyPr/>
        <a:lstStyle/>
        <a:p>
          <a:r>
            <a:rPr lang="en-US" b="1"/>
            <a:t>Material culture</a:t>
          </a:r>
          <a:r>
            <a:rPr lang="en-US"/>
            <a:t> refers to concrete objects created by human beings to satisfy their desires. These are external to human beings. Examples are tools, furniture, automobiles, buildings, utensils, etc.</a:t>
          </a:r>
        </a:p>
      </dgm:t>
    </dgm:pt>
    <dgm:pt modelId="{42B1FAAC-3589-4882-93CB-A45D51E5F8FB}" type="parTrans" cxnId="{0A59594F-9480-4F6E-8892-F50FC7BD18AC}">
      <dgm:prSet/>
      <dgm:spPr/>
      <dgm:t>
        <a:bodyPr/>
        <a:lstStyle/>
        <a:p>
          <a:endParaRPr lang="en-US"/>
        </a:p>
      </dgm:t>
    </dgm:pt>
    <dgm:pt modelId="{2EB57D08-1D15-4C27-95DC-8647A7B263D8}" type="sibTrans" cxnId="{0A59594F-9480-4F6E-8892-F50FC7BD18AC}">
      <dgm:prSet/>
      <dgm:spPr/>
      <dgm:t>
        <a:bodyPr/>
        <a:lstStyle/>
        <a:p>
          <a:endParaRPr lang="en-US"/>
        </a:p>
      </dgm:t>
    </dgm:pt>
    <dgm:pt modelId="{4940000E-5233-4608-9C83-76C2BFF7D3C2}">
      <dgm:prSet/>
      <dgm:spPr/>
      <dgm:t>
        <a:bodyPr/>
        <a:lstStyle/>
        <a:p>
          <a:r>
            <a:rPr lang="en-US" b="1"/>
            <a:t>Non-material</a:t>
          </a:r>
          <a:r>
            <a:rPr lang="en-US"/>
            <a:t> culture refers to an abstract creation of man such as ideas, customs, beliefs, habits, morals, laws, knowledge, etc. These are internal to human beings and are acquired through process of learning.</a:t>
          </a:r>
        </a:p>
      </dgm:t>
    </dgm:pt>
    <dgm:pt modelId="{19AD8A0F-22AC-48BC-993E-CCFC4C0D5612}" type="parTrans" cxnId="{0C34A916-51F9-456A-BF6B-6770C49AF5F5}">
      <dgm:prSet/>
      <dgm:spPr/>
      <dgm:t>
        <a:bodyPr/>
        <a:lstStyle/>
        <a:p>
          <a:endParaRPr lang="en-US"/>
        </a:p>
      </dgm:t>
    </dgm:pt>
    <dgm:pt modelId="{45325F70-3107-44C9-AA18-EA9766E53DBB}" type="sibTrans" cxnId="{0C34A916-51F9-456A-BF6B-6770C49AF5F5}">
      <dgm:prSet/>
      <dgm:spPr/>
      <dgm:t>
        <a:bodyPr/>
        <a:lstStyle/>
        <a:p>
          <a:endParaRPr lang="en-US"/>
        </a:p>
      </dgm:t>
    </dgm:pt>
    <dgm:pt modelId="{880E0564-9872-514D-9B35-C25629A92547}" type="pres">
      <dgm:prSet presAssocID="{F45C37D2-0CB5-4DF2-A87B-C62D7485BD09}" presName="linear" presStyleCnt="0">
        <dgm:presLayoutVars>
          <dgm:animLvl val="lvl"/>
          <dgm:resizeHandles val="exact"/>
        </dgm:presLayoutVars>
      </dgm:prSet>
      <dgm:spPr/>
    </dgm:pt>
    <dgm:pt modelId="{DC630B10-D13A-F541-B4C9-91167AF089CA}" type="pres">
      <dgm:prSet presAssocID="{5875C5FE-FDC1-4E66-AA03-CB35F182DA6D}" presName="parentText" presStyleLbl="node1" presStyleIdx="0" presStyleCnt="2">
        <dgm:presLayoutVars>
          <dgm:chMax val="0"/>
          <dgm:bulletEnabled val="1"/>
        </dgm:presLayoutVars>
      </dgm:prSet>
      <dgm:spPr/>
    </dgm:pt>
    <dgm:pt modelId="{B9F1E1F0-23A7-424D-8239-C236852FF926}" type="pres">
      <dgm:prSet presAssocID="{2EB57D08-1D15-4C27-95DC-8647A7B263D8}" presName="spacer" presStyleCnt="0"/>
      <dgm:spPr/>
    </dgm:pt>
    <dgm:pt modelId="{320D9809-8135-454B-B7F3-778C66D30778}" type="pres">
      <dgm:prSet presAssocID="{4940000E-5233-4608-9C83-76C2BFF7D3C2}" presName="parentText" presStyleLbl="node1" presStyleIdx="1" presStyleCnt="2">
        <dgm:presLayoutVars>
          <dgm:chMax val="0"/>
          <dgm:bulletEnabled val="1"/>
        </dgm:presLayoutVars>
      </dgm:prSet>
      <dgm:spPr/>
    </dgm:pt>
  </dgm:ptLst>
  <dgm:cxnLst>
    <dgm:cxn modelId="{0C34A916-51F9-456A-BF6B-6770C49AF5F5}" srcId="{F45C37D2-0CB5-4DF2-A87B-C62D7485BD09}" destId="{4940000E-5233-4608-9C83-76C2BFF7D3C2}" srcOrd="1" destOrd="0" parTransId="{19AD8A0F-22AC-48BC-993E-CCFC4C0D5612}" sibTransId="{45325F70-3107-44C9-AA18-EA9766E53DBB}"/>
    <dgm:cxn modelId="{0A59594F-9480-4F6E-8892-F50FC7BD18AC}" srcId="{F45C37D2-0CB5-4DF2-A87B-C62D7485BD09}" destId="{5875C5FE-FDC1-4E66-AA03-CB35F182DA6D}" srcOrd="0" destOrd="0" parTransId="{42B1FAAC-3589-4882-93CB-A45D51E5F8FB}" sibTransId="{2EB57D08-1D15-4C27-95DC-8647A7B263D8}"/>
    <dgm:cxn modelId="{69CCA671-A94E-5741-B3FF-09961007D5DA}" type="presOf" srcId="{F45C37D2-0CB5-4DF2-A87B-C62D7485BD09}" destId="{880E0564-9872-514D-9B35-C25629A92547}" srcOrd="0" destOrd="0" presId="urn:microsoft.com/office/officeart/2005/8/layout/vList2"/>
    <dgm:cxn modelId="{673C1477-E409-8449-BD59-65C4254AAC3C}" type="presOf" srcId="{5875C5FE-FDC1-4E66-AA03-CB35F182DA6D}" destId="{DC630B10-D13A-F541-B4C9-91167AF089CA}" srcOrd="0" destOrd="0" presId="urn:microsoft.com/office/officeart/2005/8/layout/vList2"/>
    <dgm:cxn modelId="{5C201FD9-1A7B-9F40-B0E9-68429FF43F9A}" type="presOf" srcId="{4940000E-5233-4608-9C83-76C2BFF7D3C2}" destId="{320D9809-8135-454B-B7F3-778C66D30778}" srcOrd="0" destOrd="0" presId="urn:microsoft.com/office/officeart/2005/8/layout/vList2"/>
    <dgm:cxn modelId="{AF9246B7-97CA-B640-9EA1-7BF3793DE9A9}" type="presParOf" srcId="{880E0564-9872-514D-9B35-C25629A92547}" destId="{DC630B10-D13A-F541-B4C9-91167AF089CA}" srcOrd="0" destOrd="0" presId="urn:microsoft.com/office/officeart/2005/8/layout/vList2"/>
    <dgm:cxn modelId="{279C0B6B-BCE8-8E4D-93EC-32722E3BD8C6}" type="presParOf" srcId="{880E0564-9872-514D-9B35-C25629A92547}" destId="{B9F1E1F0-23A7-424D-8239-C236852FF926}" srcOrd="1" destOrd="0" presId="urn:microsoft.com/office/officeart/2005/8/layout/vList2"/>
    <dgm:cxn modelId="{60C621E1-1860-1B44-AA3B-E93631C86F9C}" type="presParOf" srcId="{880E0564-9872-514D-9B35-C25629A92547}" destId="{320D9809-8135-454B-B7F3-778C66D3077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EECF8-8101-A14E-BFD9-0EB4B2915253}">
      <dsp:nvSpPr>
        <dsp:cNvPr id="0" name=""/>
        <dsp:cNvSpPr/>
      </dsp:nvSpPr>
      <dsp:spPr>
        <a:xfrm>
          <a:off x="0" y="59943"/>
          <a:ext cx="5098904" cy="115478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Culture is an integral aspect of human life, which influences the attitudes, actions and patterns of living of people in a society.</a:t>
          </a:r>
        </a:p>
      </dsp:txBody>
      <dsp:txXfrm>
        <a:off x="56372" y="116315"/>
        <a:ext cx="4986160" cy="1042045"/>
      </dsp:txXfrm>
    </dsp:sp>
    <dsp:sp modelId="{CA423F46-7969-8342-9617-265DB4FB59D6}">
      <dsp:nvSpPr>
        <dsp:cNvPr id="0" name=""/>
        <dsp:cNvSpPr/>
      </dsp:nvSpPr>
      <dsp:spPr>
        <a:xfrm>
          <a:off x="0" y="1275213"/>
          <a:ext cx="5098904" cy="1154789"/>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Culture is the sole possession of human beings and upon which they could be distinguished from other lower animals.</a:t>
          </a:r>
        </a:p>
      </dsp:txBody>
      <dsp:txXfrm>
        <a:off x="56372" y="1331585"/>
        <a:ext cx="4986160" cy="1042045"/>
      </dsp:txXfrm>
    </dsp:sp>
    <dsp:sp modelId="{2D459C40-C253-5B4C-A6F9-25865F983C0B}">
      <dsp:nvSpPr>
        <dsp:cNvPr id="0" name=""/>
        <dsp:cNvSpPr/>
      </dsp:nvSpPr>
      <dsp:spPr>
        <a:xfrm>
          <a:off x="0" y="2490483"/>
          <a:ext cx="5098904" cy="115478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Culture is a system of learned behaviors shared by and transmitted among the members of a group.</a:t>
          </a:r>
        </a:p>
      </dsp:txBody>
      <dsp:txXfrm>
        <a:off x="56372" y="2546855"/>
        <a:ext cx="4986160" cy="1042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F85E0-533D-6949-A16C-68E2E08B5D10}">
      <dsp:nvSpPr>
        <dsp:cNvPr id="0" name=""/>
        <dsp:cNvSpPr/>
      </dsp:nvSpPr>
      <dsp:spPr>
        <a:xfrm>
          <a:off x="0" y="7929"/>
          <a:ext cx="5098904" cy="120290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Culture is learned/behavior.</a:t>
          </a:r>
          <a:r>
            <a:rPr lang="en-US" sz="1400" kern="1200"/>
            <a:t> Most of the behavior is learned in society. This learning might be conscious or unconscious but nobody can deny the process of learning.</a:t>
          </a:r>
        </a:p>
      </dsp:txBody>
      <dsp:txXfrm>
        <a:off x="58721" y="66650"/>
        <a:ext cx="4981462" cy="1085464"/>
      </dsp:txXfrm>
    </dsp:sp>
    <dsp:sp modelId="{1D110F3E-F30F-264F-99D7-C82997D3F0C2}">
      <dsp:nvSpPr>
        <dsp:cNvPr id="0" name=""/>
        <dsp:cNvSpPr/>
      </dsp:nvSpPr>
      <dsp:spPr>
        <a:xfrm>
          <a:off x="0" y="1251155"/>
          <a:ext cx="5098904" cy="1202906"/>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Culture is shared.</a:t>
          </a:r>
          <a:r>
            <a:rPr lang="en-US" sz="1400" kern="1200"/>
            <a:t> All the cultural traits, attitudes, knowledge and material objects like radio, TV automobiles and computer etc are actually shared by members of society. However these material and non-material objects may not be equally shared by every member of society.</a:t>
          </a:r>
        </a:p>
      </dsp:txBody>
      <dsp:txXfrm>
        <a:off x="58721" y="1309876"/>
        <a:ext cx="4981462" cy="1085464"/>
      </dsp:txXfrm>
    </dsp:sp>
    <dsp:sp modelId="{6614CE3B-5EB0-634F-9C5A-83186376F517}">
      <dsp:nvSpPr>
        <dsp:cNvPr id="0" name=""/>
        <dsp:cNvSpPr/>
      </dsp:nvSpPr>
      <dsp:spPr>
        <a:xfrm>
          <a:off x="0" y="2494381"/>
          <a:ext cx="5098904" cy="1202906"/>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Culture is Ever-changing.</a:t>
          </a:r>
          <a:r>
            <a:rPr lang="en-US" sz="1400" kern="1200"/>
            <a:t> Culture in every society is changing, but with different speed. Change in culture is inevitable e.g. man has landed on moon from the stone-age.</a:t>
          </a:r>
        </a:p>
      </dsp:txBody>
      <dsp:txXfrm>
        <a:off x="58721" y="2553102"/>
        <a:ext cx="4981462" cy="1085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30B10-D13A-F541-B4C9-91167AF089CA}">
      <dsp:nvSpPr>
        <dsp:cNvPr id="0" name=""/>
        <dsp:cNvSpPr/>
      </dsp:nvSpPr>
      <dsp:spPr>
        <a:xfrm>
          <a:off x="0" y="4188"/>
          <a:ext cx="5098904" cy="18181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Material culture</a:t>
          </a:r>
          <a:r>
            <a:rPr lang="en-US" sz="2100" kern="1200"/>
            <a:t> refers to concrete objects created by human beings to satisfy their desires. These are external to human beings. Examples are tools, furniture, automobiles, buildings, utensils, etc.</a:t>
          </a:r>
        </a:p>
      </dsp:txBody>
      <dsp:txXfrm>
        <a:off x="88756" y="92944"/>
        <a:ext cx="4921392" cy="1640667"/>
      </dsp:txXfrm>
    </dsp:sp>
    <dsp:sp modelId="{320D9809-8135-454B-B7F3-778C66D30778}">
      <dsp:nvSpPr>
        <dsp:cNvPr id="0" name=""/>
        <dsp:cNvSpPr/>
      </dsp:nvSpPr>
      <dsp:spPr>
        <a:xfrm>
          <a:off x="0" y="1882848"/>
          <a:ext cx="5098904" cy="181817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Non-material</a:t>
          </a:r>
          <a:r>
            <a:rPr lang="en-US" sz="2100" kern="1200"/>
            <a:t> culture refers to an abstract creation of man such as ideas, customs, beliefs, habits, morals, laws, knowledge, etc. These are internal to human beings and are acquired through process of learning.</a:t>
          </a:r>
        </a:p>
      </dsp:txBody>
      <dsp:txXfrm>
        <a:off x="88756" y="1971604"/>
        <a:ext cx="4921392" cy="16406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5"/>
            <a:ext cx="5098906" cy="975536"/>
          </a:xfrm>
        </p:spPr>
        <p:txBody>
          <a:bodyPr anchor="b">
            <a:normAutofit/>
          </a:bodyPr>
          <a:lstStyle/>
          <a:p>
            <a:r>
              <a:rPr lang="en-US" sz="3500" b="1" dirty="0"/>
              <a:t>CULTURE</a:t>
            </a:r>
          </a:p>
        </p:txBody>
      </p:sp>
      <p:pic>
        <p:nvPicPr>
          <p:cNvPr id="6" name="Picture 5">
            <a:extLst>
              <a:ext uri="{FF2B5EF4-FFF2-40B4-BE49-F238E27FC236}">
                <a16:creationId xmlns:a16="http://schemas.microsoft.com/office/drawing/2014/main" id="{5B246D02-9E51-F557-BB2C-626D83AA21D8}"/>
              </a:ext>
            </a:extLst>
          </p:cNvPr>
          <p:cNvPicPr>
            <a:picLocks noChangeAspect="1"/>
          </p:cNvPicPr>
          <p:nvPr/>
        </p:nvPicPr>
        <p:blipFill>
          <a:blip r:embed="rId2"/>
          <a:srcRect l="35565" r="33916"/>
          <a:stretch/>
        </p:blipFill>
        <p:spPr>
          <a:xfrm>
            <a:off x="20" y="10"/>
            <a:ext cx="3147352" cy="6857990"/>
          </a:xfrm>
          <a:prstGeom prst="rect">
            <a:avLst/>
          </a:prstGeom>
          <a:effectLst/>
        </p:spPr>
      </p:pic>
      <p:graphicFrame>
        <p:nvGraphicFramePr>
          <p:cNvPr id="5" name="Content Placeholder 2">
            <a:extLst>
              <a:ext uri="{FF2B5EF4-FFF2-40B4-BE49-F238E27FC236}">
                <a16:creationId xmlns:a16="http://schemas.microsoft.com/office/drawing/2014/main" id="{8C986786-0CAD-C4D0-EE7E-426F44F0C543}"/>
              </a:ext>
            </a:extLst>
          </p:cNvPr>
          <p:cNvGraphicFramePr>
            <a:graphicFrameLocks noGrp="1"/>
          </p:cNvGraphicFramePr>
          <p:nvPr>
            <p:ph idx="1"/>
            <p:extLst>
              <p:ext uri="{D42A27DB-BD31-4B8C-83A1-F6EECF244321}">
                <p14:modId xmlns:p14="http://schemas.microsoft.com/office/powerpoint/2010/main" val="1240582178"/>
              </p:ext>
            </p:extLst>
          </p:nvPr>
        </p:nvGraphicFramePr>
        <p:xfrm>
          <a:off x="3415300" y="2409830"/>
          <a:ext cx="5098904"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906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6">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58">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ashion 1924 | ARTDECO BOULEVARD">
            <a:extLst>
              <a:ext uri="{FF2B5EF4-FFF2-40B4-BE49-F238E27FC236}">
                <a16:creationId xmlns:a16="http://schemas.microsoft.com/office/drawing/2014/main" id="{F79D7A91-B96A-1175-21BE-C23B6ADD7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99"/>
          <a:stretch/>
        </p:blipFill>
        <p:spPr bwMode="auto">
          <a:xfrm>
            <a:off x="4572007" y="10"/>
            <a:ext cx="4571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D343A4-A540-1B33-A7AB-2F85F404AD84}"/>
              </a:ext>
            </a:extLst>
          </p:cNvPr>
          <p:cNvSpPr>
            <a:spLocks noGrp="1"/>
          </p:cNvSpPr>
          <p:nvPr>
            <p:ph type="title"/>
          </p:nvPr>
        </p:nvSpPr>
        <p:spPr>
          <a:xfrm>
            <a:off x="449863" y="5234320"/>
            <a:ext cx="5198489" cy="752217"/>
          </a:xfrm>
        </p:spPr>
        <p:txBody>
          <a:bodyPr vert="horz" lIns="91440" tIns="45720" rIns="91440" bIns="45720" rtlCol="0" anchor="b">
            <a:normAutofit/>
          </a:bodyPr>
          <a:lstStyle/>
          <a:p>
            <a:pPr algn="l">
              <a:lnSpc>
                <a:spcPct val="90000"/>
              </a:lnSpc>
            </a:pPr>
            <a:r>
              <a:rPr lang="en-US" sz="2400" kern="1200">
                <a:solidFill>
                  <a:schemeClr val="tx1">
                    <a:lumMod val="85000"/>
                    <a:lumOff val="15000"/>
                  </a:schemeClr>
                </a:solidFill>
                <a:latin typeface="+mj-lt"/>
                <a:ea typeface="+mj-ea"/>
                <a:cs typeface="+mj-cs"/>
              </a:rPr>
              <a:t>1920						2024</a:t>
            </a:r>
          </a:p>
        </p:txBody>
      </p:sp>
      <p:pic>
        <p:nvPicPr>
          <p:cNvPr id="2052" name="Picture 4" descr="24 It's called Fashion!?? ideas | weird fashion, fashion, fashion looks">
            <a:extLst>
              <a:ext uri="{FF2B5EF4-FFF2-40B4-BE49-F238E27FC236}">
                <a16:creationId xmlns:a16="http://schemas.microsoft.com/office/drawing/2014/main" id="{C468EA5C-C56F-D91B-4A9C-7CBBC1A00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5988"/>
          <a:stretch/>
        </p:blipFill>
        <p:spPr bwMode="auto">
          <a:xfrm>
            <a:off x="-4041" y="10"/>
            <a:ext cx="462713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04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FFB4E-62C7-34C5-EA4D-F58B4C44AA03}"/>
              </a:ext>
            </a:extLst>
          </p:cNvPr>
          <p:cNvSpPr>
            <a:spLocks noGrp="1"/>
          </p:cNvSpPr>
          <p:nvPr>
            <p:ph type="title"/>
          </p:nvPr>
        </p:nvSpPr>
        <p:spPr>
          <a:xfrm>
            <a:off x="3415299" y="548464"/>
            <a:ext cx="5098906" cy="1675623"/>
          </a:xfrm>
        </p:spPr>
        <p:txBody>
          <a:bodyPr vert="horz" lIns="91440" tIns="45720" rIns="91440" bIns="45720" rtlCol="0" anchor="b">
            <a:normAutofit/>
          </a:bodyPr>
          <a:lstStyle/>
          <a:p>
            <a:pPr algn="l">
              <a:lnSpc>
                <a:spcPct val="90000"/>
              </a:lnSpc>
            </a:pPr>
            <a:r>
              <a:rPr lang="en-US" sz="3500" b="1"/>
              <a:t>Definition:</a:t>
            </a:r>
            <a:br>
              <a:rPr lang="en-US" sz="3500"/>
            </a:br>
            <a:endParaRPr lang="en-US" sz="3500"/>
          </a:p>
        </p:txBody>
      </p:sp>
      <p:pic>
        <p:nvPicPr>
          <p:cNvPr id="6" name="Picture 5" descr="Back shot of a row of graduates">
            <a:extLst>
              <a:ext uri="{FF2B5EF4-FFF2-40B4-BE49-F238E27FC236}">
                <a16:creationId xmlns:a16="http://schemas.microsoft.com/office/drawing/2014/main" id="{6D6D2092-F14A-4D73-2A49-A36CCC99CCFA}"/>
              </a:ext>
            </a:extLst>
          </p:cNvPr>
          <p:cNvPicPr>
            <a:picLocks noChangeAspect="1"/>
          </p:cNvPicPr>
          <p:nvPr/>
        </p:nvPicPr>
        <p:blipFill>
          <a:blip r:embed="rId2"/>
          <a:srcRect l="30186" r="39180" b="-1"/>
          <a:stretch/>
        </p:blipFill>
        <p:spPr>
          <a:xfrm>
            <a:off x="20" y="10"/>
            <a:ext cx="3147352" cy="6857990"/>
          </a:xfrm>
          <a:prstGeom prst="rect">
            <a:avLst/>
          </a:prstGeom>
          <a:effectLst/>
        </p:spPr>
      </p:pic>
      <p:sp>
        <p:nvSpPr>
          <p:cNvPr id="4" name="TextBox 3">
            <a:extLst>
              <a:ext uri="{FF2B5EF4-FFF2-40B4-BE49-F238E27FC236}">
                <a16:creationId xmlns:a16="http://schemas.microsoft.com/office/drawing/2014/main" id="{A016D1AC-15AC-9D8C-DB5C-53EC1A35AB45}"/>
              </a:ext>
            </a:extLst>
          </p:cNvPr>
          <p:cNvSpPr txBox="1"/>
          <p:nvPr/>
        </p:nvSpPr>
        <p:spPr>
          <a:xfrm>
            <a:off x="3415300" y="2409830"/>
            <a:ext cx="5098904" cy="3705217"/>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a:t>“Culture is that complex whole which includes knowledge, belief, art, morals, laws, customs and any other capabilities acquired by man as a member of society.” - E.B. Tylor. Stated more simply “culture is everything which is socially learned and shared by the members of society”.</a:t>
            </a:r>
          </a:p>
          <a:p>
            <a:pPr marL="342900"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2. “Culture is the totality of group ways of thought and action duly accepted  and followed by a group of people.” – Walter Paul.</a:t>
            </a:r>
          </a:p>
        </p:txBody>
      </p:sp>
    </p:spTree>
    <p:extLst>
      <p:ext uri="{BB962C8B-B14F-4D97-AF65-F5344CB8AC3E}">
        <p14:creationId xmlns:p14="http://schemas.microsoft.com/office/powerpoint/2010/main" val="347266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35731-A6FC-61EB-4D14-BE698C68CDE8}"/>
              </a:ext>
            </a:extLst>
          </p:cNvPr>
          <p:cNvSpPr>
            <a:spLocks noGrp="1"/>
          </p:cNvSpPr>
          <p:nvPr>
            <p:ph type="title"/>
          </p:nvPr>
        </p:nvSpPr>
        <p:spPr>
          <a:xfrm>
            <a:off x="3415299" y="548464"/>
            <a:ext cx="5098906" cy="1675623"/>
          </a:xfrm>
        </p:spPr>
        <p:txBody>
          <a:bodyPr vert="horz" lIns="91440" tIns="45720" rIns="91440" bIns="45720" rtlCol="0" anchor="b">
            <a:normAutofit/>
          </a:bodyPr>
          <a:lstStyle/>
          <a:p>
            <a:pPr algn="l">
              <a:lnSpc>
                <a:spcPct val="90000"/>
              </a:lnSpc>
            </a:pPr>
            <a:r>
              <a:rPr lang="en-US" sz="3500" b="1" dirty="0"/>
              <a:t>Characteristics of Culture:</a:t>
            </a:r>
            <a:br>
              <a:rPr lang="en-US" sz="3500" dirty="0"/>
            </a:br>
            <a:endParaRPr lang="en-US" sz="3500" dirty="0"/>
          </a:p>
        </p:txBody>
      </p:sp>
      <p:pic>
        <p:nvPicPr>
          <p:cNvPr id="7" name="Picture 6">
            <a:extLst>
              <a:ext uri="{FF2B5EF4-FFF2-40B4-BE49-F238E27FC236}">
                <a16:creationId xmlns:a16="http://schemas.microsoft.com/office/drawing/2014/main" id="{E9D69C0A-AEDF-998F-44DD-E02CD91D17D4}"/>
              </a:ext>
            </a:extLst>
          </p:cNvPr>
          <p:cNvPicPr>
            <a:picLocks noChangeAspect="1"/>
          </p:cNvPicPr>
          <p:nvPr/>
        </p:nvPicPr>
        <p:blipFill>
          <a:blip r:embed="rId2"/>
          <a:srcRect l="45650" r="28535"/>
          <a:stretch/>
        </p:blipFill>
        <p:spPr>
          <a:xfrm>
            <a:off x="20" y="10"/>
            <a:ext cx="3147352" cy="6857990"/>
          </a:xfrm>
          <a:prstGeom prst="rect">
            <a:avLst/>
          </a:prstGeom>
          <a:effectLst/>
        </p:spPr>
      </p:pic>
      <p:graphicFrame>
        <p:nvGraphicFramePr>
          <p:cNvPr id="6" name="TextBox 3">
            <a:extLst>
              <a:ext uri="{FF2B5EF4-FFF2-40B4-BE49-F238E27FC236}">
                <a16:creationId xmlns:a16="http://schemas.microsoft.com/office/drawing/2014/main" id="{448D3A0D-95B1-0179-8BA5-A387B6257E84}"/>
              </a:ext>
            </a:extLst>
          </p:cNvPr>
          <p:cNvGraphicFramePr/>
          <p:nvPr>
            <p:extLst>
              <p:ext uri="{D42A27DB-BD31-4B8C-83A1-F6EECF244321}">
                <p14:modId xmlns:p14="http://schemas.microsoft.com/office/powerpoint/2010/main" val="1812471615"/>
              </p:ext>
            </p:extLst>
          </p:nvPr>
        </p:nvGraphicFramePr>
        <p:xfrm>
          <a:off x="3415300" y="2409830"/>
          <a:ext cx="5098904"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187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b="1" dirty="0"/>
              <a:t>Characteristics of Culture:</a:t>
            </a:r>
          </a:p>
        </p:txBody>
      </p:sp>
      <p:sp>
        <p:nvSpPr>
          <p:cNvPr id="3" name="Content Placeholder 2"/>
          <p:cNvSpPr>
            <a:spLocks noGrp="1"/>
          </p:cNvSpPr>
          <p:nvPr>
            <p:ph idx="1"/>
          </p:nvPr>
        </p:nvSpPr>
        <p:spPr>
          <a:xfrm>
            <a:off x="571351" y="2743200"/>
            <a:ext cx="3485179" cy="3613149"/>
          </a:xfrm>
        </p:spPr>
        <p:txBody>
          <a:bodyPr anchor="ctr">
            <a:normAutofit/>
          </a:bodyPr>
          <a:lstStyle/>
          <a:p>
            <a:pPr>
              <a:lnSpc>
                <a:spcPct val="90000"/>
              </a:lnSpc>
            </a:pPr>
            <a:r>
              <a:rPr lang="en-US" sz="1700" b="1" dirty="0"/>
              <a:t>Culture is Accumulative.</a:t>
            </a:r>
            <a:r>
              <a:rPr lang="en-US" sz="1700" dirty="0"/>
              <a:t> Adding elements from generation to generation according to need and of time or borrowing from outside culture.</a:t>
            </a:r>
          </a:p>
          <a:p>
            <a:pPr>
              <a:lnSpc>
                <a:spcPct val="90000"/>
              </a:lnSpc>
            </a:pPr>
            <a:r>
              <a:rPr lang="en-US" sz="1700" b="1" dirty="0"/>
              <a:t>Culture is transmitted.</a:t>
            </a:r>
            <a:r>
              <a:rPr lang="en-US" sz="1700" dirty="0"/>
              <a:t> Most of the cultural traits and material objects are transmitted to the members of society from their forefathers. for instance, we learn new fashions and political views how to move in society and how to behave in a particular social situation.</a:t>
            </a:r>
          </a:p>
          <a:p>
            <a:pPr marL="0" indent="0">
              <a:lnSpc>
                <a:spcPct val="90000"/>
              </a:lnSpc>
              <a:buNone/>
            </a:pPr>
            <a:endParaRPr lang="en-US" sz="1700" dirty="0"/>
          </a:p>
          <a:p>
            <a:pPr>
              <a:lnSpc>
                <a:spcPct val="90000"/>
              </a:lnSpc>
            </a:pPr>
            <a:endParaRPr lang="en-US" sz="1700" dirty="0"/>
          </a:p>
        </p:txBody>
      </p:sp>
      <p:pic>
        <p:nvPicPr>
          <p:cNvPr id="5" name="Picture 4">
            <a:extLst>
              <a:ext uri="{FF2B5EF4-FFF2-40B4-BE49-F238E27FC236}">
                <a16:creationId xmlns:a16="http://schemas.microsoft.com/office/drawing/2014/main" id="{5644DC20-852B-C464-D7F5-3F3B1E926FD8}"/>
              </a:ext>
            </a:extLst>
          </p:cNvPr>
          <p:cNvPicPr>
            <a:picLocks noChangeAspect="1"/>
          </p:cNvPicPr>
          <p:nvPr/>
        </p:nvPicPr>
        <p:blipFill>
          <a:blip r:embed="rId2"/>
          <a:srcRect l="35373" r="27085"/>
          <a:stretch/>
        </p:blipFill>
        <p:spPr>
          <a:xfrm>
            <a:off x="4572000" y="1"/>
            <a:ext cx="4577118" cy="6858000"/>
          </a:xfrm>
          <a:prstGeom prst="rect">
            <a:avLst/>
          </a:prstGeom>
        </p:spPr>
      </p:pic>
    </p:spTree>
    <p:extLst>
      <p:ext uri="{BB962C8B-B14F-4D97-AF65-F5344CB8AC3E}">
        <p14:creationId xmlns:p14="http://schemas.microsoft.com/office/powerpoint/2010/main" val="161270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4"/>
            <a:ext cx="5098906" cy="1675623"/>
          </a:xfrm>
        </p:spPr>
        <p:txBody>
          <a:bodyPr anchor="b">
            <a:normAutofit/>
          </a:bodyPr>
          <a:lstStyle/>
          <a:p>
            <a:r>
              <a:rPr lang="en-US" sz="3500" b="1"/>
              <a:t>Types of CULTURE</a:t>
            </a:r>
          </a:p>
        </p:txBody>
      </p:sp>
      <p:pic>
        <p:nvPicPr>
          <p:cNvPr id="6" name="Picture 5">
            <a:extLst>
              <a:ext uri="{FF2B5EF4-FFF2-40B4-BE49-F238E27FC236}">
                <a16:creationId xmlns:a16="http://schemas.microsoft.com/office/drawing/2014/main" id="{AC982458-EB15-E1E1-AAC9-5303634767DA}"/>
              </a:ext>
            </a:extLst>
          </p:cNvPr>
          <p:cNvPicPr>
            <a:picLocks noChangeAspect="1"/>
          </p:cNvPicPr>
          <p:nvPr/>
        </p:nvPicPr>
        <p:blipFill>
          <a:blip r:embed="rId2"/>
          <a:srcRect l="27716" r="41649" b="-1"/>
          <a:stretch/>
        </p:blipFill>
        <p:spPr>
          <a:xfrm>
            <a:off x="20" y="10"/>
            <a:ext cx="3147352" cy="6857990"/>
          </a:xfrm>
          <a:prstGeom prst="rect">
            <a:avLst/>
          </a:prstGeom>
          <a:effectLst/>
        </p:spPr>
      </p:pic>
      <p:graphicFrame>
        <p:nvGraphicFramePr>
          <p:cNvPr id="5" name="Content Placeholder 2">
            <a:extLst>
              <a:ext uri="{FF2B5EF4-FFF2-40B4-BE49-F238E27FC236}">
                <a16:creationId xmlns:a16="http://schemas.microsoft.com/office/drawing/2014/main" id="{ABAC3377-E586-96DF-FF4F-45BB610EF40E}"/>
              </a:ext>
            </a:extLst>
          </p:cNvPr>
          <p:cNvGraphicFramePr>
            <a:graphicFrameLocks noGrp="1"/>
          </p:cNvGraphicFramePr>
          <p:nvPr>
            <p:ph idx="1"/>
            <p:extLst>
              <p:ext uri="{D42A27DB-BD31-4B8C-83A1-F6EECF244321}">
                <p14:modId xmlns:p14="http://schemas.microsoft.com/office/powerpoint/2010/main" val="347450577"/>
              </p:ext>
            </p:extLst>
          </p:nvPr>
        </p:nvGraphicFramePr>
        <p:xfrm>
          <a:off x="3415300" y="2409830"/>
          <a:ext cx="5098904"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97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big red drawing pin in front of many smaller black drawing pins">
            <a:extLst>
              <a:ext uri="{FF2B5EF4-FFF2-40B4-BE49-F238E27FC236}">
                <a16:creationId xmlns:a16="http://schemas.microsoft.com/office/drawing/2014/main" id="{8E0C0C10-06FC-D5B7-8560-7101452810A4}"/>
              </a:ext>
            </a:extLst>
          </p:cNvPr>
          <p:cNvPicPr>
            <a:picLocks noChangeAspect="1"/>
          </p:cNvPicPr>
          <p:nvPr/>
        </p:nvPicPr>
        <p:blipFill>
          <a:blip r:embed="rId2"/>
          <a:srcRect l="36805" r="14584" b="-1"/>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b="1"/>
              <a:t>Components of Culture</a:t>
            </a:r>
          </a:p>
        </p:txBody>
      </p:sp>
      <p:sp>
        <p:nvSpPr>
          <p:cNvPr id="3" name="Content Placeholder 2"/>
          <p:cNvSpPr>
            <a:spLocks noGrp="1"/>
          </p:cNvSpPr>
          <p:nvPr>
            <p:ph idx="1"/>
          </p:nvPr>
        </p:nvSpPr>
        <p:spPr>
          <a:xfrm>
            <a:off x="615836" y="2285994"/>
            <a:ext cx="3494817" cy="3374137"/>
          </a:xfrm>
        </p:spPr>
        <p:txBody>
          <a:bodyPr anchor="ctr">
            <a:normAutofit/>
          </a:bodyPr>
          <a:lstStyle/>
          <a:p>
            <a:pPr>
              <a:lnSpc>
                <a:spcPct val="90000"/>
              </a:lnSpc>
            </a:pPr>
            <a:r>
              <a:rPr lang="en-US" sz="1200" b="1" dirty="0"/>
              <a:t>Values</a:t>
            </a:r>
          </a:p>
          <a:p>
            <a:pPr>
              <a:lnSpc>
                <a:spcPct val="90000"/>
              </a:lnSpc>
            </a:pPr>
            <a:r>
              <a:rPr lang="en-US" sz="1200" dirty="0"/>
              <a:t>Values are things or ideas liked by the people. OR</a:t>
            </a:r>
          </a:p>
          <a:p>
            <a:pPr>
              <a:lnSpc>
                <a:spcPct val="90000"/>
              </a:lnSpc>
            </a:pPr>
            <a:r>
              <a:rPr lang="en-US" sz="1200" dirty="0"/>
              <a:t>Social values refer to the group</a:t>
            </a:r>
            <a:r>
              <a:rPr lang="en-US" sz="1200" b="1" dirty="0"/>
              <a:t> </a:t>
            </a:r>
            <a:r>
              <a:rPr lang="en-US" sz="1200" dirty="0"/>
              <a:t>conceptions (ideas) or standards by which things (feeling, action,</a:t>
            </a:r>
            <a:r>
              <a:rPr lang="en-US" sz="1200" b="1" dirty="0"/>
              <a:t> </a:t>
            </a:r>
            <a:r>
              <a:rPr lang="en-US" sz="1200" dirty="0"/>
              <a:t>object and group) are compared and approved or disapproved relative</a:t>
            </a:r>
            <a:r>
              <a:rPr lang="en-US" sz="1200" b="1" dirty="0"/>
              <a:t> </a:t>
            </a:r>
            <a:r>
              <a:rPr lang="en-US" sz="1200" dirty="0"/>
              <a:t>to one another, held relatively desirable or undesirable, more or less</a:t>
            </a:r>
            <a:r>
              <a:rPr lang="en-US" sz="1200" b="1" dirty="0"/>
              <a:t> </a:t>
            </a:r>
            <a:r>
              <a:rPr lang="en-US" sz="1200" dirty="0"/>
              <a:t>meritorious.</a:t>
            </a:r>
          </a:p>
          <a:p>
            <a:pPr>
              <a:lnSpc>
                <a:spcPct val="90000"/>
              </a:lnSpc>
            </a:pPr>
            <a:r>
              <a:rPr lang="en-US" sz="1200" dirty="0"/>
              <a:t>As culture varies from society to society therefore values differ from society to society. </a:t>
            </a:r>
          </a:p>
          <a:p>
            <a:pPr>
              <a:lnSpc>
                <a:spcPct val="90000"/>
              </a:lnSpc>
            </a:pPr>
            <a:r>
              <a:rPr lang="en-US" sz="1200" b="1" dirty="0"/>
              <a:t>Examples of social/cultural values</a:t>
            </a:r>
            <a:r>
              <a:rPr lang="en-US" sz="1200" dirty="0"/>
              <a:t> are faith in Islam, respecting elders and women, charity, non-violence,</a:t>
            </a:r>
            <a:r>
              <a:rPr lang="en-US" sz="1200" b="1" dirty="0"/>
              <a:t> </a:t>
            </a:r>
            <a:r>
              <a:rPr lang="en-US" sz="1200" dirty="0"/>
              <a:t>patriarchal tendency, respecting religious priest, freedom of speech,</a:t>
            </a:r>
            <a:r>
              <a:rPr lang="en-US" sz="1200" b="1" dirty="0"/>
              <a:t> </a:t>
            </a:r>
            <a:r>
              <a:rPr lang="en-US" sz="1200" dirty="0"/>
              <a:t>adult franchise, religious freedom social justice,</a:t>
            </a:r>
            <a:r>
              <a:rPr lang="en-US" sz="1200" b="1" dirty="0"/>
              <a:t> </a:t>
            </a:r>
            <a:r>
              <a:rPr lang="en-US" sz="1200" dirty="0"/>
              <a:t>non-discrimination, etc.</a:t>
            </a:r>
          </a:p>
        </p:txBody>
      </p:sp>
    </p:spTree>
    <p:extLst>
      <p:ext uri="{BB962C8B-B14F-4D97-AF65-F5344CB8AC3E}">
        <p14:creationId xmlns:p14="http://schemas.microsoft.com/office/powerpoint/2010/main" val="181856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4"/>
            <a:ext cx="5098906" cy="1675623"/>
          </a:xfrm>
        </p:spPr>
        <p:txBody>
          <a:bodyPr anchor="b">
            <a:normAutofit/>
          </a:bodyPr>
          <a:lstStyle/>
          <a:p>
            <a:r>
              <a:rPr lang="en-US" sz="3500" b="1"/>
              <a:t>Components of Culture</a:t>
            </a:r>
          </a:p>
        </p:txBody>
      </p:sp>
      <p:pic>
        <p:nvPicPr>
          <p:cNvPr id="5" name="Picture 4" descr="Two people holding each other's hands">
            <a:extLst>
              <a:ext uri="{FF2B5EF4-FFF2-40B4-BE49-F238E27FC236}">
                <a16:creationId xmlns:a16="http://schemas.microsoft.com/office/drawing/2014/main" id="{E6B08995-B9A8-F6CA-D697-DF7C79F44D10}"/>
              </a:ext>
            </a:extLst>
          </p:cNvPr>
          <p:cNvPicPr>
            <a:picLocks noChangeAspect="1"/>
          </p:cNvPicPr>
          <p:nvPr/>
        </p:nvPicPr>
        <p:blipFill>
          <a:blip r:embed="rId2"/>
          <a:srcRect l="31629" r="37736" b="-1"/>
          <a:stretch/>
        </p:blipFill>
        <p:spPr>
          <a:xfrm>
            <a:off x="20" y="10"/>
            <a:ext cx="3147352" cy="6857990"/>
          </a:xfrm>
          <a:prstGeom prst="rect">
            <a:avLst/>
          </a:prstGeom>
          <a:effectLst/>
        </p:spPr>
      </p:pic>
      <p:sp>
        <p:nvSpPr>
          <p:cNvPr id="3" name="Content Placeholder 2"/>
          <p:cNvSpPr>
            <a:spLocks noGrp="1"/>
          </p:cNvSpPr>
          <p:nvPr>
            <p:ph idx="1"/>
          </p:nvPr>
        </p:nvSpPr>
        <p:spPr>
          <a:xfrm>
            <a:off x="3415300" y="2409830"/>
            <a:ext cx="5098904" cy="3705217"/>
          </a:xfrm>
        </p:spPr>
        <p:txBody>
          <a:bodyPr>
            <a:normAutofit/>
          </a:bodyPr>
          <a:lstStyle/>
          <a:p>
            <a:r>
              <a:rPr lang="en-US" sz="1700" b="1" dirty="0"/>
              <a:t> NORMS</a:t>
            </a:r>
          </a:p>
          <a:p>
            <a:r>
              <a:rPr lang="en-US" sz="1700" dirty="0"/>
              <a:t>All societies have acceptable and unacceptable forms of behavior called social norms.</a:t>
            </a:r>
          </a:p>
          <a:p>
            <a:r>
              <a:rPr lang="en-US" sz="1700" dirty="0"/>
              <a:t>The standard of right and wrong in society are Social norms are.</a:t>
            </a:r>
          </a:p>
          <a:p>
            <a:r>
              <a:rPr lang="en-US" sz="1700" dirty="0"/>
              <a:t>Norms are the rules detailing what should or should not be done in a given situation.</a:t>
            </a:r>
          </a:p>
          <a:p>
            <a:r>
              <a:rPr lang="en-US" sz="1700" dirty="0"/>
              <a:t>They are the rules which prescribe what is socially acceptable or unacceptable in any social system.</a:t>
            </a:r>
          </a:p>
        </p:txBody>
      </p:sp>
    </p:spTree>
    <p:extLst>
      <p:ext uri="{BB962C8B-B14F-4D97-AF65-F5344CB8AC3E}">
        <p14:creationId xmlns:p14="http://schemas.microsoft.com/office/powerpoint/2010/main" val="93216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b="1" dirty="0"/>
              <a:t>Cultural Change</a:t>
            </a:r>
            <a:endParaRPr lang="en-US" sz="3500" dirty="0"/>
          </a:p>
        </p:txBody>
      </p:sp>
      <p:sp>
        <p:nvSpPr>
          <p:cNvPr id="3" name="Content Placeholder 2"/>
          <p:cNvSpPr>
            <a:spLocks noGrp="1"/>
          </p:cNvSpPr>
          <p:nvPr>
            <p:ph idx="1"/>
          </p:nvPr>
        </p:nvSpPr>
        <p:spPr>
          <a:xfrm>
            <a:off x="571350" y="2470244"/>
            <a:ext cx="4000647" cy="3769835"/>
          </a:xfrm>
        </p:spPr>
        <p:txBody>
          <a:bodyPr anchor="ctr">
            <a:normAutofit/>
          </a:bodyPr>
          <a:lstStyle/>
          <a:p>
            <a:endParaRPr lang="en-US" sz="1700"/>
          </a:p>
          <a:p>
            <a:r>
              <a:rPr lang="en-GB" sz="1700" b="1" i="0" u="none" strike="noStrike">
                <a:effectLst/>
                <a:latin typeface="Inter"/>
              </a:rPr>
              <a:t>Culture change</a:t>
            </a:r>
            <a:r>
              <a:rPr lang="en-GB" sz="1700" b="0" i="0" u="none" strike="noStrike">
                <a:effectLst/>
                <a:latin typeface="Inter"/>
              </a:rPr>
              <a:t> refers to the process by which a culture evolves, adapts, or transforms over time. It involves shifts in the beliefs, values, norms, practices, symbols, and artifacts that define a society or group. Culture change can occur gradually or rapidly and can be driven by internal or external factors. It is a natural and ongoing process, as cultures are dynamic and constantly influenced by new ideas, technologies, and interactions. </a:t>
            </a:r>
          </a:p>
          <a:p>
            <a:endParaRPr lang="en-GB" sz="1700">
              <a:latin typeface="Inter"/>
            </a:endParaRPr>
          </a:p>
        </p:txBody>
      </p:sp>
      <p:pic>
        <p:nvPicPr>
          <p:cNvPr id="5" name="Picture 4">
            <a:extLst>
              <a:ext uri="{FF2B5EF4-FFF2-40B4-BE49-F238E27FC236}">
                <a16:creationId xmlns:a16="http://schemas.microsoft.com/office/drawing/2014/main" id="{6EA1E4B3-B4EC-75F2-04D6-114CDD84BC04}"/>
              </a:ext>
            </a:extLst>
          </p:cNvPr>
          <p:cNvPicPr>
            <a:picLocks noChangeAspect="1"/>
          </p:cNvPicPr>
          <p:nvPr/>
        </p:nvPicPr>
        <p:blipFill>
          <a:blip r:embed="rId2"/>
          <a:srcRect l="15464" r="4565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5610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F8A81AE0-4946-4D18-898D-2504ABC6D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8" name="Rectangle 107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84A37E-8C93-7548-C668-E299811B5ED1}"/>
              </a:ext>
            </a:extLst>
          </p:cNvPr>
          <p:cNvSpPr>
            <a:spLocks noGrp="1"/>
          </p:cNvSpPr>
          <p:nvPr>
            <p:ph type="title"/>
          </p:nvPr>
        </p:nvSpPr>
        <p:spPr>
          <a:xfrm>
            <a:off x="1577340" y="4727173"/>
            <a:ext cx="5989320" cy="868823"/>
          </a:xfrm>
        </p:spPr>
        <p:txBody>
          <a:bodyPr vert="horz" lIns="91440" tIns="45720" rIns="91440" bIns="45720" rtlCol="0" anchor="ctr">
            <a:normAutofit/>
          </a:bodyPr>
          <a:lstStyle/>
          <a:p>
            <a:pPr>
              <a:lnSpc>
                <a:spcPct val="90000"/>
              </a:lnSpc>
            </a:pPr>
            <a:r>
              <a:rPr lang="en-US" sz="2700" kern="1200">
                <a:solidFill>
                  <a:schemeClr val="tx1"/>
                </a:solidFill>
                <a:latin typeface="+mj-lt"/>
                <a:ea typeface="+mj-ea"/>
                <a:cs typeface="+mj-cs"/>
              </a:rPr>
              <a:t>2024/</a:t>
            </a:r>
            <a:br>
              <a:rPr lang="en-US" sz="2700" kern="1200">
                <a:solidFill>
                  <a:schemeClr val="tx1"/>
                </a:solidFill>
                <a:latin typeface="+mj-lt"/>
                <a:ea typeface="+mj-ea"/>
                <a:cs typeface="+mj-cs"/>
              </a:rPr>
            </a:br>
            <a:r>
              <a:rPr lang="en-US" sz="2700" kern="1200">
                <a:solidFill>
                  <a:schemeClr val="tx1"/>
                </a:solidFill>
                <a:latin typeface="+mj-lt"/>
                <a:ea typeface="+mj-ea"/>
                <a:cs typeface="+mj-cs"/>
              </a:rPr>
              <a:t>1920</a:t>
            </a:r>
          </a:p>
        </p:txBody>
      </p:sp>
      <p:sp>
        <p:nvSpPr>
          <p:cNvPr id="1080" name="Rectangle: Rounded Corners 107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Pin page">
            <a:extLst>
              <a:ext uri="{FF2B5EF4-FFF2-40B4-BE49-F238E27FC236}">
                <a16:creationId xmlns:a16="http://schemas.microsoft.com/office/drawing/2014/main" id="{242C7F61-A04C-716B-BF6B-3962D2BD4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 b="1601"/>
          <a:stretch/>
        </p:blipFill>
        <p:spPr bwMode="auto">
          <a:xfrm>
            <a:off x="240564" y="299258"/>
            <a:ext cx="2777490" cy="4094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ll 2024 Menswear Fashion shows | Vogue">
            <a:extLst>
              <a:ext uri="{FF2B5EF4-FFF2-40B4-BE49-F238E27FC236}">
                <a16:creationId xmlns:a16="http://schemas.microsoft.com/office/drawing/2014/main" id="{4A15B56B-A54F-095A-4CEE-29CDF9298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 b="1601"/>
          <a:stretch/>
        </p:blipFill>
        <p:spPr bwMode="auto">
          <a:xfrm>
            <a:off x="3183255" y="299258"/>
            <a:ext cx="2777490" cy="40945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 Plus Years of Mens Fashion | The ...">
            <a:extLst>
              <a:ext uri="{FF2B5EF4-FFF2-40B4-BE49-F238E27FC236}">
                <a16:creationId xmlns:a16="http://schemas.microsoft.com/office/drawing/2014/main" id="{5E45FE74-BC1A-D68E-1256-8CF3CB0F6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08" r="10585"/>
          <a:stretch/>
        </p:blipFill>
        <p:spPr bwMode="auto">
          <a:xfrm>
            <a:off x="6125946" y="299258"/>
            <a:ext cx="2777490" cy="409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5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10329</TotalTime>
  <Words>707</Words>
  <Application>Microsoft Macintosh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Inter</vt:lpstr>
      <vt:lpstr>Office Theme</vt:lpstr>
      <vt:lpstr>CULTURE</vt:lpstr>
      <vt:lpstr>Definition: </vt:lpstr>
      <vt:lpstr>Characteristics of Culture: </vt:lpstr>
      <vt:lpstr>Characteristics of Culture:</vt:lpstr>
      <vt:lpstr>Types of CULTURE</vt:lpstr>
      <vt:lpstr>Components of Culture</vt:lpstr>
      <vt:lpstr>Components of Culture</vt:lpstr>
      <vt:lpstr>Cultural Change</vt:lpstr>
      <vt:lpstr>2024/ 1920</vt:lpstr>
      <vt:lpstr>1920      2024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Jawad</dc:creator>
  <cp:lastModifiedBy>Rehman, Ubaid (2017)</cp:lastModifiedBy>
  <cp:revision>113</cp:revision>
  <cp:lastPrinted>2018-04-10T10:49:11Z</cp:lastPrinted>
  <dcterms:created xsi:type="dcterms:W3CDTF">2006-08-16T00:00:00Z</dcterms:created>
  <dcterms:modified xsi:type="dcterms:W3CDTF">2025-03-02T17:46:41Z</dcterms:modified>
</cp:coreProperties>
</file>