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5" r:id="rId2"/>
    <p:sldId id="256" r:id="rId3"/>
    <p:sldId id="261" r:id="rId4"/>
    <p:sldId id="262" r:id="rId5"/>
    <p:sldId id="263" r:id="rId6"/>
    <p:sldId id="283" r:id="rId7"/>
    <p:sldId id="284" r:id="rId8"/>
    <p:sldId id="267" r:id="rId9"/>
    <p:sldId id="290" r:id="rId10"/>
    <p:sldId id="271" r:id="rId11"/>
    <p:sldId id="288" r:id="rId12"/>
    <p:sldId id="289" r:id="rId13"/>
    <p:sldId id="291" r:id="rId14"/>
    <p:sldId id="272" r:id="rId15"/>
    <p:sldId id="286" r:id="rId16"/>
    <p:sldId id="287" r:id="rId17"/>
    <p:sldId id="273" r:id="rId18"/>
    <p:sldId id="274" r:id="rId19"/>
    <p:sldId id="275" r:id="rId20"/>
    <p:sldId id="292" r:id="rId21"/>
    <p:sldId id="276" r:id="rId22"/>
    <p:sldId id="295" r:id="rId23"/>
    <p:sldId id="277" r:id="rId24"/>
    <p:sldId id="302" r:id="rId25"/>
    <p:sldId id="278" r:id="rId26"/>
    <p:sldId id="300" r:id="rId27"/>
    <p:sldId id="303" r:id="rId28"/>
    <p:sldId id="279" r:id="rId29"/>
    <p:sldId id="293" r:id="rId30"/>
    <p:sldId id="281" r:id="rId31"/>
    <p:sldId id="294" r:id="rId32"/>
    <p:sldId id="282" r:id="rId33"/>
    <p:sldId id="304" r:id="rId34"/>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3389" autoAdjust="0"/>
  </p:normalViewPr>
  <p:slideViewPr>
    <p:cSldViewPr>
      <p:cViewPr varScale="1">
        <p:scale>
          <a:sx n="106" d="100"/>
          <a:sy n="106" d="100"/>
        </p:scale>
        <p:origin x="15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2B76A9-8D2C-451D-9ED1-27DE15F3D68A}"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FC6429A2-18E0-4AC5-A9BF-45EE03432785}">
      <dgm:prSet custT="1"/>
      <dgm:spPr/>
      <dgm:t>
        <a:bodyPr/>
        <a:lstStyle/>
        <a:p>
          <a:r>
            <a:rPr lang="en-US" sz="1200" dirty="0"/>
            <a:t>Through history man has made efforts to gain increasing control over his physical environment and to gain freedom from its limitations</a:t>
          </a:r>
          <a:r>
            <a:rPr lang="en-US" sz="700" dirty="0"/>
            <a:t>.</a:t>
          </a:r>
        </a:p>
      </dgm:t>
    </dgm:pt>
    <dgm:pt modelId="{5ACD8624-70AE-4017-B22F-D040C4CB7AF8}" type="parTrans" cxnId="{B1B642B6-1DE0-4816-A71C-29BA8FFAFDFF}">
      <dgm:prSet/>
      <dgm:spPr/>
      <dgm:t>
        <a:bodyPr/>
        <a:lstStyle/>
        <a:p>
          <a:endParaRPr lang="en-US"/>
        </a:p>
      </dgm:t>
    </dgm:pt>
    <dgm:pt modelId="{72193FE7-F43B-4145-9307-525C9648202D}" type="sibTrans" cxnId="{B1B642B6-1DE0-4816-A71C-29BA8FFAFDFF}">
      <dgm:prSet/>
      <dgm:spPr/>
      <dgm:t>
        <a:bodyPr/>
        <a:lstStyle/>
        <a:p>
          <a:endParaRPr lang="en-US"/>
        </a:p>
      </dgm:t>
    </dgm:pt>
    <dgm:pt modelId="{888ACA11-00C7-4626-8BE0-CF8EB7A60FAC}">
      <dgm:prSet custT="1"/>
      <dgm:spPr/>
      <dgm:t>
        <a:bodyPr/>
        <a:lstStyle/>
        <a:p>
          <a:r>
            <a:rPr lang="en-US" sz="1100" dirty="0"/>
            <a:t>He has sought (search for or attempted) to gain knowledge about his environment and the myriad (indefinitely large or countless number) phenomena that surround him in natural elements and inanimate objects and in plants and animal life.</a:t>
          </a:r>
        </a:p>
      </dgm:t>
    </dgm:pt>
    <dgm:pt modelId="{B65868AB-333D-417B-AACC-8E38262D8642}" type="parTrans" cxnId="{0A70B983-CADE-4C64-ABBC-0D2862D15B46}">
      <dgm:prSet/>
      <dgm:spPr/>
      <dgm:t>
        <a:bodyPr/>
        <a:lstStyle/>
        <a:p>
          <a:endParaRPr lang="en-US"/>
        </a:p>
      </dgm:t>
    </dgm:pt>
    <dgm:pt modelId="{66958DC2-B5AD-4B49-8F46-E3FD3CBEFB34}" type="sibTrans" cxnId="{0A70B983-CADE-4C64-ABBC-0D2862D15B46}">
      <dgm:prSet/>
      <dgm:spPr/>
      <dgm:t>
        <a:bodyPr/>
        <a:lstStyle/>
        <a:p>
          <a:endParaRPr lang="en-US"/>
        </a:p>
      </dgm:t>
    </dgm:pt>
    <dgm:pt modelId="{3D535E88-2694-4E13-BE86-445F6E6FBFCE}">
      <dgm:prSet custT="1"/>
      <dgm:spPr/>
      <dgm:t>
        <a:bodyPr/>
        <a:lstStyle/>
        <a:p>
          <a:r>
            <a:rPr lang="en-US" sz="1050" dirty="0"/>
            <a:t>From this knowledge he has built bodies of knowledge i.e. fields of study and disciplines</a:t>
          </a:r>
          <a:r>
            <a:rPr lang="en-US" sz="900" dirty="0"/>
            <a:t>.</a:t>
          </a:r>
        </a:p>
      </dgm:t>
    </dgm:pt>
    <dgm:pt modelId="{800E0424-A224-49D0-9CDB-98A75FA88332}" type="parTrans" cxnId="{78ECE441-1D3C-491E-8C25-2A9FFE7C7E86}">
      <dgm:prSet/>
      <dgm:spPr/>
      <dgm:t>
        <a:bodyPr/>
        <a:lstStyle/>
        <a:p>
          <a:endParaRPr lang="en-US"/>
        </a:p>
      </dgm:t>
    </dgm:pt>
    <dgm:pt modelId="{35CFA6EB-1B5F-4ED6-91BF-472497E5A2D4}" type="sibTrans" cxnId="{78ECE441-1D3C-491E-8C25-2A9FFE7C7E86}">
      <dgm:prSet/>
      <dgm:spPr/>
      <dgm:t>
        <a:bodyPr/>
        <a:lstStyle/>
        <a:p>
          <a:endParaRPr lang="en-US"/>
        </a:p>
      </dgm:t>
    </dgm:pt>
    <dgm:pt modelId="{EAC56A0A-16C9-42C4-A72E-61798D4AAD5E}">
      <dgm:prSet/>
      <dgm:spPr/>
      <dgm:t>
        <a:bodyPr/>
        <a:lstStyle/>
        <a:p>
          <a:r>
            <a:rPr lang="en-US" dirty="0"/>
            <a:t>But man himself has also been a subject of study; man has tried to understand his human behavior in relation to others.</a:t>
          </a:r>
        </a:p>
      </dgm:t>
    </dgm:pt>
    <dgm:pt modelId="{E0739EAE-C080-49EA-AB08-E393A9C97DCA}" type="parTrans" cxnId="{D9A7A4DC-E34F-4208-80CD-178E5259BD5A}">
      <dgm:prSet/>
      <dgm:spPr/>
      <dgm:t>
        <a:bodyPr/>
        <a:lstStyle/>
        <a:p>
          <a:endParaRPr lang="en-US"/>
        </a:p>
      </dgm:t>
    </dgm:pt>
    <dgm:pt modelId="{0C7DB007-2A19-47ED-A4DB-0756D206817C}" type="sibTrans" cxnId="{D9A7A4DC-E34F-4208-80CD-178E5259BD5A}">
      <dgm:prSet/>
      <dgm:spPr/>
      <dgm:t>
        <a:bodyPr/>
        <a:lstStyle/>
        <a:p>
          <a:endParaRPr lang="en-US"/>
        </a:p>
      </dgm:t>
    </dgm:pt>
    <dgm:pt modelId="{BDECEF24-EB18-4689-9D8B-A54F493B757C}">
      <dgm:prSet/>
      <dgm:spPr/>
      <dgm:t>
        <a:bodyPr/>
        <a:lstStyle/>
        <a:p>
          <a:r>
            <a:rPr lang="en-US" dirty="0"/>
            <a:t>Emerging from this attempt are the social sciences, which study man and his works from various standpoints.</a:t>
          </a:r>
        </a:p>
      </dgm:t>
    </dgm:pt>
    <dgm:pt modelId="{E0A7F440-0E98-40B6-B4BB-3D57E4FA828E}" type="parTrans" cxnId="{E4E8F0CB-225C-43EF-A361-F89988ABADC3}">
      <dgm:prSet/>
      <dgm:spPr/>
      <dgm:t>
        <a:bodyPr/>
        <a:lstStyle/>
        <a:p>
          <a:endParaRPr lang="en-US"/>
        </a:p>
      </dgm:t>
    </dgm:pt>
    <dgm:pt modelId="{99C2408F-6070-4ED5-A879-365E9E5F8A47}" type="sibTrans" cxnId="{E4E8F0CB-225C-43EF-A361-F89988ABADC3}">
      <dgm:prSet/>
      <dgm:spPr/>
      <dgm:t>
        <a:bodyPr/>
        <a:lstStyle/>
        <a:p>
          <a:endParaRPr lang="en-US"/>
        </a:p>
      </dgm:t>
    </dgm:pt>
    <dgm:pt modelId="{392EB8B4-F81B-4B91-BEED-2A0F10F39D59}">
      <dgm:prSet/>
      <dgm:spPr/>
      <dgm:t>
        <a:bodyPr/>
        <a:lstStyle/>
        <a:p>
          <a:r>
            <a:rPr lang="en-US" dirty="0"/>
            <a:t>Sociology the youngest of social sciences, focus on the study of human behavior in its entirety (as a whole).</a:t>
          </a:r>
        </a:p>
      </dgm:t>
    </dgm:pt>
    <dgm:pt modelId="{54F31D1A-7A9E-4CA2-A39E-445D38AB29A9}" type="parTrans" cxnId="{564806D0-7587-4A84-970C-4E5D0AFC0D52}">
      <dgm:prSet/>
      <dgm:spPr/>
      <dgm:t>
        <a:bodyPr/>
        <a:lstStyle/>
        <a:p>
          <a:endParaRPr lang="en-US"/>
        </a:p>
      </dgm:t>
    </dgm:pt>
    <dgm:pt modelId="{B76A3ABC-84F9-4C68-A5FC-C997A8316A05}" type="sibTrans" cxnId="{564806D0-7587-4A84-970C-4E5D0AFC0D52}">
      <dgm:prSet/>
      <dgm:spPr/>
      <dgm:t>
        <a:bodyPr/>
        <a:lstStyle/>
        <a:p>
          <a:endParaRPr lang="en-US"/>
        </a:p>
      </dgm:t>
    </dgm:pt>
    <dgm:pt modelId="{6802EF9A-5CD5-4C24-8C2D-2C25FB8F0F3E}">
      <dgm:prSet/>
      <dgm:spPr/>
      <dgm:t>
        <a:bodyPr/>
        <a:lstStyle/>
        <a:p>
          <a:r>
            <a:rPr lang="en-US" dirty="0"/>
            <a:t>It joined the family of social sciences when it was recognized that the other social sciences failed to fully explain man’s behavior.</a:t>
          </a:r>
        </a:p>
      </dgm:t>
    </dgm:pt>
    <dgm:pt modelId="{217844B4-8796-4468-9DF1-27AC2B6E8DA9}" type="parTrans" cxnId="{2A9A7428-3BDF-475E-ABBB-4B6DD99E42FA}">
      <dgm:prSet/>
      <dgm:spPr/>
      <dgm:t>
        <a:bodyPr/>
        <a:lstStyle/>
        <a:p>
          <a:endParaRPr lang="en-US"/>
        </a:p>
      </dgm:t>
    </dgm:pt>
    <dgm:pt modelId="{5E1836E9-AA01-43C4-AB09-2C34C85DD152}" type="sibTrans" cxnId="{2A9A7428-3BDF-475E-ABBB-4B6DD99E42FA}">
      <dgm:prSet/>
      <dgm:spPr/>
      <dgm:t>
        <a:bodyPr/>
        <a:lstStyle/>
        <a:p>
          <a:endParaRPr lang="en-US"/>
        </a:p>
      </dgm:t>
    </dgm:pt>
    <dgm:pt modelId="{6CAD25F3-BACD-CD47-B91D-A39BBFB11BEE}" type="pres">
      <dgm:prSet presAssocID="{932B76A9-8D2C-451D-9ED1-27DE15F3D68A}" presName="Name0" presStyleCnt="0">
        <dgm:presLayoutVars>
          <dgm:dir/>
          <dgm:resizeHandles val="exact"/>
        </dgm:presLayoutVars>
      </dgm:prSet>
      <dgm:spPr/>
    </dgm:pt>
    <dgm:pt modelId="{21754A33-F745-8342-AE9F-16B213318981}" type="pres">
      <dgm:prSet presAssocID="{FC6429A2-18E0-4AC5-A9BF-45EE03432785}" presName="node" presStyleLbl="node1" presStyleIdx="0" presStyleCnt="7" custScaleX="158661" custScaleY="225403">
        <dgm:presLayoutVars>
          <dgm:bulletEnabled val="1"/>
        </dgm:presLayoutVars>
      </dgm:prSet>
      <dgm:spPr/>
    </dgm:pt>
    <dgm:pt modelId="{F94DDBC8-69CA-7348-9617-5BD9B900784D}" type="pres">
      <dgm:prSet presAssocID="{72193FE7-F43B-4145-9307-525C9648202D}" presName="sibTrans" presStyleLbl="sibTrans2D1" presStyleIdx="0" presStyleCnt="6"/>
      <dgm:spPr/>
    </dgm:pt>
    <dgm:pt modelId="{10EBD12B-6343-674F-A3AC-AC8B4B1C69C1}" type="pres">
      <dgm:prSet presAssocID="{72193FE7-F43B-4145-9307-525C9648202D}" presName="connectorText" presStyleLbl="sibTrans2D1" presStyleIdx="0" presStyleCnt="6"/>
      <dgm:spPr/>
    </dgm:pt>
    <dgm:pt modelId="{87B1997B-2429-E342-B9CB-1CA1C6A0700E}" type="pres">
      <dgm:prSet presAssocID="{888ACA11-00C7-4626-8BE0-CF8EB7A60FAC}" presName="node" presStyleLbl="node1" presStyleIdx="1" presStyleCnt="7" custScaleY="212487">
        <dgm:presLayoutVars>
          <dgm:bulletEnabled val="1"/>
        </dgm:presLayoutVars>
      </dgm:prSet>
      <dgm:spPr/>
    </dgm:pt>
    <dgm:pt modelId="{D10FC372-1067-0D46-BD1A-F28A8E642505}" type="pres">
      <dgm:prSet presAssocID="{66958DC2-B5AD-4B49-8F46-E3FD3CBEFB34}" presName="sibTrans" presStyleLbl="sibTrans2D1" presStyleIdx="1" presStyleCnt="6"/>
      <dgm:spPr/>
    </dgm:pt>
    <dgm:pt modelId="{76D85B32-2D6B-584E-AD55-5F3538DEF538}" type="pres">
      <dgm:prSet presAssocID="{66958DC2-B5AD-4B49-8F46-E3FD3CBEFB34}" presName="connectorText" presStyleLbl="sibTrans2D1" presStyleIdx="1" presStyleCnt="6"/>
      <dgm:spPr/>
    </dgm:pt>
    <dgm:pt modelId="{52CD4E6E-4FEE-3848-A6FF-4761EEAC7BA9}" type="pres">
      <dgm:prSet presAssocID="{3D535E88-2694-4E13-BE86-445F6E6FBFCE}" presName="node" presStyleLbl="node1" presStyleIdx="2" presStyleCnt="7" custScaleY="186747">
        <dgm:presLayoutVars>
          <dgm:bulletEnabled val="1"/>
        </dgm:presLayoutVars>
      </dgm:prSet>
      <dgm:spPr/>
    </dgm:pt>
    <dgm:pt modelId="{ED04A02C-849D-644A-8C59-80530D9D72CE}" type="pres">
      <dgm:prSet presAssocID="{35CFA6EB-1B5F-4ED6-91BF-472497E5A2D4}" presName="sibTrans" presStyleLbl="sibTrans2D1" presStyleIdx="2" presStyleCnt="6"/>
      <dgm:spPr/>
    </dgm:pt>
    <dgm:pt modelId="{3C1B810F-A21E-6245-A2A1-82B844BBC50F}" type="pres">
      <dgm:prSet presAssocID="{35CFA6EB-1B5F-4ED6-91BF-472497E5A2D4}" presName="connectorText" presStyleLbl="sibTrans2D1" presStyleIdx="2" presStyleCnt="6"/>
      <dgm:spPr/>
    </dgm:pt>
    <dgm:pt modelId="{4CE1C237-AE07-8549-B653-B4C32CBD5567}" type="pres">
      <dgm:prSet presAssocID="{EAC56A0A-16C9-42C4-A72E-61798D4AAD5E}" presName="node" presStyleLbl="node1" presStyleIdx="3" presStyleCnt="7" custScaleY="173877">
        <dgm:presLayoutVars>
          <dgm:bulletEnabled val="1"/>
        </dgm:presLayoutVars>
      </dgm:prSet>
      <dgm:spPr/>
    </dgm:pt>
    <dgm:pt modelId="{E988A616-D87E-FE45-80FA-0FB1EAB4088C}" type="pres">
      <dgm:prSet presAssocID="{0C7DB007-2A19-47ED-A4DB-0756D206817C}" presName="sibTrans" presStyleLbl="sibTrans2D1" presStyleIdx="3" presStyleCnt="6"/>
      <dgm:spPr/>
    </dgm:pt>
    <dgm:pt modelId="{19E44175-5A8F-0549-BDE8-BA0C6C05D7C0}" type="pres">
      <dgm:prSet presAssocID="{0C7DB007-2A19-47ED-A4DB-0756D206817C}" presName="connectorText" presStyleLbl="sibTrans2D1" presStyleIdx="3" presStyleCnt="6"/>
      <dgm:spPr/>
    </dgm:pt>
    <dgm:pt modelId="{4D5C421A-7639-B947-BBF1-A703A8A10C0C}" type="pres">
      <dgm:prSet presAssocID="{BDECEF24-EB18-4689-9D8B-A54F493B757C}" presName="node" presStyleLbl="node1" presStyleIdx="4" presStyleCnt="7" custScaleY="161007">
        <dgm:presLayoutVars>
          <dgm:bulletEnabled val="1"/>
        </dgm:presLayoutVars>
      </dgm:prSet>
      <dgm:spPr/>
    </dgm:pt>
    <dgm:pt modelId="{D740CCDA-0186-1C4C-8ED7-8916AD4C23E8}" type="pres">
      <dgm:prSet presAssocID="{99C2408F-6070-4ED5-A879-365E9E5F8A47}" presName="sibTrans" presStyleLbl="sibTrans2D1" presStyleIdx="4" presStyleCnt="6"/>
      <dgm:spPr/>
    </dgm:pt>
    <dgm:pt modelId="{DB30CEFE-F6FF-364D-992F-0F5F9D2FCD40}" type="pres">
      <dgm:prSet presAssocID="{99C2408F-6070-4ED5-A879-365E9E5F8A47}" presName="connectorText" presStyleLbl="sibTrans2D1" presStyleIdx="4" presStyleCnt="6"/>
      <dgm:spPr/>
    </dgm:pt>
    <dgm:pt modelId="{835B8DD4-46A1-3143-8A1C-FBB096C9D6AF}" type="pres">
      <dgm:prSet presAssocID="{392EB8B4-F81B-4B91-BEED-2A0F10F39D59}" presName="node" presStyleLbl="node1" presStyleIdx="5" presStyleCnt="7" custScaleY="148138">
        <dgm:presLayoutVars>
          <dgm:bulletEnabled val="1"/>
        </dgm:presLayoutVars>
      </dgm:prSet>
      <dgm:spPr/>
    </dgm:pt>
    <dgm:pt modelId="{9A9AE85D-74A9-904A-8E03-92D8AEAABD0E}" type="pres">
      <dgm:prSet presAssocID="{B76A3ABC-84F9-4C68-A5FC-C997A8316A05}" presName="sibTrans" presStyleLbl="sibTrans2D1" presStyleIdx="5" presStyleCnt="6"/>
      <dgm:spPr/>
    </dgm:pt>
    <dgm:pt modelId="{4A3ABADB-0970-F449-83E8-912A8C7C300B}" type="pres">
      <dgm:prSet presAssocID="{B76A3ABC-84F9-4C68-A5FC-C997A8316A05}" presName="connectorText" presStyleLbl="sibTrans2D1" presStyleIdx="5" presStyleCnt="6"/>
      <dgm:spPr/>
    </dgm:pt>
    <dgm:pt modelId="{2A63956B-41B4-FE47-87DA-5F59A4ABCB8C}" type="pres">
      <dgm:prSet presAssocID="{6802EF9A-5CD5-4C24-8C2D-2C25FB8F0F3E}" presName="node" presStyleLbl="node1" presStyleIdx="6" presStyleCnt="7" custScaleY="135268">
        <dgm:presLayoutVars>
          <dgm:bulletEnabled val="1"/>
        </dgm:presLayoutVars>
      </dgm:prSet>
      <dgm:spPr/>
    </dgm:pt>
  </dgm:ptLst>
  <dgm:cxnLst>
    <dgm:cxn modelId="{DCF5541C-D88A-6E49-9041-B85B91657EE5}" type="presOf" srcId="{B76A3ABC-84F9-4C68-A5FC-C997A8316A05}" destId="{9A9AE85D-74A9-904A-8E03-92D8AEAABD0E}" srcOrd="0" destOrd="0" presId="urn:microsoft.com/office/officeart/2005/8/layout/process1"/>
    <dgm:cxn modelId="{2A9A7428-3BDF-475E-ABBB-4B6DD99E42FA}" srcId="{932B76A9-8D2C-451D-9ED1-27DE15F3D68A}" destId="{6802EF9A-5CD5-4C24-8C2D-2C25FB8F0F3E}" srcOrd="6" destOrd="0" parTransId="{217844B4-8796-4468-9DF1-27AC2B6E8DA9}" sibTransId="{5E1836E9-AA01-43C4-AB09-2C34C85DD152}"/>
    <dgm:cxn modelId="{37E28931-A68F-2D48-B528-5A2D2A8A43B5}" type="presOf" srcId="{99C2408F-6070-4ED5-A879-365E9E5F8A47}" destId="{DB30CEFE-F6FF-364D-992F-0F5F9D2FCD40}" srcOrd="1" destOrd="0" presId="urn:microsoft.com/office/officeart/2005/8/layout/process1"/>
    <dgm:cxn modelId="{9DB99131-DE2F-774C-9F4C-73AD675C43CE}" type="presOf" srcId="{66958DC2-B5AD-4B49-8F46-E3FD3CBEFB34}" destId="{D10FC372-1067-0D46-BD1A-F28A8E642505}" srcOrd="0" destOrd="0" presId="urn:microsoft.com/office/officeart/2005/8/layout/process1"/>
    <dgm:cxn modelId="{138BF13F-70DA-7E47-8E79-3E5522198381}" type="presOf" srcId="{888ACA11-00C7-4626-8BE0-CF8EB7A60FAC}" destId="{87B1997B-2429-E342-B9CB-1CA1C6A0700E}" srcOrd="0" destOrd="0" presId="urn:microsoft.com/office/officeart/2005/8/layout/process1"/>
    <dgm:cxn modelId="{78ECE441-1D3C-491E-8C25-2A9FFE7C7E86}" srcId="{932B76A9-8D2C-451D-9ED1-27DE15F3D68A}" destId="{3D535E88-2694-4E13-BE86-445F6E6FBFCE}" srcOrd="2" destOrd="0" parTransId="{800E0424-A224-49D0-9CDB-98A75FA88332}" sibTransId="{35CFA6EB-1B5F-4ED6-91BF-472497E5A2D4}"/>
    <dgm:cxn modelId="{C7A3334F-62C6-CA43-A1AA-A1BFCD512320}" type="presOf" srcId="{EAC56A0A-16C9-42C4-A72E-61798D4AAD5E}" destId="{4CE1C237-AE07-8549-B653-B4C32CBD5567}" srcOrd="0" destOrd="0" presId="urn:microsoft.com/office/officeart/2005/8/layout/process1"/>
    <dgm:cxn modelId="{8A4D5177-947C-9D45-895F-3A1B939DBDA4}" type="presOf" srcId="{99C2408F-6070-4ED5-A879-365E9E5F8A47}" destId="{D740CCDA-0186-1C4C-8ED7-8916AD4C23E8}" srcOrd="0" destOrd="0" presId="urn:microsoft.com/office/officeart/2005/8/layout/process1"/>
    <dgm:cxn modelId="{0A70B983-CADE-4C64-ABBC-0D2862D15B46}" srcId="{932B76A9-8D2C-451D-9ED1-27DE15F3D68A}" destId="{888ACA11-00C7-4626-8BE0-CF8EB7A60FAC}" srcOrd="1" destOrd="0" parTransId="{B65868AB-333D-417B-AACC-8E38262D8642}" sibTransId="{66958DC2-B5AD-4B49-8F46-E3FD3CBEFB34}"/>
    <dgm:cxn modelId="{455F2187-A78E-BC4E-A6D3-4A2B85EF2DFC}" type="presOf" srcId="{35CFA6EB-1B5F-4ED6-91BF-472497E5A2D4}" destId="{3C1B810F-A21E-6245-A2A1-82B844BBC50F}" srcOrd="1" destOrd="0" presId="urn:microsoft.com/office/officeart/2005/8/layout/process1"/>
    <dgm:cxn modelId="{D5CE7193-AD02-3A4E-9AFA-62B661E6E436}" type="presOf" srcId="{35CFA6EB-1B5F-4ED6-91BF-472497E5A2D4}" destId="{ED04A02C-849D-644A-8C59-80530D9D72CE}" srcOrd="0" destOrd="0" presId="urn:microsoft.com/office/officeart/2005/8/layout/process1"/>
    <dgm:cxn modelId="{ABDC6F94-3FD0-7A46-9DFA-A8DD46D24E5F}" type="presOf" srcId="{B76A3ABC-84F9-4C68-A5FC-C997A8316A05}" destId="{4A3ABADB-0970-F449-83E8-912A8C7C300B}" srcOrd="1" destOrd="0" presId="urn:microsoft.com/office/officeart/2005/8/layout/process1"/>
    <dgm:cxn modelId="{C6361697-FFD8-1A49-9135-53B5DEC16925}" type="presOf" srcId="{3D535E88-2694-4E13-BE86-445F6E6FBFCE}" destId="{52CD4E6E-4FEE-3848-A6FF-4761EEAC7BA9}" srcOrd="0" destOrd="0" presId="urn:microsoft.com/office/officeart/2005/8/layout/process1"/>
    <dgm:cxn modelId="{70E5B99E-A7B9-6545-A816-6408F4904A96}" type="presOf" srcId="{72193FE7-F43B-4145-9307-525C9648202D}" destId="{F94DDBC8-69CA-7348-9617-5BD9B900784D}" srcOrd="0" destOrd="0" presId="urn:microsoft.com/office/officeart/2005/8/layout/process1"/>
    <dgm:cxn modelId="{E195A2A6-878A-FB4C-A414-364DA74A88E8}" type="presOf" srcId="{BDECEF24-EB18-4689-9D8B-A54F493B757C}" destId="{4D5C421A-7639-B947-BBF1-A703A8A10C0C}" srcOrd="0" destOrd="0" presId="urn:microsoft.com/office/officeart/2005/8/layout/process1"/>
    <dgm:cxn modelId="{195DB6AC-83F8-EB40-82DC-8E152C1FC40C}" type="presOf" srcId="{6802EF9A-5CD5-4C24-8C2D-2C25FB8F0F3E}" destId="{2A63956B-41B4-FE47-87DA-5F59A4ABCB8C}" srcOrd="0" destOrd="0" presId="urn:microsoft.com/office/officeart/2005/8/layout/process1"/>
    <dgm:cxn modelId="{B1B642B6-1DE0-4816-A71C-29BA8FFAFDFF}" srcId="{932B76A9-8D2C-451D-9ED1-27DE15F3D68A}" destId="{FC6429A2-18E0-4AC5-A9BF-45EE03432785}" srcOrd="0" destOrd="0" parTransId="{5ACD8624-70AE-4017-B22F-D040C4CB7AF8}" sibTransId="{72193FE7-F43B-4145-9307-525C9648202D}"/>
    <dgm:cxn modelId="{75A11CB9-3DD4-874B-9CB0-6F5E4BE5EB48}" type="presOf" srcId="{392EB8B4-F81B-4B91-BEED-2A0F10F39D59}" destId="{835B8DD4-46A1-3143-8A1C-FBB096C9D6AF}" srcOrd="0" destOrd="0" presId="urn:microsoft.com/office/officeart/2005/8/layout/process1"/>
    <dgm:cxn modelId="{421459BA-27AC-1B46-8E56-FAD8D8C1BE9F}" type="presOf" srcId="{0C7DB007-2A19-47ED-A4DB-0756D206817C}" destId="{19E44175-5A8F-0549-BDE8-BA0C6C05D7C0}" srcOrd="1" destOrd="0" presId="urn:microsoft.com/office/officeart/2005/8/layout/process1"/>
    <dgm:cxn modelId="{91DA10BD-4234-9248-863C-52D189D9FAB8}" type="presOf" srcId="{66958DC2-B5AD-4B49-8F46-E3FD3CBEFB34}" destId="{76D85B32-2D6B-584E-AD55-5F3538DEF538}" srcOrd="1" destOrd="0" presId="urn:microsoft.com/office/officeart/2005/8/layout/process1"/>
    <dgm:cxn modelId="{4091EEC0-B837-8A46-BBAF-C75246001E95}" type="presOf" srcId="{72193FE7-F43B-4145-9307-525C9648202D}" destId="{10EBD12B-6343-674F-A3AC-AC8B4B1C69C1}" srcOrd="1" destOrd="0" presId="urn:microsoft.com/office/officeart/2005/8/layout/process1"/>
    <dgm:cxn modelId="{E4E8F0CB-225C-43EF-A361-F89988ABADC3}" srcId="{932B76A9-8D2C-451D-9ED1-27DE15F3D68A}" destId="{BDECEF24-EB18-4689-9D8B-A54F493B757C}" srcOrd="4" destOrd="0" parTransId="{E0A7F440-0E98-40B6-B4BB-3D57E4FA828E}" sibTransId="{99C2408F-6070-4ED5-A879-365E9E5F8A47}"/>
    <dgm:cxn modelId="{1A24DBCC-EACF-5C4E-9DC3-3E20A38331D2}" type="presOf" srcId="{932B76A9-8D2C-451D-9ED1-27DE15F3D68A}" destId="{6CAD25F3-BACD-CD47-B91D-A39BBFB11BEE}" srcOrd="0" destOrd="0" presId="urn:microsoft.com/office/officeart/2005/8/layout/process1"/>
    <dgm:cxn modelId="{564806D0-7587-4A84-970C-4E5D0AFC0D52}" srcId="{932B76A9-8D2C-451D-9ED1-27DE15F3D68A}" destId="{392EB8B4-F81B-4B91-BEED-2A0F10F39D59}" srcOrd="5" destOrd="0" parTransId="{54F31D1A-7A9E-4CA2-A39E-445D38AB29A9}" sibTransId="{B76A3ABC-84F9-4C68-A5FC-C997A8316A05}"/>
    <dgm:cxn modelId="{5778ACD4-FDB0-A746-A65F-11525DC48E52}" type="presOf" srcId="{0C7DB007-2A19-47ED-A4DB-0756D206817C}" destId="{E988A616-D87E-FE45-80FA-0FB1EAB4088C}" srcOrd="0" destOrd="0" presId="urn:microsoft.com/office/officeart/2005/8/layout/process1"/>
    <dgm:cxn modelId="{AE441CDB-B3B8-3D4A-997B-7333B54B2AC2}" type="presOf" srcId="{FC6429A2-18E0-4AC5-A9BF-45EE03432785}" destId="{21754A33-F745-8342-AE9F-16B213318981}" srcOrd="0" destOrd="0" presId="urn:microsoft.com/office/officeart/2005/8/layout/process1"/>
    <dgm:cxn modelId="{D9A7A4DC-E34F-4208-80CD-178E5259BD5A}" srcId="{932B76A9-8D2C-451D-9ED1-27DE15F3D68A}" destId="{EAC56A0A-16C9-42C4-A72E-61798D4AAD5E}" srcOrd="3" destOrd="0" parTransId="{E0739EAE-C080-49EA-AB08-E393A9C97DCA}" sibTransId="{0C7DB007-2A19-47ED-A4DB-0756D206817C}"/>
    <dgm:cxn modelId="{88EDB073-02B6-B543-B1D5-C021028F1868}" type="presParOf" srcId="{6CAD25F3-BACD-CD47-B91D-A39BBFB11BEE}" destId="{21754A33-F745-8342-AE9F-16B213318981}" srcOrd="0" destOrd="0" presId="urn:microsoft.com/office/officeart/2005/8/layout/process1"/>
    <dgm:cxn modelId="{0F2FA7B4-0BB1-1E4F-8D9D-E5555ACFB957}" type="presParOf" srcId="{6CAD25F3-BACD-CD47-B91D-A39BBFB11BEE}" destId="{F94DDBC8-69CA-7348-9617-5BD9B900784D}" srcOrd="1" destOrd="0" presId="urn:microsoft.com/office/officeart/2005/8/layout/process1"/>
    <dgm:cxn modelId="{13959C95-856A-D248-95C7-54A957F800E2}" type="presParOf" srcId="{F94DDBC8-69CA-7348-9617-5BD9B900784D}" destId="{10EBD12B-6343-674F-A3AC-AC8B4B1C69C1}" srcOrd="0" destOrd="0" presId="urn:microsoft.com/office/officeart/2005/8/layout/process1"/>
    <dgm:cxn modelId="{327FC1A2-3932-1640-B8E9-485F318A62F7}" type="presParOf" srcId="{6CAD25F3-BACD-CD47-B91D-A39BBFB11BEE}" destId="{87B1997B-2429-E342-B9CB-1CA1C6A0700E}" srcOrd="2" destOrd="0" presId="urn:microsoft.com/office/officeart/2005/8/layout/process1"/>
    <dgm:cxn modelId="{8671E324-4702-7F47-832A-6D495F03D1E6}" type="presParOf" srcId="{6CAD25F3-BACD-CD47-B91D-A39BBFB11BEE}" destId="{D10FC372-1067-0D46-BD1A-F28A8E642505}" srcOrd="3" destOrd="0" presId="urn:microsoft.com/office/officeart/2005/8/layout/process1"/>
    <dgm:cxn modelId="{2558678F-9BBD-9E4B-B7BB-17BCCC64401D}" type="presParOf" srcId="{D10FC372-1067-0D46-BD1A-F28A8E642505}" destId="{76D85B32-2D6B-584E-AD55-5F3538DEF538}" srcOrd="0" destOrd="0" presId="urn:microsoft.com/office/officeart/2005/8/layout/process1"/>
    <dgm:cxn modelId="{BE43C563-F88C-DB4A-A3DB-888C86F931D5}" type="presParOf" srcId="{6CAD25F3-BACD-CD47-B91D-A39BBFB11BEE}" destId="{52CD4E6E-4FEE-3848-A6FF-4761EEAC7BA9}" srcOrd="4" destOrd="0" presId="urn:microsoft.com/office/officeart/2005/8/layout/process1"/>
    <dgm:cxn modelId="{F2B1100D-59AF-F243-A154-498C29C71075}" type="presParOf" srcId="{6CAD25F3-BACD-CD47-B91D-A39BBFB11BEE}" destId="{ED04A02C-849D-644A-8C59-80530D9D72CE}" srcOrd="5" destOrd="0" presId="urn:microsoft.com/office/officeart/2005/8/layout/process1"/>
    <dgm:cxn modelId="{BABE92A5-F253-DF48-865F-0183EFE4E95E}" type="presParOf" srcId="{ED04A02C-849D-644A-8C59-80530D9D72CE}" destId="{3C1B810F-A21E-6245-A2A1-82B844BBC50F}" srcOrd="0" destOrd="0" presId="urn:microsoft.com/office/officeart/2005/8/layout/process1"/>
    <dgm:cxn modelId="{FA163A01-F7CA-AE4A-B306-E8F8E36E6118}" type="presParOf" srcId="{6CAD25F3-BACD-CD47-B91D-A39BBFB11BEE}" destId="{4CE1C237-AE07-8549-B653-B4C32CBD5567}" srcOrd="6" destOrd="0" presId="urn:microsoft.com/office/officeart/2005/8/layout/process1"/>
    <dgm:cxn modelId="{3D2325AC-951F-7441-8AAC-737E6F743BE8}" type="presParOf" srcId="{6CAD25F3-BACD-CD47-B91D-A39BBFB11BEE}" destId="{E988A616-D87E-FE45-80FA-0FB1EAB4088C}" srcOrd="7" destOrd="0" presId="urn:microsoft.com/office/officeart/2005/8/layout/process1"/>
    <dgm:cxn modelId="{B2801D3B-12B2-6E43-8546-254BF56EA7C0}" type="presParOf" srcId="{E988A616-D87E-FE45-80FA-0FB1EAB4088C}" destId="{19E44175-5A8F-0549-BDE8-BA0C6C05D7C0}" srcOrd="0" destOrd="0" presId="urn:microsoft.com/office/officeart/2005/8/layout/process1"/>
    <dgm:cxn modelId="{0369FF5B-3F91-A240-9F56-F999065924D3}" type="presParOf" srcId="{6CAD25F3-BACD-CD47-B91D-A39BBFB11BEE}" destId="{4D5C421A-7639-B947-BBF1-A703A8A10C0C}" srcOrd="8" destOrd="0" presId="urn:microsoft.com/office/officeart/2005/8/layout/process1"/>
    <dgm:cxn modelId="{4DCC7725-0FAC-A546-A7FC-12619933652E}" type="presParOf" srcId="{6CAD25F3-BACD-CD47-B91D-A39BBFB11BEE}" destId="{D740CCDA-0186-1C4C-8ED7-8916AD4C23E8}" srcOrd="9" destOrd="0" presId="urn:microsoft.com/office/officeart/2005/8/layout/process1"/>
    <dgm:cxn modelId="{87DF1CBE-8C2A-2D4A-9EFD-438882BDC20F}" type="presParOf" srcId="{D740CCDA-0186-1C4C-8ED7-8916AD4C23E8}" destId="{DB30CEFE-F6FF-364D-992F-0F5F9D2FCD40}" srcOrd="0" destOrd="0" presId="urn:microsoft.com/office/officeart/2005/8/layout/process1"/>
    <dgm:cxn modelId="{7DC34C53-5413-AA4B-87CA-5B60DBA2EBA8}" type="presParOf" srcId="{6CAD25F3-BACD-CD47-B91D-A39BBFB11BEE}" destId="{835B8DD4-46A1-3143-8A1C-FBB096C9D6AF}" srcOrd="10" destOrd="0" presId="urn:microsoft.com/office/officeart/2005/8/layout/process1"/>
    <dgm:cxn modelId="{879C40E4-E740-B44E-BEA7-3B6C9E12E977}" type="presParOf" srcId="{6CAD25F3-BACD-CD47-B91D-A39BBFB11BEE}" destId="{9A9AE85D-74A9-904A-8E03-92D8AEAABD0E}" srcOrd="11" destOrd="0" presId="urn:microsoft.com/office/officeart/2005/8/layout/process1"/>
    <dgm:cxn modelId="{10779F72-D211-EE4A-8F82-8C9558E9B394}" type="presParOf" srcId="{9A9AE85D-74A9-904A-8E03-92D8AEAABD0E}" destId="{4A3ABADB-0970-F449-83E8-912A8C7C300B}" srcOrd="0" destOrd="0" presId="urn:microsoft.com/office/officeart/2005/8/layout/process1"/>
    <dgm:cxn modelId="{9F6239A4-0B58-4D4E-84A2-22989ED15816}" type="presParOf" srcId="{6CAD25F3-BACD-CD47-B91D-A39BBFB11BEE}" destId="{2A63956B-41B4-FE47-87DA-5F59A4ABCB8C}"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54A33-F745-8342-AE9F-16B213318981}">
      <dsp:nvSpPr>
        <dsp:cNvPr id="0" name=""/>
        <dsp:cNvSpPr/>
      </dsp:nvSpPr>
      <dsp:spPr>
        <a:xfrm>
          <a:off x="5283" y="-132247"/>
          <a:ext cx="1251310" cy="461583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Through history man has made efforts to gain increasing control over his physical environment and to gain freedom from its limitations</a:t>
          </a:r>
          <a:r>
            <a:rPr lang="en-US" sz="700" kern="1200" dirty="0"/>
            <a:t>.</a:t>
          </a:r>
        </a:p>
      </dsp:txBody>
      <dsp:txXfrm>
        <a:off x="41933" y="-95597"/>
        <a:ext cx="1178010" cy="4542533"/>
      </dsp:txXfrm>
    </dsp:sp>
    <dsp:sp modelId="{F94DDBC8-69CA-7348-9617-5BD9B900784D}">
      <dsp:nvSpPr>
        <dsp:cNvPr id="0" name=""/>
        <dsp:cNvSpPr/>
      </dsp:nvSpPr>
      <dsp:spPr>
        <a:xfrm>
          <a:off x="1335461" y="2077874"/>
          <a:ext cx="167197" cy="19558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335461" y="2116992"/>
        <a:ext cx="117038" cy="117353"/>
      </dsp:txXfrm>
    </dsp:sp>
    <dsp:sp modelId="{87B1997B-2429-E342-B9CB-1CA1C6A0700E}">
      <dsp:nvSpPr>
        <dsp:cNvPr id="0" name=""/>
        <dsp:cNvSpPr/>
      </dsp:nvSpPr>
      <dsp:spPr>
        <a:xfrm>
          <a:off x="1572062" y="0"/>
          <a:ext cx="788669" cy="4351338"/>
        </a:xfrm>
        <a:prstGeom prst="roundRect">
          <a:avLst>
            <a:gd name="adj" fmla="val 10000"/>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He has sought (search for or attempted) to gain knowledge about his environment and the myriad (indefinitely large or countless number) phenomena that surround him in natural elements and inanimate objects and in plants and animal life.</a:t>
          </a:r>
        </a:p>
      </dsp:txBody>
      <dsp:txXfrm>
        <a:off x="1595161" y="23099"/>
        <a:ext cx="742471" cy="4305140"/>
      </dsp:txXfrm>
    </dsp:sp>
    <dsp:sp modelId="{D10FC372-1067-0D46-BD1A-F28A8E642505}">
      <dsp:nvSpPr>
        <dsp:cNvPr id="0" name=""/>
        <dsp:cNvSpPr/>
      </dsp:nvSpPr>
      <dsp:spPr>
        <a:xfrm>
          <a:off x="2439598" y="2077874"/>
          <a:ext cx="167197" cy="195589"/>
        </a:xfrm>
        <a:prstGeom prst="rightArrow">
          <a:avLst>
            <a:gd name="adj1" fmla="val 60000"/>
            <a:gd name="adj2" fmla="val 50000"/>
          </a:avLst>
        </a:prstGeom>
        <a:solidFill>
          <a:schemeClr val="accent2">
            <a:hueOff val="936304"/>
            <a:satOff val="-1168"/>
            <a:lumOff val="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39598" y="2116992"/>
        <a:ext cx="117038" cy="117353"/>
      </dsp:txXfrm>
    </dsp:sp>
    <dsp:sp modelId="{52CD4E6E-4FEE-3848-A6FF-4761EEAC7BA9}">
      <dsp:nvSpPr>
        <dsp:cNvPr id="0" name=""/>
        <dsp:cNvSpPr/>
      </dsp:nvSpPr>
      <dsp:spPr>
        <a:xfrm>
          <a:off x="2676199" y="263553"/>
          <a:ext cx="788669" cy="3824230"/>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From this knowledge he has built bodies of knowledge i.e. fields of study and disciplines</a:t>
          </a:r>
          <a:r>
            <a:rPr lang="en-US" sz="900" kern="1200" dirty="0"/>
            <a:t>.</a:t>
          </a:r>
        </a:p>
      </dsp:txBody>
      <dsp:txXfrm>
        <a:off x="2699298" y="286652"/>
        <a:ext cx="742471" cy="3778032"/>
      </dsp:txXfrm>
    </dsp:sp>
    <dsp:sp modelId="{ED04A02C-849D-644A-8C59-80530D9D72CE}">
      <dsp:nvSpPr>
        <dsp:cNvPr id="0" name=""/>
        <dsp:cNvSpPr/>
      </dsp:nvSpPr>
      <dsp:spPr>
        <a:xfrm>
          <a:off x="3543735" y="2077874"/>
          <a:ext cx="167197" cy="195589"/>
        </a:xfrm>
        <a:prstGeom prst="rightArrow">
          <a:avLst>
            <a:gd name="adj1" fmla="val 60000"/>
            <a:gd name="adj2" fmla="val 50000"/>
          </a:avLst>
        </a:prstGeom>
        <a:solidFill>
          <a:schemeClr val="accent2">
            <a:hueOff val="1872608"/>
            <a:satOff val="-2336"/>
            <a:lumOff val="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543735" y="2116992"/>
        <a:ext cx="117038" cy="117353"/>
      </dsp:txXfrm>
    </dsp:sp>
    <dsp:sp modelId="{4CE1C237-AE07-8549-B653-B4C32CBD5567}">
      <dsp:nvSpPr>
        <dsp:cNvPr id="0" name=""/>
        <dsp:cNvSpPr/>
      </dsp:nvSpPr>
      <dsp:spPr>
        <a:xfrm>
          <a:off x="3780336" y="395330"/>
          <a:ext cx="788669" cy="3560677"/>
        </a:xfrm>
        <a:prstGeom prst="roundRect">
          <a:avLst>
            <a:gd name="adj" fmla="val 10000"/>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But man himself has also been a subject of study; man has tried to understand his human behavior in relation to others.</a:t>
          </a:r>
        </a:p>
      </dsp:txBody>
      <dsp:txXfrm>
        <a:off x="3803435" y="418429"/>
        <a:ext cx="742471" cy="3514479"/>
      </dsp:txXfrm>
    </dsp:sp>
    <dsp:sp modelId="{E988A616-D87E-FE45-80FA-0FB1EAB4088C}">
      <dsp:nvSpPr>
        <dsp:cNvPr id="0" name=""/>
        <dsp:cNvSpPr/>
      </dsp:nvSpPr>
      <dsp:spPr>
        <a:xfrm>
          <a:off x="4647872" y="2077874"/>
          <a:ext cx="167197" cy="195589"/>
        </a:xfrm>
        <a:prstGeom prst="rightArrow">
          <a:avLst>
            <a:gd name="adj1" fmla="val 60000"/>
            <a:gd name="adj2" fmla="val 50000"/>
          </a:avLst>
        </a:prstGeom>
        <a:solidFill>
          <a:schemeClr val="accent2">
            <a:hueOff val="2808911"/>
            <a:satOff val="-3503"/>
            <a:lumOff val="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4647872" y="2116992"/>
        <a:ext cx="117038" cy="117353"/>
      </dsp:txXfrm>
    </dsp:sp>
    <dsp:sp modelId="{4D5C421A-7639-B947-BBF1-A703A8A10C0C}">
      <dsp:nvSpPr>
        <dsp:cNvPr id="0" name=""/>
        <dsp:cNvSpPr/>
      </dsp:nvSpPr>
      <dsp:spPr>
        <a:xfrm>
          <a:off x="4884472" y="527107"/>
          <a:ext cx="788669" cy="3297123"/>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Emerging from this attempt are the social sciences, which study man and his works from various standpoints.</a:t>
          </a:r>
        </a:p>
      </dsp:txBody>
      <dsp:txXfrm>
        <a:off x="4907571" y="550206"/>
        <a:ext cx="742471" cy="3250925"/>
      </dsp:txXfrm>
    </dsp:sp>
    <dsp:sp modelId="{D740CCDA-0186-1C4C-8ED7-8916AD4C23E8}">
      <dsp:nvSpPr>
        <dsp:cNvPr id="0" name=""/>
        <dsp:cNvSpPr/>
      </dsp:nvSpPr>
      <dsp:spPr>
        <a:xfrm>
          <a:off x="5752009" y="2077874"/>
          <a:ext cx="167197" cy="195589"/>
        </a:xfrm>
        <a:prstGeom prst="rightArrow">
          <a:avLst>
            <a:gd name="adj1" fmla="val 60000"/>
            <a:gd name="adj2" fmla="val 50000"/>
          </a:avLst>
        </a:prstGeom>
        <a:solidFill>
          <a:schemeClr val="accent2">
            <a:hueOff val="3745215"/>
            <a:satOff val="-4671"/>
            <a:lumOff val="109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752009" y="2116992"/>
        <a:ext cx="117038" cy="117353"/>
      </dsp:txXfrm>
    </dsp:sp>
    <dsp:sp modelId="{835B8DD4-46A1-3143-8A1C-FBB096C9D6AF}">
      <dsp:nvSpPr>
        <dsp:cNvPr id="0" name=""/>
        <dsp:cNvSpPr/>
      </dsp:nvSpPr>
      <dsp:spPr>
        <a:xfrm>
          <a:off x="5988609" y="658873"/>
          <a:ext cx="788669" cy="3033590"/>
        </a:xfrm>
        <a:prstGeom prst="roundRect">
          <a:avLst>
            <a:gd name="adj" fmla="val 10000"/>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Sociology the youngest of social sciences, focus on the study of human behavior in its entirety (as a whole).</a:t>
          </a:r>
        </a:p>
      </dsp:txBody>
      <dsp:txXfrm>
        <a:off x="6011708" y="681972"/>
        <a:ext cx="742471" cy="2987392"/>
      </dsp:txXfrm>
    </dsp:sp>
    <dsp:sp modelId="{9A9AE85D-74A9-904A-8E03-92D8AEAABD0E}">
      <dsp:nvSpPr>
        <dsp:cNvPr id="0" name=""/>
        <dsp:cNvSpPr/>
      </dsp:nvSpPr>
      <dsp:spPr>
        <a:xfrm>
          <a:off x="6856146" y="2077874"/>
          <a:ext cx="167197" cy="195589"/>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6856146" y="2116992"/>
        <a:ext cx="117038" cy="117353"/>
      </dsp:txXfrm>
    </dsp:sp>
    <dsp:sp modelId="{2A63956B-41B4-FE47-87DA-5F59A4ABCB8C}">
      <dsp:nvSpPr>
        <dsp:cNvPr id="0" name=""/>
        <dsp:cNvSpPr/>
      </dsp:nvSpPr>
      <dsp:spPr>
        <a:xfrm>
          <a:off x="7092746" y="790650"/>
          <a:ext cx="788669" cy="277003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It joined the family of social sciences when it was recognized that the other social sciences failed to fully explain man’s behavior.</a:t>
          </a:r>
        </a:p>
      </dsp:txBody>
      <dsp:txXfrm>
        <a:off x="7115845" y="813749"/>
        <a:ext cx="742471" cy="27238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0E93C83B-ADCD-42BC-BCC7-7F5DA8F7C0A0}" type="datetimeFigureOut">
              <a:rPr lang="en-US" smtClean="0"/>
              <a:t>2/2/25</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023A1F34-D76B-4947-960B-BA0C29CB3608}" type="slidenum">
              <a:rPr lang="en-US" smtClean="0"/>
              <a:t>‹#›</a:t>
            </a:fld>
            <a:endParaRPr lang="en-US"/>
          </a:p>
        </p:txBody>
      </p:sp>
    </p:spTree>
    <p:extLst>
      <p:ext uri="{BB962C8B-B14F-4D97-AF65-F5344CB8AC3E}">
        <p14:creationId xmlns:p14="http://schemas.microsoft.com/office/powerpoint/2010/main" val="340908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95Gu7Vj1eIc"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2iHJbfyUqZ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eT7lt4ESSL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lowchart: Document 1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939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B73D3B-8292-B8E2-D0FE-55132D01C25E}"/>
              </a:ext>
            </a:extLst>
          </p:cNvPr>
          <p:cNvSpPr txBox="1"/>
          <p:nvPr/>
        </p:nvSpPr>
        <p:spPr>
          <a:xfrm>
            <a:off x="628650" y="171162"/>
            <a:ext cx="2130136"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b="1" kern="1200">
                <a:solidFill>
                  <a:srgbClr val="FFFFFF"/>
                </a:solidFill>
                <a:latin typeface="+mj-lt"/>
                <a:ea typeface="+mj-ea"/>
                <a:cs typeface="+mj-cs"/>
              </a:rPr>
              <a:t>Sociology</a:t>
            </a:r>
            <a:endParaRPr lang="en-US" sz="2800" kern="1200">
              <a:solidFill>
                <a:srgbClr val="FFFFFF"/>
              </a:solidFill>
              <a:latin typeface="+mj-lt"/>
              <a:ea typeface="+mj-ea"/>
              <a:cs typeface="+mj-cs"/>
            </a:endParaRPr>
          </a:p>
        </p:txBody>
      </p:sp>
      <p:pic>
        <p:nvPicPr>
          <p:cNvPr id="6" name="Picture 4" descr="Sociology Vector Art, Icons, and ...">
            <a:extLst>
              <a:ext uri="{FF2B5EF4-FFF2-40B4-BE49-F238E27FC236}">
                <a16:creationId xmlns:a16="http://schemas.microsoft.com/office/drawing/2014/main" id="{982F2064-1911-FB92-63A1-D717508A64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5949" y="1555461"/>
            <a:ext cx="5510653" cy="3748054"/>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Sociology Images - Free Download on Freepik">
            <a:extLst>
              <a:ext uri="{FF2B5EF4-FFF2-40B4-BE49-F238E27FC236}">
                <a16:creationId xmlns:a16="http://schemas.microsoft.com/office/drawing/2014/main" id="{396838F9-DE8A-1A49-4711-320D52449239}"/>
              </a:ext>
            </a:extLst>
          </p:cNvPr>
          <p:cNvSpPr>
            <a:spLocks noChangeAspect="1" noChangeArrowheads="1"/>
          </p:cNvSpPr>
          <p:nvPr/>
        </p:nvSpPr>
        <p:spPr bwMode="auto">
          <a:xfrm>
            <a:off x="4419600" y="1905000"/>
            <a:ext cx="1676400" cy="167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113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b="1">
                <a:latin typeface="Times New Roman" pitchFamily="18" charset="0"/>
                <a:cs typeface="Times New Roman" pitchFamily="18" charset="0"/>
              </a:rPr>
              <a:t>Social Interaction and its Processes</a:t>
            </a:r>
          </a:p>
        </p:txBody>
      </p:sp>
      <p:sp>
        <p:nvSpPr>
          <p:cNvPr id="3" name="Content Placeholder 2"/>
          <p:cNvSpPr>
            <a:spLocks noGrp="1"/>
          </p:cNvSpPr>
          <p:nvPr>
            <p:ph idx="1"/>
          </p:nvPr>
        </p:nvSpPr>
        <p:spPr>
          <a:xfrm>
            <a:off x="571351" y="2743200"/>
            <a:ext cx="3485179" cy="3613149"/>
          </a:xfrm>
        </p:spPr>
        <p:txBody>
          <a:bodyPr anchor="ctr">
            <a:normAutofit/>
          </a:bodyPr>
          <a:lstStyle/>
          <a:p>
            <a:pPr>
              <a:lnSpc>
                <a:spcPct val="90000"/>
              </a:lnSpc>
            </a:pPr>
            <a:endParaRPr lang="en-GB" sz="1100">
              <a:latin typeface="Times New Roman" pitchFamily="18" charset="0"/>
              <a:cs typeface="Times New Roman" pitchFamily="18" charset="0"/>
            </a:endParaRPr>
          </a:p>
          <a:p>
            <a:pPr>
              <a:lnSpc>
                <a:spcPct val="90000"/>
              </a:lnSpc>
            </a:pPr>
            <a:endParaRPr lang="en-GB" sz="1100">
              <a:latin typeface="Times New Roman" pitchFamily="18" charset="0"/>
              <a:cs typeface="Times New Roman" pitchFamily="18" charset="0"/>
            </a:endParaRPr>
          </a:p>
          <a:p>
            <a:pPr>
              <a:lnSpc>
                <a:spcPct val="90000"/>
              </a:lnSpc>
            </a:pPr>
            <a:r>
              <a:rPr lang="en-GB" sz="1100">
                <a:latin typeface="Times New Roman" pitchFamily="18" charset="0"/>
                <a:cs typeface="Times New Roman" pitchFamily="18" charset="0"/>
              </a:rPr>
              <a:t>By social interaction we means society in action.</a:t>
            </a:r>
          </a:p>
          <a:p>
            <a:pPr>
              <a:lnSpc>
                <a:spcPct val="90000"/>
              </a:lnSpc>
            </a:pPr>
            <a:r>
              <a:rPr lang="en-GB" sz="1100">
                <a:latin typeface="Times New Roman" pitchFamily="18" charset="0"/>
                <a:cs typeface="Times New Roman" pitchFamily="18" charset="0"/>
              </a:rPr>
              <a:t>Interaction means action between or among individuals when they take each other into account and  have reciprocal influence upon each  other.</a:t>
            </a:r>
          </a:p>
          <a:p>
            <a:pPr>
              <a:lnSpc>
                <a:spcPct val="90000"/>
              </a:lnSpc>
            </a:pPr>
            <a:r>
              <a:rPr lang="en-GB" sz="1100">
                <a:latin typeface="Times New Roman" pitchFamily="18" charset="0"/>
                <a:cs typeface="Times New Roman" pitchFamily="18" charset="0"/>
              </a:rPr>
              <a:t>According to Sutherland (1961), “ social interaction is the dynamic interplay of forces in which contact between persons and groups results in a modification of the attitudes and behaviour of the participant”.</a:t>
            </a:r>
          </a:p>
          <a:p>
            <a:pPr>
              <a:lnSpc>
                <a:spcPct val="90000"/>
              </a:lnSpc>
            </a:pPr>
            <a:r>
              <a:rPr lang="en-GB" sz="1100" b="1">
                <a:latin typeface="Times New Roman" pitchFamily="18" charset="0"/>
                <a:cs typeface="Times New Roman" pitchFamily="18" charset="0"/>
              </a:rPr>
              <a:t>Social Processes or Forms of Social Interaction</a:t>
            </a:r>
          </a:p>
          <a:p>
            <a:pPr>
              <a:lnSpc>
                <a:spcPct val="90000"/>
              </a:lnSpc>
            </a:pPr>
            <a:r>
              <a:rPr lang="en-GB" sz="1100">
                <a:latin typeface="Times New Roman" pitchFamily="18" charset="0"/>
                <a:cs typeface="Times New Roman" pitchFamily="18" charset="0"/>
              </a:rPr>
              <a:t>Interaction among the people of a society occurs within the structure of society in certain specific forms referred to as social process. OR</a:t>
            </a:r>
          </a:p>
          <a:p>
            <a:pPr>
              <a:lnSpc>
                <a:spcPct val="90000"/>
              </a:lnSpc>
            </a:pPr>
            <a:r>
              <a:rPr lang="en-GB" sz="1100">
                <a:latin typeface="Times New Roman" pitchFamily="18" charset="0"/>
                <a:cs typeface="Times New Roman" pitchFamily="18" charset="0"/>
              </a:rPr>
              <a:t>Social interaction which assumes a repetitive pattern in a specific direction becomes a social process.</a:t>
            </a:r>
          </a:p>
        </p:txBody>
      </p:sp>
      <p:pic>
        <p:nvPicPr>
          <p:cNvPr id="5" name="Picture 4" descr="3D rendering of game pieces tied together with a rope">
            <a:extLst>
              <a:ext uri="{FF2B5EF4-FFF2-40B4-BE49-F238E27FC236}">
                <a16:creationId xmlns:a16="http://schemas.microsoft.com/office/drawing/2014/main" id="{F4A4D624-25CD-193B-C410-F82873659FBF}"/>
              </a:ext>
            </a:extLst>
          </p:cNvPr>
          <p:cNvPicPr>
            <a:picLocks noChangeAspect="1"/>
          </p:cNvPicPr>
          <p:nvPr/>
        </p:nvPicPr>
        <p:blipFill>
          <a:blip r:embed="rId2"/>
          <a:srcRect l="11886" r="38058"/>
          <a:stretch/>
        </p:blipFill>
        <p:spPr>
          <a:xfrm>
            <a:off x="4572000" y="1"/>
            <a:ext cx="4577118" cy="6858000"/>
          </a:xfrm>
          <a:prstGeom prst="rect">
            <a:avLst/>
          </a:prstGeom>
        </p:spPr>
      </p:pic>
    </p:spTree>
    <p:extLst>
      <p:ext uri="{BB962C8B-B14F-4D97-AF65-F5344CB8AC3E}">
        <p14:creationId xmlns:p14="http://schemas.microsoft.com/office/powerpoint/2010/main" val="1153279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3640-1C03-D034-4588-4B99B4C72D90}"/>
              </a:ext>
            </a:extLst>
          </p:cNvPr>
          <p:cNvSpPr>
            <a:spLocks noGrp="1"/>
          </p:cNvSpPr>
          <p:nvPr>
            <p:ph type="title"/>
          </p:nvPr>
        </p:nvSpPr>
        <p:spPr/>
        <p:txBody>
          <a:bodyPr>
            <a:normAutofit/>
          </a:bodyPr>
          <a:lstStyle/>
          <a:p>
            <a:r>
              <a:rPr lang="en-US" sz="3200" b="1" dirty="0">
                <a:latin typeface="Times New Roman" pitchFamily="18" charset="0"/>
                <a:cs typeface="Times New Roman" pitchFamily="18" charset="0"/>
              </a:rPr>
              <a:t>Social Interaction and its Processes</a:t>
            </a:r>
            <a:endParaRPr lang="en-US" sz="3200" dirty="0"/>
          </a:p>
        </p:txBody>
      </p:sp>
      <p:sp>
        <p:nvSpPr>
          <p:cNvPr id="3" name="Content Placeholder 2">
            <a:extLst>
              <a:ext uri="{FF2B5EF4-FFF2-40B4-BE49-F238E27FC236}">
                <a16:creationId xmlns:a16="http://schemas.microsoft.com/office/drawing/2014/main" id="{B18E5594-5BC0-757D-E1F1-D5FBD6F8C034}"/>
              </a:ext>
            </a:extLst>
          </p:cNvPr>
          <p:cNvSpPr>
            <a:spLocks noGrp="1"/>
          </p:cNvSpPr>
          <p:nvPr>
            <p:ph idx="1"/>
          </p:nvPr>
        </p:nvSpPr>
        <p:spPr/>
        <p:txBody>
          <a:bodyPr>
            <a:normAutofit fontScale="70000" lnSpcReduction="20000"/>
          </a:bodyPr>
          <a:lstStyle/>
          <a:p>
            <a:pPr algn="just"/>
            <a:r>
              <a:rPr lang="en-GB" sz="3200" dirty="0">
                <a:latin typeface="Times New Roman" pitchFamily="18" charset="0"/>
                <a:cs typeface="Times New Roman" pitchFamily="18" charset="0"/>
              </a:rPr>
              <a:t>Social processes have been classified on the basis of their being cooperative or oppositional nature (of either conjunctive or disjunctive nature).</a:t>
            </a:r>
          </a:p>
          <a:p>
            <a:pPr algn="just"/>
            <a:r>
              <a:rPr lang="en-GB" sz="3200" dirty="0">
                <a:latin typeface="Times New Roman" pitchFamily="18" charset="0"/>
                <a:cs typeface="Times New Roman" pitchFamily="18" charset="0"/>
              </a:rPr>
              <a:t>Some of these forms or processes are those in which </a:t>
            </a:r>
            <a:r>
              <a:rPr lang="en-GB" sz="3200" b="1" dirty="0">
                <a:latin typeface="Times New Roman" pitchFamily="18" charset="0"/>
                <a:cs typeface="Times New Roman" pitchFamily="18" charset="0"/>
              </a:rPr>
              <a:t>people are drawn together</a:t>
            </a:r>
            <a:r>
              <a:rPr lang="en-GB" sz="3200" dirty="0">
                <a:latin typeface="Times New Roman" pitchFamily="18" charset="0"/>
                <a:cs typeface="Times New Roman" pitchFamily="18" charset="0"/>
              </a:rPr>
              <a:t> e.g. cooperation, accommodation, assimilation and acculturation.</a:t>
            </a:r>
          </a:p>
          <a:p>
            <a:pPr algn="just"/>
            <a:r>
              <a:rPr lang="en-GB" sz="3200" dirty="0">
                <a:latin typeface="Times New Roman" pitchFamily="18" charset="0"/>
                <a:cs typeface="Times New Roman" pitchFamily="18" charset="0"/>
              </a:rPr>
              <a:t>While others create less solidarity and </a:t>
            </a:r>
            <a:r>
              <a:rPr lang="en-GB" sz="3200" b="1" dirty="0">
                <a:latin typeface="Times New Roman" pitchFamily="18" charset="0"/>
                <a:cs typeface="Times New Roman" pitchFamily="18" charset="0"/>
              </a:rPr>
              <a:t>push people apart</a:t>
            </a:r>
            <a:r>
              <a:rPr lang="en-GB" sz="3200" dirty="0">
                <a:latin typeface="Times New Roman" pitchFamily="18" charset="0"/>
                <a:cs typeface="Times New Roman" pitchFamily="18" charset="0"/>
              </a:rPr>
              <a:t> e.g. competition and conflict.</a:t>
            </a:r>
          </a:p>
          <a:p>
            <a:pPr algn="just"/>
            <a:r>
              <a:rPr lang="en-GB" sz="3200" dirty="0">
                <a:latin typeface="Times New Roman" pitchFamily="18" charset="0"/>
                <a:cs typeface="Times New Roman" pitchFamily="18" charset="0"/>
              </a:rPr>
              <a:t>In actual situation social interaction manifest itself in a mixture of various forms, so that the same situation may include competition as well as cooperation e.g.</a:t>
            </a:r>
          </a:p>
          <a:p>
            <a:pPr algn="just"/>
            <a:r>
              <a:rPr lang="en-GB" sz="3200" dirty="0">
                <a:latin typeface="Times New Roman" pitchFamily="18" charset="0"/>
                <a:cs typeface="Times New Roman" pitchFamily="18" charset="0"/>
              </a:rPr>
              <a:t>Two football teams may compete with each other on the playing field, but cooperate In agreeing to abide by the rules of the game.</a:t>
            </a:r>
          </a:p>
          <a:p>
            <a:pPr algn="just"/>
            <a:r>
              <a:rPr lang="en-GB" sz="3200" dirty="0">
                <a:latin typeface="Times New Roman" pitchFamily="18" charset="0"/>
                <a:cs typeface="Times New Roman" pitchFamily="18" charset="0"/>
              </a:rPr>
              <a:t>And even conflict may include cooperation and so on.</a:t>
            </a:r>
          </a:p>
          <a:p>
            <a:endParaRPr lang="en-US" dirty="0"/>
          </a:p>
        </p:txBody>
      </p:sp>
    </p:spTree>
    <p:extLst>
      <p:ext uri="{BB962C8B-B14F-4D97-AF65-F5344CB8AC3E}">
        <p14:creationId xmlns:p14="http://schemas.microsoft.com/office/powerpoint/2010/main" val="990624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A3906-4690-C978-07CF-DD3142CD9018}"/>
              </a:ext>
            </a:extLst>
          </p:cNvPr>
          <p:cNvSpPr>
            <a:spLocks noGrp="1"/>
          </p:cNvSpPr>
          <p:nvPr>
            <p:ph type="title"/>
          </p:nvPr>
        </p:nvSpPr>
        <p:spPr>
          <a:xfrm>
            <a:off x="571352" y="350196"/>
            <a:ext cx="3485178" cy="1624520"/>
          </a:xfrm>
        </p:spPr>
        <p:txBody>
          <a:bodyPr anchor="ctr">
            <a:normAutofit/>
          </a:bodyPr>
          <a:lstStyle/>
          <a:p>
            <a:r>
              <a:rPr lang="en-US" sz="3500">
                <a:latin typeface="Times New Roman" panose="02020603050405020304" pitchFamily="18" charset="0"/>
                <a:cs typeface="Times New Roman" panose="02020603050405020304" pitchFamily="18" charset="0"/>
              </a:rPr>
              <a:t>Activity</a:t>
            </a:r>
          </a:p>
        </p:txBody>
      </p:sp>
      <p:sp>
        <p:nvSpPr>
          <p:cNvPr id="3" name="Content Placeholder 2">
            <a:extLst>
              <a:ext uri="{FF2B5EF4-FFF2-40B4-BE49-F238E27FC236}">
                <a16:creationId xmlns:a16="http://schemas.microsoft.com/office/drawing/2014/main" id="{AFAAE2FD-6F4F-3CA7-E659-64FC2043347E}"/>
              </a:ext>
            </a:extLst>
          </p:cNvPr>
          <p:cNvSpPr>
            <a:spLocks noGrp="1"/>
          </p:cNvSpPr>
          <p:nvPr>
            <p:ph idx="1"/>
          </p:nvPr>
        </p:nvSpPr>
        <p:spPr>
          <a:xfrm>
            <a:off x="571351" y="2743200"/>
            <a:ext cx="3485179" cy="3613149"/>
          </a:xfrm>
        </p:spPr>
        <p:txBody>
          <a:bodyPr anchor="ctr">
            <a:normAutofit/>
          </a:bodyPr>
          <a:lstStyle/>
          <a:p>
            <a:endParaRPr lang="en-US" sz="1700"/>
          </a:p>
          <a:p>
            <a:endParaRPr lang="en-US" sz="1700"/>
          </a:p>
          <a:p>
            <a:r>
              <a:rPr lang="en-US" sz="1700">
                <a:latin typeface="Times New Roman" panose="02020603050405020304" pitchFamily="18" charset="0"/>
                <a:cs typeface="Times New Roman" panose="02020603050405020304" pitchFamily="18" charset="0"/>
              </a:rPr>
              <a:t>Finding a hidden item in the room</a:t>
            </a:r>
          </a:p>
        </p:txBody>
      </p:sp>
      <p:pic>
        <p:nvPicPr>
          <p:cNvPr id="5" name="Picture 4" descr="Tape gun on cardboard box">
            <a:extLst>
              <a:ext uri="{FF2B5EF4-FFF2-40B4-BE49-F238E27FC236}">
                <a16:creationId xmlns:a16="http://schemas.microsoft.com/office/drawing/2014/main" id="{EF026B1C-B83F-DF6E-3A75-01C586E13F2A}"/>
              </a:ext>
            </a:extLst>
          </p:cNvPr>
          <p:cNvPicPr>
            <a:picLocks noChangeAspect="1"/>
          </p:cNvPicPr>
          <p:nvPr/>
        </p:nvPicPr>
        <p:blipFill>
          <a:blip r:embed="rId2"/>
          <a:srcRect l="43012" r="12437" b="-2"/>
          <a:stretch/>
        </p:blipFill>
        <p:spPr>
          <a:xfrm>
            <a:off x="4572000" y="1"/>
            <a:ext cx="4577118" cy="6858000"/>
          </a:xfrm>
          <a:prstGeom prst="rect">
            <a:avLst/>
          </a:prstGeom>
        </p:spPr>
      </p:pic>
    </p:spTree>
    <p:extLst>
      <p:ext uri="{BB962C8B-B14F-4D97-AF65-F5344CB8AC3E}">
        <p14:creationId xmlns:p14="http://schemas.microsoft.com/office/powerpoint/2010/main" val="934296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70B0-0148-1BD3-C41D-B64E839B10C4}"/>
              </a:ext>
            </a:extLst>
          </p:cNvPr>
          <p:cNvSpPr>
            <a:spLocks noGrp="1"/>
          </p:cNvSpPr>
          <p:nvPr>
            <p:ph type="title"/>
          </p:nvPr>
        </p:nvSpPr>
        <p:spPr>
          <a:xfrm>
            <a:off x="840699" y="687480"/>
            <a:ext cx="5605629" cy="994172"/>
          </a:xfrm>
        </p:spPr>
        <p:txBody>
          <a:bodyPr>
            <a:normAutofit/>
          </a:bodyPr>
          <a:lstStyle/>
          <a:p>
            <a:r>
              <a:rPr lang="en-US" sz="3850" dirty="0">
                <a:latin typeface="Times New Roman" panose="02020603050405020304" pitchFamily="18" charset="0"/>
                <a:cs typeface="Times New Roman" panose="02020603050405020304" pitchFamily="18" charset="0"/>
              </a:rPr>
              <a:t>Forms of Social Interaction </a:t>
            </a:r>
          </a:p>
        </p:txBody>
      </p:sp>
      <p:sp>
        <p:nvSpPr>
          <p:cNvPr id="3" name="Content Placeholder 2">
            <a:extLst>
              <a:ext uri="{FF2B5EF4-FFF2-40B4-BE49-F238E27FC236}">
                <a16:creationId xmlns:a16="http://schemas.microsoft.com/office/drawing/2014/main" id="{8A789448-F6E1-0518-5234-7C3362142ED4}"/>
              </a:ext>
            </a:extLst>
          </p:cNvPr>
          <p:cNvSpPr>
            <a:spLocks noGrp="1"/>
          </p:cNvSpPr>
          <p:nvPr>
            <p:ph idx="1"/>
          </p:nvPr>
        </p:nvSpPr>
        <p:spPr>
          <a:xfrm>
            <a:off x="852321" y="2227943"/>
            <a:ext cx="5033221" cy="3788227"/>
          </a:xfrm>
        </p:spPr>
        <p:txBody>
          <a:bodyPr anchor="ctr">
            <a:normAutofit/>
          </a:bodyPr>
          <a:lstStyle/>
          <a:p>
            <a:r>
              <a:rPr lang="en-US" sz="2100" dirty="0">
                <a:latin typeface="Times New Roman" panose="02020603050405020304" pitchFamily="18" charset="0"/>
                <a:cs typeface="Times New Roman" panose="02020603050405020304" pitchFamily="18" charset="0"/>
              </a:rPr>
              <a:t>Cooperation</a:t>
            </a:r>
          </a:p>
          <a:p>
            <a:r>
              <a:rPr lang="en-US" sz="2100" dirty="0">
                <a:latin typeface="Times New Roman" panose="02020603050405020304" pitchFamily="18" charset="0"/>
                <a:cs typeface="Times New Roman" panose="02020603050405020304" pitchFamily="18" charset="0"/>
              </a:rPr>
              <a:t>Accommodation</a:t>
            </a:r>
          </a:p>
          <a:p>
            <a:r>
              <a:rPr lang="en-US" sz="2100" dirty="0">
                <a:latin typeface="Times New Roman" panose="02020603050405020304" pitchFamily="18" charset="0"/>
                <a:cs typeface="Times New Roman" panose="02020603050405020304" pitchFamily="18" charset="0"/>
              </a:rPr>
              <a:t>Assimilation</a:t>
            </a:r>
          </a:p>
          <a:p>
            <a:r>
              <a:rPr lang="en-US" sz="2100" dirty="0">
                <a:latin typeface="Times New Roman" panose="02020603050405020304" pitchFamily="18" charset="0"/>
                <a:cs typeface="Times New Roman" panose="02020603050405020304" pitchFamily="18" charset="0"/>
              </a:rPr>
              <a:t>Acculturation</a:t>
            </a:r>
          </a:p>
          <a:p>
            <a:r>
              <a:rPr lang="en-US" sz="2100" dirty="0">
                <a:latin typeface="Times New Roman" panose="02020603050405020304" pitchFamily="18" charset="0"/>
                <a:cs typeface="Times New Roman" panose="02020603050405020304" pitchFamily="18" charset="0"/>
              </a:rPr>
              <a:t>Competition</a:t>
            </a:r>
          </a:p>
          <a:p>
            <a:r>
              <a:rPr lang="en-US" sz="2100" dirty="0">
                <a:latin typeface="Times New Roman" panose="02020603050405020304" pitchFamily="18" charset="0"/>
                <a:cs typeface="Times New Roman" panose="02020603050405020304" pitchFamily="18" charset="0"/>
              </a:rPr>
              <a:t>Conflict</a:t>
            </a:r>
          </a:p>
        </p:txBody>
      </p:sp>
      <p:sp>
        <p:nvSpPr>
          <p:cNvPr id="40" name="Rectangle 3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Oval 4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7" name="Graphic 36" descr="Group">
            <a:extLst>
              <a:ext uri="{FF2B5EF4-FFF2-40B4-BE49-F238E27FC236}">
                <a16:creationId xmlns:a16="http://schemas.microsoft.com/office/drawing/2014/main" id="{8BAC00AF-1059-2199-1278-E3B55A781B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841223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b="1">
                <a:latin typeface="Times New Roman" pitchFamily="18" charset="0"/>
                <a:cs typeface="Times New Roman" pitchFamily="18" charset="0"/>
              </a:rPr>
              <a:t>Cooperation</a:t>
            </a:r>
          </a:p>
        </p:txBody>
      </p:sp>
      <p:sp>
        <p:nvSpPr>
          <p:cNvPr id="3" name="Content Placeholder 2"/>
          <p:cNvSpPr>
            <a:spLocks noGrp="1"/>
          </p:cNvSpPr>
          <p:nvPr>
            <p:ph idx="1"/>
          </p:nvPr>
        </p:nvSpPr>
        <p:spPr>
          <a:xfrm>
            <a:off x="571350" y="2470244"/>
            <a:ext cx="4000647" cy="3769835"/>
          </a:xfrm>
        </p:spPr>
        <p:txBody>
          <a:bodyPr anchor="ctr">
            <a:normAutofit/>
          </a:bodyPr>
          <a:lstStyle/>
          <a:p>
            <a:pPr marL="0" indent="0">
              <a:lnSpc>
                <a:spcPct val="90000"/>
              </a:lnSpc>
              <a:buNone/>
            </a:pPr>
            <a:r>
              <a:rPr lang="en-GB" sz="1600" b="1">
                <a:latin typeface="Times New Roman" pitchFamily="18" charset="0"/>
                <a:cs typeface="Times New Roman" pitchFamily="18" charset="0"/>
              </a:rPr>
              <a:t>Meaning and Definition</a:t>
            </a:r>
          </a:p>
          <a:p>
            <a:pPr>
              <a:lnSpc>
                <a:spcPct val="90000"/>
              </a:lnSpc>
            </a:pPr>
            <a:endParaRPr lang="en-GB" sz="1600">
              <a:latin typeface="Times New Roman" pitchFamily="18" charset="0"/>
              <a:cs typeface="Times New Roman" pitchFamily="18" charset="0"/>
            </a:endParaRPr>
          </a:p>
          <a:p>
            <a:pPr>
              <a:lnSpc>
                <a:spcPct val="90000"/>
              </a:lnSpc>
            </a:pPr>
            <a:endParaRPr lang="en-GB" sz="1600">
              <a:latin typeface="Times New Roman" pitchFamily="18" charset="0"/>
              <a:cs typeface="Times New Roman" pitchFamily="18" charset="0"/>
            </a:endParaRPr>
          </a:p>
          <a:p>
            <a:pPr>
              <a:lnSpc>
                <a:spcPct val="90000"/>
              </a:lnSpc>
            </a:pPr>
            <a:endParaRPr lang="en-GB" sz="1600">
              <a:latin typeface="Times New Roman" pitchFamily="18" charset="0"/>
              <a:cs typeface="Times New Roman" pitchFamily="18" charset="0"/>
            </a:endParaRPr>
          </a:p>
          <a:p>
            <a:pPr>
              <a:lnSpc>
                <a:spcPct val="90000"/>
              </a:lnSpc>
            </a:pPr>
            <a:r>
              <a:rPr lang="en-GB" sz="1600">
                <a:latin typeface="Times New Roman" pitchFamily="18" charset="0"/>
                <a:cs typeface="Times New Roman" pitchFamily="18" charset="0"/>
              </a:rPr>
              <a:t>The word is derived from Latin words i.e. “co” means together and “operate” means to work.</a:t>
            </a:r>
          </a:p>
          <a:p>
            <a:pPr>
              <a:lnSpc>
                <a:spcPct val="90000"/>
              </a:lnSpc>
            </a:pPr>
            <a:endParaRPr lang="en-GB" sz="1600">
              <a:latin typeface="Times New Roman" pitchFamily="18" charset="0"/>
              <a:cs typeface="Times New Roman" pitchFamily="18" charset="0"/>
            </a:endParaRPr>
          </a:p>
          <a:p>
            <a:pPr>
              <a:lnSpc>
                <a:spcPct val="90000"/>
              </a:lnSpc>
            </a:pPr>
            <a:r>
              <a:rPr lang="en-GB" sz="1600">
                <a:latin typeface="Times New Roman" pitchFamily="18" charset="0"/>
                <a:cs typeface="Times New Roman" pitchFamily="18" charset="0"/>
              </a:rPr>
              <a:t>Thus, when two or more individuals work or act together in pursuit of a common objective, there is cooperation.</a:t>
            </a:r>
          </a:p>
          <a:p>
            <a:pPr>
              <a:lnSpc>
                <a:spcPct val="90000"/>
              </a:lnSpc>
            </a:pPr>
            <a:r>
              <a:rPr lang="en-GB" sz="1600">
                <a:latin typeface="Times New Roman" pitchFamily="18" charset="0"/>
                <a:cs typeface="Times New Roman" pitchFamily="18" charset="0"/>
              </a:rPr>
              <a:t>According to Merril and Eldredge “ the form of social interaction wherein two or more persons work together to gain common ends” is called cooperation.</a:t>
            </a:r>
          </a:p>
        </p:txBody>
      </p:sp>
      <p:pic>
        <p:nvPicPr>
          <p:cNvPr id="5" name="Picture 4" descr="Two people holding each other's hands">
            <a:extLst>
              <a:ext uri="{FF2B5EF4-FFF2-40B4-BE49-F238E27FC236}">
                <a16:creationId xmlns:a16="http://schemas.microsoft.com/office/drawing/2014/main" id="{F1C23322-01C0-A9CB-B817-B5D02C35A568}"/>
              </a:ext>
            </a:extLst>
          </p:cNvPr>
          <p:cNvPicPr>
            <a:picLocks noChangeAspect="1"/>
          </p:cNvPicPr>
          <p:nvPr/>
        </p:nvPicPr>
        <p:blipFill>
          <a:blip r:embed="rId2"/>
          <a:srcRect l="27507" r="3361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15794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670E-CD21-02B6-450C-B75C53700278}"/>
              </a:ext>
            </a:extLst>
          </p:cNvPr>
          <p:cNvSpPr>
            <a:spLocks noGrp="1"/>
          </p:cNvSpPr>
          <p:nvPr>
            <p:ph type="title"/>
          </p:nvPr>
        </p:nvSpPr>
        <p:spPr/>
        <p:txBody>
          <a:bodyPr>
            <a:normAutofit/>
          </a:bodyPr>
          <a:lstStyle/>
          <a:p>
            <a:r>
              <a:rPr lang="en-GB" sz="4400" b="1" dirty="0">
                <a:latin typeface="Times New Roman" pitchFamily="18" charset="0"/>
                <a:cs typeface="Times New Roman" pitchFamily="18" charset="0"/>
              </a:rPr>
              <a:t>Factors of Cooperation</a:t>
            </a:r>
            <a:endParaRPr lang="en-US" dirty="0"/>
          </a:p>
        </p:txBody>
      </p:sp>
      <p:sp>
        <p:nvSpPr>
          <p:cNvPr id="3" name="Content Placeholder 2">
            <a:extLst>
              <a:ext uri="{FF2B5EF4-FFF2-40B4-BE49-F238E27FC236}">
                <a16:creationId xmlns:a16="http://schemas.microsoft.com/office/drawing/2014/main" id="{E8F02E8C-C041-A4BF-29EB-454060F67635}"/>
              </a:ext>
            </a:extLst>
          </p:cNvPr>
          <p:cNvSpPr>
            <a:spLocks noGrp="1"/>
          </p:cNvSpPr>
          <p:nvPr>
            <p:ph idx="1"/>
          </p:nvPr>
        </p:nvSpPr>
        <p:spPr/>
        <p:txBody>
          <a:bodyPr/>
          <a:lstStyle/>
          <a:p>
            <a:pPr algn="just"/>
            <a:r>
              <a:rPr lang="en-GB" sz="2000" dirty="0">
                <a:latin typeface="Times New Roman" pitchFamily="18" charset="0"/>
                <a:cs typeface="Times New Roman" pitchFamily="18" charset="0"/>
              </a:rPr>
              <a:t>Cooperation may be brought by about by several motivating factors and by situations involving such factors. The more important have been </a:t>
            </a:r>
            <a:r>
              <a:rPr lang="en-GB" sz="2000" dirty="0" err="1">
                <a:latin typeface="Times New Roman" pitchFamily="18" charset="0"/>
                <a:cs typeface="Times New Roman" pitchFamily="18" charset="0"/>
              </a:rPr>
              <a:t>idetified</a:t>
            </a:r>
            <a:r>
              <a:rPr lang="en-GB" sz="2000" dirty="0">
                <a:latin typeface="Times New Roman" pitchFamily="18" charset="0"/>
                <a:cs typeface="Times New Roman" pitchFamily="18" charset="0"/>
              </a:rPr>
              <a:t> and listed below.</a:t>
            </a:r>
          </a:p>
          <a:p>
            <a:pPr marL="457200" indent="-457200" algn="just">
              <a:buAutoNum type="arabicPeriod"/>
            </a:pPr>
            <a:r>
              <a:rPr lang="en-GB" sz="2000" b="1" dirty="0">
                <a:latin typeface="Times New Roman" pitchFamily="18" charset="0"/>
                <a:cs typeface="Times New Roman" pitchFamily="18" charset="0"/>
              </a:rPr>
              <a:t>Personal Gain</a:t>
            </a:r>
          </a:p>
          <a:p>
            <a:pPr lvl="1" algn="just">
              <a:buFont typeface="Wingdings" pitchFamily="2" charset="2"/>
              <a:buChar char="Ø"/>
            </a:pPr>
            <a:r>
              <a:rPr lang="en-GB" sz="1600" dirty="0">
                <a:latin typeface="Times New Roman" pitchFamily="18" charset="0"/>
                <a:cs typeface="Times New Roman" pitchFamily="18" charset="0"/>
              </a:rPr>
              <a:t>Cooperative action is probably motivated largely by personal gains.</a:t>
            </a:r>
          </a:p>
          <a:p>
            <a:pPr marL="685800" lvl="1" algn="just">
              <a:buFont typeface="Wingdings" pitchFamily="2" charset="2"/>
              <a:buChar char="Ø"/>
            </a:pPr>
            <a:r>
              <a:rPr lang="en-GB" sz="1600" dirty="0">
                <a:latin typeface="Times New Roman" pitchFamily="18" charset="0"/>
                <a:cs typeface="Times New Roman" pitchFamily="18" charset="0"/>
              </a:rPr>
              <a:t>We work together for the personal benefit and our own security depends upon cooperation.</a:t>
            </a:r>
          </a:p>
          <a:p>
            <a:pPr marL="457200" indent="-457200" algn="just">
              <a:buAutoNum type="arabicPeriod" startAt="2"/>
            </a:pPr>
            <a:r>
              <a:rPr lang="en-GB" sz="2000" b="1" dirty="0">
                <a:latin typeface="Times New Roman" pitchFamily="18" charset="0"/>
                <a:cs typeface="Times New Roman" pitchFamily="18" charset="0"/>
              </a:rPr>
              <a:t>Common Purpose</a:t>
            </a:r>
          </a:p>
          <a:p>
            <a:pPr marL="685800" lvl="1" algn="just">
              <a:buFont typeface="Wingdings" pitchFamily="2" charset="2"/>
              <a:buChar char="Ø"/>
            </a:pPr>
            <a:r>
              <a:rPr lang="en-GB" sz="1600" dirty="0">
                <a:latin typeface="Times New Roman" pitchFamily="18" charset="0"/>
                <a:cs typeface="Times New Roman" pitchFamily="18" charset="0"/>
              </a:rPr>
              <a:t>Cooperative actions may be generated due to the common purpose of the participants e.g.</a:t>
            </a:r>
          </a:p>
          <a:p>
            <a:pPr marL="685800" lvl="1" algn="just">
              <a:buFont typeface="Wingdings" pitchFamily="2" charset="2"/>
              <a:buChar char="Ø"/>
            </a:pPr>
            <a:r>
              <a:rPr lang="en-GB" sz="1600" dirty="0">
                <a:latin typeface="Times New Roman" pitchFamily="18" charset="0"/>
                <a:cs typeface="Times New Roman" pitchFamily="18" charset="0"/>
              </a:rPr>
              <a:t>The construction of a village road, a village school, a community centre , a village clinic or similar public works are some of the examples that motivate individuals to cooperate.</a:t>
            </a:r>
          </a:p>
          <a:p>
            <a:endParaRPr lang="en-US" dirty="0"/>
          </a:p>
        </p:txBody>
      </p:sp>
    </p:spTree>
    <p:extLst>
      <p:ext uri="{BB962C8B-B14F-4D97-AF65-F5344CB8AC3E}">
        <p14:creationId xmlns:p14="http://schemas.microsoft.com/office/powerpoint/2010/main" val="399057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98C-5FF1-AA3F-0C28-4F174BD03DB5}"/>
              </a:ext>
            </a:extLst>
          </p:cNvPr>
          <p:cNvSpPr>
            <a:spLocks noGrp="1"/>
          </p:cNvSpPr>
          <p:nvPr>
            <p:ph type="title"/>
          </p:nvPr>
        </p:nvSpPr>
        <p:spPr/>
        <p:txBody>
          <a:bodyPr/>
          <a:lstStyle/>
          <a:p>
            <a:r>
              <a:rPr lang="en-GB" sz="4400" b="1" dirty="0">
                <a:latin typeface="Times New Roman" pitchFamily="18" charset="0"/>
                <a:cs typeface="Times New Roman" pitchFamily="18" charset="0"/>
              </a:rPr>
              <a:t>Factors of Co-operation</a:t>
            </a:r>
            <a:endParaRPr lang="en-US" dirty="0"/>
          </a:p>
        </p:txBody>
      </p:sp>
      <p:sp>
        <p:nvSpPr>
          <p:cNvPr id="3" name="Content Placeholder 2">
            <a:extLst>
              <a:ext uri="{FF2B5EF4-FFF2-40B4-BE49-F238E27FC236}">
                <a16:creationId xmlns:a16="http://schemas.microsoft.com/office/drawing/2014/main" id="{FB7A5A27-D8D7-6D24-0B32-AF1A5395E447}"/>
              </a:ext>
            </a:extLst>
          </p:cNvPr>
          <p:cNvSpPr>
            <a:spLocks noGrp="1"/>
          </p:cNvSpPr>
          <p:nvPr>
            <p:ph idx="1"/>
          </p:nvPr>
        </p:nvSpPr>
        <p:spPr/>
        <p:txBody>
          <a:bodyPr/>
          <a:lstStyle/>
          <a:p>
            <a:pPr algn="just">
              <a:buAutoNum type="arabicPeriod" startAt="3"/>
            </a:pPr>
            <a:r>
              <a:rPr lang="en-GB" sz="2000" b="1" dirty="0">
                <a:latin typeface="Times New Roman" pitchFamily="18" charset="0"/>
                <a:cs typeface="Times New Roman" pitchFamily="18" charset="0"/>
              </a:rPr>
              <a:t>Altruistic Motives</a:t>
            </a:r>
          </a:p>
          <a:p>
            <a:pPr marL="685800" lvl="1" algn="just">
              <a:buFont typeface="Wingdings" pitchFamily="2" charset="2"/>
              <a:buChar char="Ø"/>
            </a:pPr>
            <a:r>
              <a:rPr lang="en-GB" sz="1600" dirty="0">
                <a:latin typeface="Times New Roman" pitchFamily="18" charset="0"/>
                <a:cs typeface="Times New Roman" pitchFamily="18" charset="0"/>
              </a:rPr>
              <a:t>Individuals and groups working together may be motivated by a genuine desire to help others in need.</a:t>
            </a:r>
          </a:p>
          <a:p>
            <a:pPr marL="685800" lvl="1" algn="just">
              <a:buFont typeface="Wingdings" pitchFamily="2" charset="2"/>
              <a:buChar char="Ø"/>
            </a:pPr>
            <a:r>
              <a:rPr lang="en-GB" sz="1600" dirty="0">
                <a:latin typeface="Times New Roman" pitchFamily="18" charset="0"/>
                <a:cs typeface="Times New Roman" pitchFamily="18" charset="0"/>
              </a:rPr>
              <a:t>Thus village people may voluntarily collect funds and materials to help a family or group of families whose houses have been destroyed.</a:t>
            </a:r>
          </a:p>
          <a:p>
            <a:pPr marL="457200" indent="-457200" algn="just">
              <a:buAutoNum type="arabicPeriod" startAt="4"/>
            </a:pPr>
            <a:r>
              <a:rPr lang="en-GB" sz="2000" b="1" dirty="0">
                <a:latin typeface="Times New Roman" pitchFamily="18" charset="0"/>
                <a:cs typeface="Times New Roman" pitchFamily="18" charset="0"/>
              </a:rPr>
              <a:t>Situational Necessity</a:t>
            </a:r>
          </a:p>
          <a:p>
            <a:pPr marL="685800" lvl="1" algn="just">
              <a:buFont typeface="Wingdings" pitchFamily="2" charset="2"/>
              <a:buChar char="Ø"/>
            </a:pPr>
            <a:r>
              <a:rPr lang="en-GB" sz="1600" dirty="0">
                <a:latin typeface="Times New Roman" pitchFamily="18" charset="0"/>
                <a:cs typeface="Times New Roman" pitchFamily="18" charset="0"/>
              </a:rPr>
              <a:t>During emergencies cooperative action is necessary e.g.</a:t>
            </a:r>
          </a:p>
          <a:p>
            <a:pPr marL="685800" lvl="1" algn="just">
              <a:buFont typeface="Wingdings" pitchFamily="2" charset="2"/>
              <a:buChar char="Ø"/>
            </a:pPr>
            <a:r>
              <a:rPr lang="en-GB" sz="1600" dirty="0">
                <a:latin typeface="Times New Roman" pitchFamily="18" charset="0"/>
                <a:cs typeface="Times New Roman" pitchFamily="18" charset="0"/>
              </a:rPr>
              <a:t>In flood village people of classes, creeds etc. often organize themselves to remove women, children, livestock and belonging to higher grounds.</a:t>
            </a:r>
          </a:p>
          <a:p>
            <a:pPr marL="457200" indent="-457200" algn="just">
              <a:buAutoNum type="arabicPeriod" startAt="5"/>
            </a:pPr>
            <a:r>
              <a:rPr lang="en-GB" sz="2000" b="1" dirty="0">
                <a:latin typeface="Times New Roman" pitchFamily="18" charset="0"/>
                <a:cs typeface="Times New Roman" pitchFamily="18" charset="0"/>
              </a:rPr>
              <a:t>Achievement of Goals of Greater Values</a:t>
            </a:r>
            <a:endParaRPr lang="en-GB" sz="2000" dirty="0">
              <a:latin typeface="Times New Roman" pitchFamily="18" charset="0"/>
              <a:cs typeface="Times New Roman" pitchFamily="18" charset="0"/>
            </a:endParaRPr>
          </a:p>
          <a:p>
            <a:pPr marL="685800" lvl="1" algn="just">
              <a:buFont typeface="Wingdings" pitchFamily="2" charset="2"/>
              <a:buChar char="Ø"/>
            </a:pPr>
            <a:r>
              <a:rPr lang="en-GB" sz="1600" dirty="0">
                <a:latin typeface="Times New Roman" pitchFamily="18" charset="0"/>
                <a:cs typeface="Times New Roman" pitchFamily="18" charset="0"/>
              </a:rPr>
              <a:t>Two rival factions in a village may on occasion bury their differences to work cooperatively to achieve a common goal of mutual value such as </a:t>
            </a:r>
          </a:p>
          <a:p>
            <a:pPr marL="685800" lvl="1" algn="just">
              <a:buFont typeface="Wingdings" pitchFamily="2" charset="2"/>
              <a:buChar char="Ø"/>
            </a:pPr>
            <a:r>
              <a:rPr lang="en-GB" sz="1600" dirty="0">
                <a:latin typeface="Times New Roman" pitchFamily="18" charset="0"/>
                <a:cs typeface="Times New Roman" pitchFamily="18" charset="0"/>
              </a:rPr>
              <a:t>the establishment of a medical centre or village protection squad etc.</a:t>
            </a:r>
          </a:p>
          <a:p>
            <a:pPr marL="685800" lvl="1" algn="just">
              <a:buFont typeface="Wingdings" pitchFamily="2" charset="2"/>
              <a:buChar char="Ø"/>
            </a:pPr>
            <a:r>
              <a:rPr lang="en-GB" sz="1600" dirty="0">
                <a:latin typeface="Times New Roman" pitchFamily="18" charset="0"/>
                <a:cs typeface="Times New Roman" pitchFamily="18" charset="0"/>
              </a:rPr>
              <a:t>In each case the welfare of the total village is involved and the situation rests in cooperative action on part of all the community, not merely by one segment of it.</a:t>
            </a:r>
          </a:p>
          <a:p>
            <a:endParaRPr lang="en-US" dirty="0"/>
          </a:p>
        </p:txBody>
      </p:sp>
    </p:spTree>
    <p:extLst>
      <p:ext uri="{BB962C8B-B14F-4D97-AF65-F5344CB8AC3E}">
        <p14:creationId xmlns:p14="http://schemas.microsoft.com/office/powerpoint/2010/main" val="273581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holding a puzzle piece">
            <a:extLst>
              <a:ext uri="{FF2B5EF4-FFF2-40B4-BE49-F238E27FC236}">
                <a16:creationId xmlns:a16="http://schemas.microsoft.com/office/drawing/2014/main" id="{FDE07060-0CC3-8053-9FD6-550EAE7C945F}"/>
              </a:ext>
            </a:extLst>
          </p:cNvPr>
          <p:cNvPicPr>
            <a:picLocks noChangeAspect="1"/>
          </p:cNvPicPr>
          <p:nvPr/>
        </p:nvPicPr>
        <p:blipFill>
          <a:blip r:embed="rId2"/>
          <a:srcRect l="27605" r="27280" b="-1"/>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GB" sz="3500" b="1">
                <a:latin typeface="Times New Roman" pitchFamily="18" charset="0"/>
                <a:cs typeface="Times New Roman" pitchFamily="18" charset="0"/>
              </a:rPr>
              <a:t>Forms of Cooperation</a:t>
            </a:r>
          </a:p>
        </p:txBody>
      </p:sp>
      <p:sp>
        <p:nvSpPr>
          <p:cNvPr id="3" name="Content Placeholder 2"/>
          <p:cNvSpPr>
            <a:spLocks noGrp="1"/>
          </p:cNvSpPr>
          <p:nvPr>
            <p:ph idx="1"/>
          </p:nvPr>
        </p:nvSpPr>
        <p:spPr>
          <a:xfrm>
            <a:off x="571350" y="2884929"/>
            <a:ext cx="3494817" cy="3374137"/>
          </a:xfrm>
        </p:spPr>
        <p:txBody>
          <a:bodyPr anchor="ctr">
            <a:normAutofit/>
          </a:bodyPr>
          <a:lstStyle/>
          <a:p>
            <a:pPr marL="0" indent="0">
              <a:lnSpc>
                <a:spcPct val="90000"/>
              </a:lnSpc>
              <a:buNone/>
            </a:pPr>
            <a:r>
              <a:rPr lang="en-GB" sz="1100" b="1">
                <a:latin typeface="Times New Roman" pitchFamily="18" charset="0"/>
                <a:cs typeface="Times New Roman" pitchFamily="18" charset="0"/>
              </a:rPr>
              <a:t>Forms/Types of Cooperation</a:t>
            </a:r>
          </a:p>
          <a:p>
            <a:pPr>
              <a:lnSpc>
                <a:spcPct val="90000"/>
              </a:lnSpc>
            </a:pPr>
            <a:endParaRPr lang="en-GB" sz="1100" b="1">
              <a:latin typeface="Times New Roman" pitchFamily="18" charset="0"/>
              <a:cs typeface="Times New Roman" pitchFamily="18" charset="0"/>
            </a:endParaRPr>
          </a:p>
          <a:p>
            <a:pPr marL="0" indent="0">
              <a:lnSpc>
                <a:spcPct val="90000"/>
              </a:lnSpc>
              <a:buNone/>
            </a:pPr>
            <a:endParaRPr lang="en-GB" sz="1100" b="1">
              <a:latin typeface="Times New Roman" pitchFamily="18" charset="0"/>
              <a:cs typeface="Times New Roman" pitchFamily="18" charset="0"/>
            </a:endParaRPr>
          </a:p>
          <a:p>
            <a:pPr marL="400050" lvl="1" indent="0">
              <a:lnSpc>
                <a:spcPct val="90000"/>
              </a:lnSpc>
              <a:buNone/>
            </a:pPr>
            <a:r>
              <a:rPr lang="en-GB" sz="1100" b="1">
                <a:latin typeface="Times New Roman" pitchFamily="18" charset="0"/>
                <a:cs typeface="Times New Roman" pitchFamily="18" charset="0"/>
              </a:rPr>
              <a:t>Informal and Formal Cooperation</a:t>
            </a:r>
          </a:p>
          <a:p>
            <a:pPr marL="400050" lvl="1" indent="0">
              <a:lnSpc>
                <a:spcPct val="90000"/>
              </a:lnSpc>
              <a:buNone/>
            </a:pPr>
            <a:endParaRPr lang="en-GB" sz="1100" b="1">
              <a:latin typeface="Times New Roman" pitchFamily="18" charset="0"/>
              <a:cs typeface="Times New Roman" pitchFamily="18" charset="0"/>
            </a:endParaRPr>
          </a:p>
          <a:p>
            <a:pPr marL="685800" lvl="1">
              <a:lnSpc>
                <a:spcPct val="90000"/>
              </a:lnSpc>
              <a:buFont typeface="Wingdings" pitchFamily="2" charset="2"/>
              <a:buChar char="Ø"/>
            </a:pPr>
            <a:r>
              <a:rPr lang="en-GB" sz="1100" b="1">
                <a:latin typeface="Times New Roman" pitchFamily="18" charset="0"/>
                <a:cs typeface="Times New Roman" pitchFamily="18" charset="0"/>
              </a:rPr>
              <a:t>Informa</a:t>
            </a:r>
            <a:r>
              <a:rPr lang="en-GB" sz="1100">
                <a:latin typeface="Times New Roman" pitchFamily="18" charset="0"/>
                <a:cs typeface="Times New Roman" pitchFamily="18" charset="0"/>
              </a:rPr>
              <a:t>l cooperation can be also called as non-contractual cooperation i.e. without any contract.</a:t>
            </a:r>
          </a:p>
          <a:p>
            <a:pPr marL="400050" lvl="1" indent="0">
              <a:lnSpc>
                <a:spcPct val="90000"/>
              </a:lnSpc>
              <a:buNone/>
            </a:pPr>
            <a:r>
              <a:rPr lang="en-GB" sz="1100">
                <a:latin typeface="Times New Roman" pitchFamily="18" charset="0"/>
                <a:cs typeface="Times New Roman" pitchFamily="18" charset="0"/>
              </a:rPr>
              <a:t>	</a:t>
            </a:r>
          </a:p>
          <a:p>
            <a:pPr marL="400050" lvl="1" indent="0">
              <a:lnSpc>
                <a:spcPct val="90000"/>
              </a:lnSpc>
              <a:buNone/>
            </a:pPr>
            <a:r>
              <a:rPr lang="en-GB" sz="1100">
                <a:latin typeface="Times New Roman" pitchFamily="18" charset="0"/>
                <a:cs typeface="Times New Roman" pitchFamily="18" charset="0"/>
              </a:rPr>
              <a:t>	There are no set rules and regulations in this form of interactional process. The interest of the co-	operator is only to help others, e.g. to help an aged in crossing the road etc.</a:t>
            </a:r>
          </a:p>
          <a:p>
            <a:pPr marL="685800" lvl="1">
              <a:lnSpc>
                <a:spcPct val="90000"/>
              </a:lnSpc>
              <a:buFont typeface="Wingdings" pitchFamily="2" charset="2"/>
              <a:buChar char="Ø"/>
            </a:pPr>
            <a:endParaRPr lang="en-GB" sz="1100">
              <a:latin typeface="Times New Roman" pitchFamily="18" charset="0"/>
              <a:cs typeface="Times New Roman" pitchFamily="18" charset="0"/>
            </a:endParaRPr>
          </a:p>
          <a:p>
            <a:pPr marL="685800" lvl="1">
              <a:lnSpc>
                <a:spcPct val="90000"/>
              </a:lnSpc>
              <a:buFont typeface="Wingdings" pitchFamily="2" charset="2"/>
              <a:buChar char="Ø"/>
            </a:pPr>
            <a:r>
              <a:rPr lang="en-GB" sz="1100" b="1">
                <a:latin typeface="Times New Roman" pitchFamily="18" charset="0"/>
                <a:cs typeface="Times New Roman" pitchFamily="18" charset="0"/>
              </a:rPr>
              <a:t>Formal </a:t>
            </a:r>
            <a:r>
              <a:rPr lang="en-GB" sz="1100">
                <a:latin typeface="Times New Roman" pitchFamily="18" charset="0"/>
                <a:cs typeface="Times New Roman" pitchFamily="18" charset="0"/>
              </a:rPr>
              <a:t>cooperation has prescribed rules and regulations e.g. the cooperation teacher and taught, banker and customer etc.</a:t>
            </a:r>
          </a:p>
        </p:txBody>
      </p:sp>
    </p:spTree>
    <p:extLst>
      <p:ext uri="{BB962C8B-B14F-4D97-AF65-F5344CB8AC3E}">
        <p14:creationId xmlns:p14="http://schemas.microsoft.com/office/powerpoint/2010/main" val="3997812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19800"/>
          </a:xfrm>
        </p:spPr>
        <p:txBody>
          <a:bodyPr>
            <a:normAutofit/>
          </a:bodyPr>
          <a:lstStyle/>
          <a:p>
            <a:r>
              <a:rPr lang="en-GB" sz="2800" b="1" dirty="0">
                <a:latin typeface="Times New Roman" pitchFamily="18" charset="0"/>
                <a:cs typeface="Times New Roman" pitchFamily="18" charset="0"/>
                <a:hlinkClick r:id="rId2"/>
              </a:rPr>
              <a:t>Cooperation</a:t>
            </a:r>
            <a:endParaRPr lang="en-GB"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0" y="685800"/>
            <a:ext cx="9144000" cy="6172200"/>
          </a:xfrm>
        </p:spPr>
        <p:txBody>
          <a:bodyPr>
            <a:normAutofit/>
          </a:bodyPr>
          <a:lstStyle/>
          <a:p>
            <a:pPr lvl="1" indent="-342900" algn="just">
              <a:buAutoNum type="arabicPeriod" startAt="2"/>
            </a:pPr>
            <a:endParaRPr lang="en-GB" sz="1600" dirty="0">
              <a:latin typeface="Times New Roman" pitchFamily="18" charset="0"/>
              <a:cs typeface="Times New Roman" pitchFamily="18" charset="0"/>
            </a:endParaRPr>
          </a:p>
          <a:p>
            <a:pPr lvl="1" indent="-342900" algn="just">
              <a:buAutoNum type="arabicPeriod" startAt="2"/>
            </a:pPr>
            <a:endParaRPr lang="en-GB" sz="1600" dirty="0">
              <a:latin typeface="Times New Roman" pitchFamily="18" charset="0"/>
              <a:cs typeface="Times New Roman" pitchFamily="18" charset="0"/>
            </a:endParaRPr>
          </a:p>
          <a:p>
            <a:pPr lvl="1" indent="-342900" algn="just">
              <a:buAutoNum type="arabicPeriod" startAt="2"/>
            </a:pPr>
            <a:endParaRPr lang="en-GB" sz="1600" dirty="0">
              <a:latin typeface="Times New Roman" pitchFamily="18" charset="0"/>
              <a:cs typeface="Times New Roman" pitchFamily="18" charset="0"/>
            </a:endParaRPr>
          </a:p>
          <a:p>
            <a:pPr marL="400050" lvl="1" indent="0" algn="just">
              <a:buNone/>
            </a:pPr>
            <a:endParaRPr lang="en-GB" sz="1600" dirty="0">
              <a:latin typeface="Times New Roman" pitchFamily="18" charset="0"/>
              <a:cs typeface="Times New Roman" pitchFamily="18" charset="0"/>
            </a:endParaRPr>
          </a:p>
          <a:p>
            <a:pPr lvl="1" indent="-342900" algn="just">
              <a:buAutoNum type="arabicPeriod" startAt="2"/>
            </a:pPr>
            <a:endParaRPr lang="en-GB" sz="1600" dirty="0">
              <a:latin typeface="Times New Roman" pitchFamily="18" charset="0"/>
              <a:cs typeface="Times New Roman" pitchFamily="18" charset="0"/>
            </a:endParaRPr>
          </a:p>
          <a:p>
            <a:pPr marL="400050" lvl="1" indent="0" algn="just">
              <a:buNone/>
            </a:pPr>
            <a:endParaRPr lang="en-GB" sz="1600" dirty="0">
              <a:latin typeface="Times New Roman" pitchFamily="18" charset="0"/>
              <a:cs typeface="Times New Roman" pitchFamily="18" charset="0"/>
            </a:endParaRPr>
          </a:p>
        </p:txBody>
      </p:sp>
    </p:spTree>
    <p:extLst>
      <p:ext uri="{BB962C8B-B14F-4D97-AF65-F5344CB8AC3E}">
        <p14:creationId xmlns:p14="http://schemas.microsoft.com/office/powerpoint/2010/main" val="2897810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GB" sz="3500" b="1" dirty="0">
                <a:latin typeface="Times New Roman" pitchFamily="18" charset="0"/>
                <a:cs typeface="Times New Roman" pitchFamily="18" charset="0"/>
              </a:rPr>
              <a:t>Accommodation</a:t>
            </a:r>
          </a:p>
        </p:txBody>
      </p:sp>
      <p:sp>
        <p:nvSpPr>
          <p:cNvPr id="3" name="Content Placeholder 2"/>
          <p:cNvSpPr>
            <a:spLocks noGrp="1"/>
          </p:cNvSpPr>
          <p:nvPr>
            <p:ph idx="1"/>
          </p:nvPr>
        </p:nvSpPr>
        <p:spPr>
          <a:xfrm>
            <a:off x="571351" y="2743200"/>
            <a:ext cx="3485179" cy="3613149"/>
          </a:xfrm>
        </p:spPr>
        <p:txBody>
          <a:bodyPr anchor="ctr">
            <a:normAutofit/>
          </a:bodyPr>
          <a:lstStyle/>
          <a:p>
            <a:pPr marL="342900" lvl="1" indent="-342900">
              <a:lnSpc>
                <a:spcPct val="90000"/>
              </a:lnSpc>
              <a:buFont typeface="Arial" pitchFamily="34" charset="0"/>
              <a:buChar char="•"/>
            </a:pPr>
            <a:endParaRPr lang="en-GB" sz="1100" dirty="0">
              <a:latin typeface="Times New Roman" pitchFamily="18" charset="0"/>
              <a:cs typeface="Times New Roman" pitchFamily="18" charset="0"/>
            </a:endParaRPr>
          </a:p>
          <a:p>
            <a:pPr marL="342900" lvl="1" indent="-342900">
              <a:lnSpc>
                <a:spcPct val="90000"/>
              </a:lnSpc>
              <a:buFont typeface="Arial" pitchFamily="34" charset="0"/>
              <a:buChar char="•"/>
            </a:pPr>
            <a:endParaRPr lang="en-GB" sz="1100" dirty="0">
              <a:latin typeface="Times New Roman" pitchFamily="18" charset="0"/>
              <a:cs typeface="Times New Roman" pitchFamily="18" charset="0"/>
            </a:endParaRPr>
          </a:p>
          <a:p>
            <a:pPr marL="0" lvl="1" indent="0">
              <a:lnSpc>
                <a:spcPct val="90000"/>
              </a:lnSpc>
              <a:buNone/>
            </a:pPr>
            <a:endParaRPr lang="en-GB" sz="1100" dirty="0">
              <a:latin typeface="Times New Roman" pitchFamily="18" charset="0"/>
              <a:cs typeface="Times New Roman" pitchFamily="18" charset="0"/>
            </a:endParaRPr>
          </a:p>
          <a:p>
            <a:pPr marL="342900" lvl="1" indent="-342900">
              <a:lnSpc>
                <a:spcPct val="90000"/>
              </a:lnSpc>
              <a:buFont typeface="Arial" pitchFamily="34" charset="0"/>
              <a:buChar char="•"/>
            </a:pPr>
            <a:r>
              <a:rPr lang="en-GB" sz="1100" dirty="0">
                <a:latin typeface="Times New Roman" pitchFamily="18" charset="0"/>
                <a:cs typeface="Times New Roman" pitchFamily="18" charset="0"/>
              </a:rPr>
              <a:t>Accommodation is a process of developing temporary working agreements between conflicting individuals or groups (Horton, 1964, p-336)</a:t>
            </a:r>
          </a:p>
          <a:p>
            <a:pPr marL="342900" lvl="1" indent="-342900">
              <a:lnSpc>
                <a:spcPct val="90000"/>
              </a:lnSpc>
              <a:buFont typeface="Arial" pitchFamily="34" charset="0"/>
              <a:buChar char="•"/>
            </a:pPr>
            <a:r>
              <a:rPr lang="en-GB" sz="1100" dirty="0">
                <a:latin typeface="Times New Roman" pitchFamily="18" charset="0"/>
                <a:cs typeface="Times New Roman" pitchFamily="18" charset="0"/>
              </a:rPr>
              <a:t>It is a process of getting along despite differences.</a:t>
            </a:r>
          </a:p>
          <a:p>
            <a:pPr marL="342900" lvl="1" indent="-342900">
              <a:lnSpc>
                <a:spcPct val="90000"/>
              </a:lnSpc>
              <a:buFont typeface="Arial" pitchFamily="34" charset="0"/>
              <a:buChar char="•"/>
            </a:pPr>
            <a:r>
              <a:rPr lang="en-GB" sz="1100" dirty="0">
                <a:latin typeface="Times New Roman" pitchFamily="18" charset="0"/>
                <a:cs typeface="Times New Roman" pitchFamily="18" charset="0"/>
              </a:rPr>
              <a:t>The conflicting parties arrange for alternatives to conflict to bring about termination of hostilities.</a:t>
            </a:r>
          </a:p>
          <a:p>
            <a:pPr marL="342900" lvl="1" indent="-342900">
              <a:lnSpc>
                <a:spcPct val="90000"/>
              </a:lnSpc>
              <a:buFont typeface="Arial" pitchFamily="34" charset="0"/>
              <a:buChar char="•"/>
            </a:pPr>
            <a:r>
              <a:rPr lang="en-GB" sz="1100" dirty="0">
                <a:latin typeface="Times New Roman" pitchFamily="18" charset="0"/>
                <a:cs typeface="Times New Roman" pitchFamily="18" charset="0"/>
              </a:rPr>
              <a:t>Thus accommodation may be viewed as a process of social interaction as well as the result of social interaction and is one of the important and inevitable outcomes of a social situation of competition and conflict.</a:t>
            </a:r>
          </a:p>
          <a:p>
            <a:pPr marL="342900" lvl="1" indent="-342900">
              <a:lnSpc>
                <a:spcPct val="90000"/>
              </a:lnSpc>
              <a:buFont typeface="Arial" pitchFamily="34" charset="0"/>
              <a:buChar char="•"/>
            </a:pPr>
            <a:r>
              <a:rPr lang="en-GB" sz="1100" dirty="0">
                <a:latin typeface="Times New Roman" pitchFamily="18" charset="0"/>
                <a:cs typeface="Times New Roman" pitchFamily="18" charset="0"/>
              </a:rPr>
              <a:t>According to </a:t>
            </a:r>
            <a:r>
              <a:rPr lang="en-GB" sz="1100" dirty="0" err="1">
                <a:latin typeface="Times New Roman" pitchFamily="18" charset="0"/>
                <a:cs typeface="Times New Roman" pitchFamily="18" charset="0"/>
              </a:rPr>
              <a:t>Cuber</a:t>
            </a:r>
            <a:r>
              <a:rPr lang="en-GB" sz="1100" dirty="0">
                <a:latin typeface="Times New Roman" pitchFamily="18" charset="0"/>
                <a:cs typeface="Times New Roman" pitchFamily="18" charset="0"/>
              </a:rPr>
              <a:t> (1968, p-570) accommodation refers to “ a permanent or temporary termination of rivalries between parties to function together without open hostility at least in some respect”.</a:t>
            </a:r>
          </a:p>
          <a:p>
            <a:pPr marL="342900" lvl="1" indent="-342900">
              <a:lnSpc>
                <a:spcPct val="90000"/>
              </a:lnSpc>
              <a:buFont typeface="Arial" pitchFamily="34" charset="0"/>
              <a:buChar char="•"/>
            </a:pPr>
            <a:endParaRPr lang="en-GB" sz="1100" dirty="0">
              <a:latin typeface="Times New Roman" pitchFamily="18" charset="0"/>
              <a:cs typeface="Times New Roman" pitchFamily="18" charset="0"/>
            </a:endParaRPr>
          </a:p>
        </p:txBody>
      </p:sp>
      <p:pic>
        <p:nvPicPr>
          <p:cNvPr id="5" name="Picture 4" descr="Figures of houses in different position and sizes">
            <a:extLst>
              <a:ext uri="{FF2B5EF4-FFF2-40B4-BE49-F238E27FC236}">
                <a16:creationId xmlns:a16="http://schemas.microsoft.com/office/drawing/2014/main" id="{3D666AFF-F3B8-5FF1-7371-A2CF4CAC0141}"/>
              </a:ext>
            </a:extLst>
          </p:cNvPr>
          <p:cNvPicPr>
            <a:picLocks noChangeAspect="1"/>
          </p:cNvPicPr>
          <p:nvPr/>
        </p:nvPicPr>
        <p:blipFill>
          <a:blip r:embed="rId2"/>
          <a:srcRect l="22482" r="39976"/>
          <a:stretch/>
        </p:blipFill>
        <p:spPr>
          <a:xfrm>
            <a:off x="4572000" y="1"/>
            <a:ext cx="4577118" cy="6858000"/>
          </a:xfrm>
          <a:prstGeom prst="rect">
            <a:avLst/>
          </a:prstGeom>
        </p:spPr>
      </p:pic>
    </p:spTree>
    <p:extLst>
      <p:ext uri="{BB962C8B-B14F-4D97-AF65-F5344CB8AC3E}">
        <p14:creationId xmlns:p14="http://schemas.microsoft.com/office/powerpoint/2010/main" val="4547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800" b="1" dirty="0">
                <a:latin typeface="Times New Roman" pitchFamily="18" charset="0"/>
                <a:cs typeface="Times New Roman" pitchFamily="18" charset="0"/>
              </a:rPr>
              <a:t>Sociology</a:t>
            </a:r>
          </a:p>
        </p:txBody>
      </p:sp>
      <p:sp>
        <p:nvSpPr>
          <p:cNvPr id="3" name="Content Placeholder 2"/>
          <p:cNvSpPr>
            <a:spLocks noGrp="1"/>
          </p:cNvSpPr>
          <p:nvPr>
            <p:ph idx="1"/>
          </p:nvPr>
        </p:nvSpPr>
        <p:spPr>
          <a:xfrm>
            <a:off x="0" y="914400"/>
            <a:ext cx="9144000" cy="5943600"/>
          </a:xfrm>
        </p:spPr>
        <p:txBody>
          <a:bodyPr>
            <a:normAutofit fontScale="92500" lnSpcReduction="10000"/>
          </a:bodyPr>
          <a:lstStyle/>
          <a:p>
            <a:pPr marL="0" indent="0">
              <a:buNone/>
            </a:pPr>
            <a:r>
              <a:rPr lang="en-US" sz="2000" b="1" dirty="0">
                <a:latin typeface="Times New Roman" pitchFamily="18" charset="0"/>
                <a:cs typeface="Times New Roman" pitchFamily="18" charset="0"/>
              </a:rPr>
              <a:t>	</a:t>
            </a:r>
            <a:r>
              <a:rPr lang="en-US" sz="2200" b="1" dirty="0">
                <a:latin typeface="Times New Roman" pitchFamily="18" charset="0"/>
                <a:cs typeface="Times New Roman" pitchFamily="18" charset="0"/>
              </a:rPr>
              <a:t>Introduction</a:t>
            </a:r>
          </a:p>
          <a:p>
            <a:pPr algn="just"/>
            <a:r>
              <a:rPr lang="en-US" sz="2200" dirty="0">
                <a:latin typeface="Times New Roman" pitchFamily="18" charset="0"/>
                <a:cs typeface="Times New Roman" pitchFamily="18" charset="0"/>
              </a:rPr>
              <a:t>The term sociology was coined by Auguste Comte (1789-1857) who is often referred as the father of sociology and he first used this term in his book </a:t>
            </a:r>
            <a:r>
              <a:rPr lang="en-US" sz="2200" i="1" dirty="0">
                <a:latin typeface="Times New Roman" pitchFamily="18" charset="0"/>
                <a:cs typeface="Times New Roman" pitchFamily="18" charset="0"/>
              </a:rPr>
              <a:t>Positive Philosophy</a:t>
            </a:r>
            <a:r>
              <a:rPr lang="en-US" sz="2200" dirty="0">
                <a:latin typeface="Times New Roman" pitchFamily="18" charset="0"/>
                <a:cs typeface="Times New Roman" pitchFamily="18" charset="0"/>
              </a:rPr>
              <a:t>, published in 1838.</a:t>
            </a:r>
          </a:p>
          <a:p>
            <a:pPr algn="just"/>
            <a:r>
              <a:rPr lang="en-US" sz="2200" dirty="0">
                <a:latin typeface="Times New Roman" pitchFamily="18" charset="0"/>
                <a:cs typeface="Times New Roman" pitchFamily="18" charset="0"/>
              </a:rPr>
              <a:t>The term sociology is derived from two words, of which one is Latin word ‘</a:t>
            </a:r>
            <a:r>
              <a:rPr lang="en-US" sz="2200" dirty="0" err="1">
                <a:latin typeface="Times New Roman" pitchFamily="18" charset="0"/>
                <a:cs typeface="Times New Roman" pitchFamily="18" charset="0"/>
              </a:rPr>
              <a:t>socius</a:t>
            </a:r>
            <a:r>
              <a:rPr lang="en-US" sz="2200" dirty="0">
                <a:latin typeface="Times New Roman" pitchFamily="18" charset="0"/>
                <a:cs typeface="Times New Roman" pitchFamily="18" charset="0"/>
              </a:rPr>
              <a:t>’ meaning companion and the other is Greek word ‘logos’ meaning speech or reasoning or study.</a:t>
            </a:r>
          </a:p>
          <a:p>
            <a:pPr marL="0" indent="0" algn="just">
              <a:buNone/>
            </a:pPr>
            <a:r>
              <a:rPr lang="en-US" sz="2200" dirty="0">
                <a:latin typeface="Times New Roman" pitchFamily="18" charset="0"/>
                <a:cs typeface="Times New Roman" pitchFamily="18" charset="0"/>
              </a:rPr>
              <a:t>				SOCIOLOGY</a:t>
            </a:r>
          </a:p>
          <a:p>
            <a:pPr marL="0" indent="0" algn="just">
              <a:buNone/>
            </a:pP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			SOCIUS 	LOGOS</a:t>
            </a:r>
          </a:p>
          <a:p>
            <a:pPr marL="0" indent="0" algn="just">
              <a:buNone/>
            </a:pPr>
            <a:r>
              <a:rPr lang="en-US" sz="2200" dirty="0"/>
              <a:t>			</a:t>
            </a:r>
          </a:p>
          <a:p>
            <a:pPr marL="0" indent="0" algn="just">
              <a:buNone/>
            </a:pP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Latin</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Greek</a:t>
            </a:r>
            <a:r>
              <a:rPr lang="en-US" sz="2200" dirty="0">
                <a:latin typeface="Times New Roman" pitchFamily="18" charset="0"/>
                <a:cs typeface="Times New Roman" pitchFamily="18" charset="0"/>
              </a:rPr>
              <a:t>)</a:t>
            </a:r>
          </a:p>
          <a:p>
            <a:pPr marL="0" indent="0" algn="just">
              <a:buNone/>
            </a:pPr>
            <a:r>
              <a:rPr lang="en-US" sz="2200" dirty="0">
                <a:latin typeface="Times New Roman" pitchFamily="18" charset="0"/>
                <a:cs typeface="Times New Roman" pitchFamily="18" charset="0"/>
              </a:rPr>
              <a:t>			</a:t>
            </a:r>
          </a:p>
          <a:p>
            <a:pPr marL="0" indent="0" algn="just">
              <a:buNone/>
            </a:pPr>
            <a:r>
              <a:rPr lang="en-US" sz="2200" dirty="0">
                <a:latin typeface="Times New Roman" pitchFamily="18" charset="0"/>
                <a:cs typeface="Times New Roman" pitchFamily="18" charset="0"/>
              </a:rPr>
              <a:t>			(Companion)	(Speech or reasoning)</a:t>
            </a:r>
          </a:p>
          <a:p>
            <a:pPr algn="just"/>
            <a:r>
              <a:rPr lang="en-US" sz="2200" dirty="0">
                <a:latin typeface="Times New Roman" pitchFamily="18" charset="0"/>
                <a:cs typeface="Times New Roman" pitchFamily="18" charset="0"/>
              </a:rPr>
              <a:t>“Logos” indicates scientific study; for example biology means science of life, geology- science of earth, anthropology-science of man, sociology would therefore mean the study or scientific study of companions, concerned with people’s relationship and interaction with one another.</a:t>
            </a:r>
          </a:p>
          <a:p>
            <a:pPr marL="0" indent="0" algn="just">
              <a:buNone/>
            </a:pPr>
            <a:endParaRPr lang="en-US" sz="2000" dirty="0">
              <a:latin typeface="Times New Roman" pitchFamily="18" charset="0"/>
              <a:cs typeface="Times New Roman" pitchFamily="18" charset="0"/>
            </a:endParaRPr>
          </a:p>
        </p:txBody>
      </p:sp>
      <p:cxnSp>
        <p:nvCxnSpPr>
          <p:cNvPr id="5" name="Straight Arrow Connector 4"/>
          <p:cNvCxnSpPr/>
          <p:nvPr/>
        </p:nvCxnSpPr>
        <p:spPr>
          <a:xfrm flipH="1">
            <a:off x="3733800" y="3985874"/>
            <a:ext cx="594260" cy="273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40178" y="3985874"/>
            <a:ext cx="570511" cy="273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70764" y="5249883"/>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678879"/>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18202" y="4633358"/>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94457" y="52578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1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C0C74-063C-0A8D-EBC4-13ABA6BB3EEA}"/>
              </a:ext>
            </a:extLst>
          </p:cNvPr>
          <p:cNvSpPr>
            <a:spLocks noGrp="1"/>
          </p:cNvSpPr>
          <p:nvPr>
            <p:ph type="title"/>
          </p:nvPr>
        </p:nvSpPr>
        <p:spPr>
          <a:xfrm>
            <a:off x="571350" y="762001"/>
            <a:ext cx="4000647" cy="1708242"/>
          </a:xfrm>
        </p:spPr>
        <p:txBody>
          <a:bodyPr anchor="ctr">
            <a:normAutofit/>
          </a:bodyPr>
          <a:lstStyle/>
          <a:p>
            <a:r>
              <a:rPr lang="en-GB" sz="3500" b="1">
                <a:latin typeface="Times New Roman" pitchFamily="18" charset="0"/>
                <a:cs typeface="Times New Roman" pitchFamily="18" charset="0"/>
              </a:rPr>
              <a:t>Forms of Accommodation</a:t>
            </a:r>
            <a:br>
              <a:rPr lang="en-GB" sz="3500" b="1">
                <a:latin typeface="Times New Roman" pitchFamily="18" charset="0"/>
                <a:cs typeface="Times New Roman" pitchFamily="18" charset="0"/>
              </a:rPr>
            </a:br>
            <a:endParaRPr lang="en-US" sz="3500"/>
          </a:p>
        </p:txBody>
      </p:sp>
      <p:sp>
        <p:nvSpPr>
          <p:cNvPr id="3" name="Content Placeholder 2">
            <a:extLst>
              <a:ext uri="{FF2B5EF4-FFF2-40B4-BE49-F238E27FC236}">
                <a16:creationId xmlns:a16="http://schemas.microsoft.com/office/drawing/2014/main" id="{4F366974-AB20-007A-A67E-30901C2A1A81}"/>
              </a:ext>
            </a:extLst>
          </p:cNvPr>
          <p:cNvSpPr>
            <a:spLocks noGrp="1"/>
          </p:cNvSpPr>
          <p:nvPr>
            <p:ph idx="1"/>
          </p:nvPr>
        </p:nvSpPr>
        <p:spPr>
          <a:xfrm>
            <a:off x="571350" y="2470244"/>
            <a:ext cx="4000647" cy="3769835"/>
          </a:xfrm>
        </p:spPr>
        <p:txBody>
          <a:bodyPr anchor="ctr">
            <a:normAutofit/>
          </a:bodyPr>
          <a:lstStyle/>
          <a:p>
            <a:pPr marL="342900" lvl="1" indent="-342900">
              <a:lnSpc>
                <a:spcPct val="90000"/>
              </a:lnSpc>
              <a:buAutoNum type="arabicPeriod"/>
            </a:pPr>
            <a:r>
              <a:rPr lang="en-GB" sz="1300" b="1" dirty="0">
                <a:latin typeface="Times New Roman" pitchFamily="18" charset="0"/>
                <a:cs typeface="Times New Roman" pitchFamily="18" charset="0"/>
              </a:rPr>
              <a:t>Compromise</a:t>
            </a:r>
          </a:p>
          <a:p>
            <a:pPr marL="685800" lvl="2" indent="-285750">
              <a:lnSpc>
                <a:spcPct val="90000"/>
              </a:lnSpc>
              <a:buFont typeface="Wingdings" pitchFamily="2" charset="2"/>
              <a:buChar char="Ø"/>
            </a:pPr>
            <a:r>
              <a:rPr lang="en-GB" sz="1300" dirty="0">
                <a:latin typeface="Times New Roman" pitchFamily="18" charset="0"/>
                <a:cs typeface="Times New Roman" pitchFamily="18" charset="0"/>
              </a:rPr>
              <a:t>Here each antagonist party agrees to make concessions that allow them to reach an agreement.</a:t>
            </a:r>
          </a:p>
          <a:p>
            <a:pPr marL="685800" lvl="2" indent="-285750">
              <a:lnSpc>
                <a:spcPct val="90000"/>
              </a:lnSpc>
              <a:buFont typeface="Wingdings" pitchFamily="2" charset="2"/>
              <a:buChar char="Ø"/>
            </a:pPr>
            <a:r>
              <a:rPr lang="en-GB" sz="1300" dirty="0">
                <a:latin typeface="Times New Roman" pitchFamily="18" charset="0"/>
                <a:cs typeface="Times New Roman" pitchFamily="18" charset="0"/>
              </a:rPr>
              <a:t>This give and take continues until all parties are satisfied e.g. conflicts between farmers over farm field boundaries and encroachments frequently sought.</a:t>
            </a:r>
          </a:p>
          <a:p>
            <a:pPr marL="685800" lvl="2" indent="-285750">
              <a:lnSpc>
                <a:spcPct val="90000"/>
              </a:lnSpc>
              <a:buFont typeface="Wingdings" pitchFamily="2" charset="2"/>
              <a:buChar char="Ø"/>
            </a:pPr>
            <a:endParaRPr lang="en-GB" sz="1300" dirty="0">
              <a:latin typeface="Times New Roman" pitchFamily="18" charset="0"/>
              <a:cs typeface="Times New Roman" pitchFamily="18" charset="0"/>
            </a:endParaRPr>
          </a:p>
          <a:p>
            <a:pPr marL="685800" lvl="2" indent="-285750">
              <a:lnSpc>
                <a:spcPct val="90000"/>
              </a:lnSpc>
              <a:buFont typeface="Wingdings" pitchFamily="2" charset="2"/>
              <a:buChar char="Ø"/>
            </a:pPr>
            <a:endParaRPr lang="en-GB" sz="1300" dirty="0">
              <a:latin typeface="Times New Roman" pitchFamily="18" charset="0"/>
              <a:cs typeface="Times New Roman" pitchFamily="18" charset="0"/>
            </a:endParaRPr>
          </a:p>
          <a:p>
            <a:pPr marL="400050" lvl="2" indent="0">
              <a:lnSpc>
                <a:spcPct val="90000"/>
              </a:lnSpc>
              <a:buNone/>
            </a:pPr>
            <a:endParaRPr lang="en-GB" sz="1300" dirty="0">
              <a:latin typeface="Times New Roman" pitchFamily="18" charset="0"/>
              <a:cs typeface="Times New Roman" pitchFamily="18" charset="0"/>
            </a:endParaRPr>
          </a:p>
          <a:p>
            <a:pPr marL="342900" lvl="1" indent="-342900">
              <a:lnSpc>
                <a:spcPct val="90000"/>
              </a:lnSpc>
              <a:buAutoNum type="arabicPeriod"/>
            </a:pPr>
            <a:r>
              <a:rPr lang="en-GB" sz="1300" b="1" dirty="0">
                <a:latin typeface="Times New Roman" pitchFamily="18" charset="0"/>
                <a:cs typeface="Times New Roman" pitchFamily="18" charset="0"/>
              </a:rPr>
              <a:t>Conversion</a:t>
            </a:r>
          </a:p>
          <a:p>
            <a:pPr marL="685800" lvl="2" indent="-285750">
              <a:lnSpc>
                <a:spcPct val="90000"/>
              </a:lnSpc>
              <a:buFont typeface="Wingdings" pitchFamily="2" charset="2"/>
              <a:buChar char="Ø"/>
            </a:pPr>
            <a:r>
              <a:rPr lang="en-GB" sz="1300" dirty="0">
                <a:latin typeface="Times New Roman" pitchFamily="18" charset="0"/>
                <a:cs typeface="Times New Roman" pitchFamily="18" charset="0"/>
              </a:rPr>
              <a:t>In this form of accommodation a person or realizes that he/they were wrong and his/their opponents the were right</a:t>
            </a:r>
          </a:p>
          <a:p>
            <a:pPr marL="685800" lvl="2" indent="-285750">
              <a:lnSpc>
                <a:spcPct val="90000"/>
              </a:lnSpc>
              <a:buFont typeface="Wingdings" pitchFamily="2" charset="2"/>
              <a:buChar char="Ø"/>
            </a:pPr>
            <a:r>
              <a:rPr lang="en-GB" sz="1300" dirty="0">
                <a:latin typeface="Times New Roman" pitchFamily="18" charset="0"/>
                <a:cs typeface="Times New Roman" pitchFamily="18" charset="0"/>
              </a:rPr>
              <a:t>He/they therefore accept the views /religious beliefs of others and referred to as converts.</a:t>
            </a:r>
            <a:endParaRPr lang="en-US" sz="1300" dirty="0"/>
          </a:p>
        </p:txBody>
      </p:sp>
      <p:pic>
        <p:nvPicPr>
          <p:cNvPr id="5" name="Picture 4" descr="Sunset at cornfields">
            <a:extLst>
              <a:ext uri="{FF2B5EF4-FFF2-40B4-BE49-F238E27FC236}">
                <a16:creationId xmlns:a16="http://schemas.microsoft.com/office/drawing/2014/main" id="{C97D3393-E46E-111B-9B8F-31062D78CD86}"/>
              </a:ext>
            </a:extLst>
          </p:cNvPr>
          <p:cNvPicPr>
            <a:picLocks noChangeAspect="1"/>
          </p:cNvPicPr>
          <p:nvPr/>
        </p:nvPicPr>
        <p:blipFill>
          <a:blip r:embed="rId2"/>
          <a:srcRect l="24095" r="23486"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844973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lvl="1" rtl="0">
              <a:spcBef>
                <a:spcPct val="0"/>
              </a:spcBef>
            </a:pPr>
            <a:r>
              <a:rPr lang="en-GB" sz="3500" b="1" dirty="0">
                <a:latin typeface="Times New Roman" pitchFamily="18" charset="0"/>
                <a:cs typeface="Times New Roman" pitchFamily="18" charset="0"/>
              </a:rPr>
              <a:t>Forms of Accommodation</a:t>
            </a:r>
          </a:p>
        </p:txBody>
      </p:sp>
      <p:sp>
        <p:nvSpPr>
          <p:cNvPr id="3" name="Content Placeholder 2"/>
          <p:cNvSpPr>
            <a:spLocks noGrp="1"/>
          </p:cNvSpPr>
          <p:nvPr>
            <p:ph idx="1"/>
          </p:nvPr>
        </p:nvSpPr>
        <p:spPr>
          <a:xfrm>
            <a:off x="571351" y="2285998"/>
            <a:ext cx="3485179" cy="4343401"/>
          </a:xfrm>
        </p:spPr>
        <p:txBody>
          <a:bodyPr anchor="ctr">
            <a:normAutofit/>
          </a:bodyPr>
          <a:lstStyle/>
          <a:p>
            <a:pPr marL="457200" lvl="1" indent="-457200">
              <a:lnSpc>
                <a:spcPct val="90000"/>
              </a:lnSpc>
              <a:buAutoNum type="arabicPeriod" startAt="3"/>
            </a:pPr>
            <a:r>
              <a:rPr lang="en-GB" sz="1200" b="1" dirty="0">
                <a:latin typeface="Times New Roman" pitchFamily="18" charset="0"/>
                <a:cs typeface="Times New Roman" pitchFamily="18" charset="0"/>
              </a:rPr>
              <a:t>Tolerance</a:t>
            </a:r>
          </a:p>
          <a:p>
            <a:pPr lvl="1">
              <a:lnSpc>
                <a:spcPct val="90000"/>
              </a:lnSpc>
              <a:buFont typeface="Wingdings" pitchFamily="2" charset="2"/>
              <a:buChar char="Ø"/>
            </a:pPr>
            <a:r>
              <a:rPr lang="en-GB" sz="1200" dirty="0">
                <a:latin typeface="Times New Roman" pitchFamily="18" charset="0"/>
                <a:cs typeface="Times New Roman" pitchFamily="18" charset="0"/>
              </a:rPr>
              <a:t>In this form of accommodation, interacting parties agree to disagree.</a:t>
            </a:r>
          </a:p>
          <a:p>
            <a:pPr marL="685800" lvl="2" indent="-285750">
              <a:lnSpc>
                <a:spcPct val="90000"/>
              </a:lnSpc>
              <a:buFont typeface="Wingdings" pitchFamily="2" charset="2"/>
              <a:buChar char="Ø"/>
            </a:pPr>
            <a:r>
              <a:rPr lang="en-GB" sz="1200" dirty="0">
                <a:latin typeface="Times New Roman" pitchFamily="18" charset="0"/>
                <a:cs typeface="Times New Roman" pitchFamily="18" charset="0"/>
              </a:rPr>
              <a:t>They tolerate each other, despite the fact that the basic issue is not eliminated.</a:t>
            </a:r>
          </a:p>
          <a:p>
            <a:pPr marL="457200" lvl="1" indent="-457200">
              <a:lnSpc>
                <a:spcPct val="90000"/>
              </a:lnSpc>
              <a:buAutoNum type="arabicPeriod" startAt="4"/>
            </a:pPr>
            <a:r>
              <a:rPr lang="en-GB" sz="1200" b="1" dirty="0">
                <a:latin typeface="Times New Roman" pitchFamily="18" charset="0"/>
                <a:cs typeface="Times New Roman" pitchFamily="18" charset="0"/>
              </a:rPr>
              <a:t>Arbitration</a:t>
            </a:r>
          </a:p>
          <a:p>
            <a:pPr marL="571500" lvl="2" indent="-171450">
              <a:lnSpc>
                <a:spcPct val="90000"/>
              </a:lnSpc>
              <a:buFont typeface="Wingdings" pitchFamily="2" charset="2"/>
              <a:buChar char="Ø"/>
            </a:pPr>
            <a:r>
              <a:rPr lang="en-GB" sz="1200" dirty="0">
                <a:latin typeface="Times New Roman" pitchFamily="18" charset="0"/>
                <a:cs typeface="Times New Roman" pitchFamily="18" charset="0"/>
              </a:rPr>
              <a:t>When the contending parties do not settle differences among themselves, arbitration is frequently employed.</a:t>
            </a:r>
          </a:p>
          <a:p>
            <a:pPr marL="685800" lvl="2">
              <a:lnSpc>
                <a:spcPct val="90000"/>
              </a:lnSpc>
              <a:buFont typeface="Wingdings" pitchFamily="2" charset="2"/>
              <a:buChar char="Ø"/>
            </a:pPr>
            <a:r>
              <a:rPr lang="en-GB" sz="1200" dirty="0">
                <a:latin typeface="Times New Roman" pitchFamily="18" charset="0"/>
                <a:cs typeface="Times New Roman" pitchFamily="18" charset="0"/>
              </a:rPr>
              <a:t>Here the problem is submitted to a mutually agreeable third party who acts as a mediator, capable of studying the issue objectively.</a:t>
            </a:r>
          </a:p>
          <a:p>
            <a:pPr marL="514350" lvl="1" indent="-457200">
              <a:lnSpc>
                <a:spcPct val="90000"/>
              </a:lnSpc>
              <a:buAutoNum type="arabicPeriod" startAt="5"/>
            </a:pPr>
            <a:r>
              <a:rPr lang="en-GB" sz="1200" b="1" dirty="0">
                <a:latin typeface="Times New Roman" pitchFamily="18" charset="0"/>
                <a:cs typeface="Times New Roman" pitchFamily="18" charset="0"/>
              </a:rPr>
              <a:t>Truce</a:t>
            </a:r>
          </a:p>
          <a:p>
            <a:pPr marL="742950" lvl="2" indent="-285750">
              <a:lnSpc>
                <a:spcPct val="90000"/>
              </a:lnSpc>
              <a:buFont typeface="Wingdings" pitchFamily="2" charset="2"/>
              <a:buChar char="Ø"/>
            </a:pPr>
            <a:r>
              <a:rPr lang="en-GB" sz="1200" dirty="0">
                <a:latin typeface="Times New Roman" pitchFamily="18" charset="0"/>
                <a:cs typeface="Times New Roman" pitchFamily="18" charset="0"/>
              </a:rPr>
              <a:t>Truce is an agreement to cease rivalrous interaction for a definite or indefinite time period.</a:t>
            </a:r>
          </a:p>
          <a:p>
            <a:pPr marL="742950" lvl="2" indent="-285750">
              <a:lnSpc>
                <a:spcPct val="90000"/>
              </a:lnSpc>
              <a:buFont typeface="Wingdings" pitchFamily="2" charset="2"/>
              <a:buChar char="Ø"/>
            </a:pPr>
            <a:r>
              <a:rPr lang="en-GB" sz="1200" dirty="0">
                <a:latin typeface="Times New Roman" pitchFamily="18" charset="0"/>
                <a:cs typeface="Times New Roman" pitchFamily="18" charset="0"/>
              </a:rPr>
              <a:t>The purpose is usually to give both parties time to review the issue in the light of proposals or suggestions for settlement.</a:t>
            </a:r>
          </a:p>
          <a:p>
            <a:pPr marL="57150" lvl="1" indent="0">
              <a:lnSpc>
                <a:spcPct val="90000"/>
              </a:lnSpc>
              <a:buNone/>
            </a:pPr>
            <a:endParaRPr lang="en-GB" sz="700" dirty="0">
              <a:latin typeface="Times New Roman" pitchFamily="18" charset="0"/>
              <a:cs typeface="Times New Roman" pitchFamily="18" charset="0"/>
            </a:endParaRPr>
          </a:p>
        </p:txBody>
      </p:sp>
      <p:pic>
        <p:nvPicPr>
          <p:cNvPr id="5" name="Picture 4" descr="Hands holding each other's wrists and interlinked to form a circle">
            <a:extLst>
              <a:ext uri="{FF2B5EF4-FFF2-40B4-BE49-F238E27FC236}">
                <a16:creationId xmlns:a16="http://schemas.microsoft.com/office/drawing/2014/main" id="{CC6E3EFC-8238-BC79-34FF-9F9BC94ABFF0}"/>
              </a:ext>
            </a:extLst>
          </p:cNvPr>
          <p:cNvPicPr>
            <a:picLocks noChangeAspect="1"/>
          </p:cNvPicPr>
          <p:nvPr/>
        </p:nvPicPr>
        <p:blipFill>
          <a:blip r:embed="rId2"/>
          <a:srcRect l="29542" r="25907" b="-2"/>
          <a:stretch/>
        </p:blipFill>
        <p:spPr>
          <a:xfrm>
            <a:off x="4572000" y="1"/>
            <a:ext cx="4577118" cy="6858000"/>
          </a:xfrm>
          <a:prstGeom prst="rect">
            <a:avLst/>
          </a:prstGeom>
        </p:spPr>
      </p:pic>
    </p:spTree>
    <p:extLst>
      <p:ext uri="{BB962C8B-B14F-4D97-AF65-F5344CB8AC3E}">
        <p14:creationId xmlns:p14="http://schemas.microsoft.com/office/powerpoint/2010/main" val="2332919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37315-3D7B-AF7C-56E5-5E17B8BB118D}"/>
              </a:ext>
            </a:extLst>
          </p:cNvPr>
          <p:cNvSpPr>
            <a:spLocks noGrp="1"/>
          </p:cNvSpPr>
          <p:nvPr>
            <p:ph type="title"/>
          </p:nvPr>
        </p:nvSpPr>
        <p:spPr>
          <a:xfrm>
            <a:off x="571352" y="350196"/>
            <a:ext cx="3485178" cy="1624520"/>
          </a:xfrm>
        </p:spPr>
        <p:txBody>
          <a:bodyPr anchor="ctr">
            <a:normAutofit/>
          </a:bodyPr>
          <a:lstStyle/>
          <a:p>
            <a:r>
              <a:rPr lang="en-GB" sz="3500" b="1">
                <a:latin typeface="Times New Roman" pitchFamily="18" charset="0"/>
                <a:cs typeface="Times New Roman" pitchFamily="18" charset="0"/>
              </a:rPr>
              <a:t>Forms of Accommodation</a:t>
            </a:r>
            <a:endParaRPr lang="en-US" sz="3500"/>
          </a:p>
        </p:txBody>
      </p:sp>
      <p:sp>
        <p:nvSpPr>
          <p:cNvPr id="3" name="Content Placeholder 2">
            <a:extLst>
              <a:ext uri="{FF2B5EF4-FFF2-40B4-BE49-F238E27FC236}">
                <a16:creationId xmlns:a16="http://schemas.microsoft.com/office/drawing/2014/main" id="{95CD9234-F0E2-584F-F690-521967E963E1}"/>
              </a:ext>
            </a:extLst>
          </p:cNvPr>
          <p:cNvSpPr>
            <a:spLocks noGrp="1"/>
          </p:cNvSpPr>
          <p:nvPr>
            <p:ph idx="1"/>
          </p:nvPr>
        </p:nvSpPr>
        <p:spPr>
          <a:xfrm>
            <a:off x="571351" y="2743200"/>
            <a:ext cx="3485179" cy="3613149"/>
          </a:xfrm>
        </p:spPr>
        <p:txBody>
          <a:bodyPr anchor="ctr">
            <a:normAutofit/>
          </a:bodyPr>
          <a:lstStyle/>
          <a:p>
            <a:pPr marL="514350" lvl="1" indent="-457200">
              <a:lnSpc>
                <a:spcPct val="90000"/>
              </a:lnSpc>
              <a:buAutoNum type="arabicPeriod" startAt="6"/>
            </a:pPr>
            <a:r>
              <a:rPr lang="en-GB" sz="1400" b="1" dirty="0">
                <a:latin typeface="Times New Roman" pitchFamily="18" charset="0"/>
                <a:cs typeface="Times New Roman" pitchFamily="18" charset="0"/>
              </a:rPr>
              <a:t>Subordination and Super ordination</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This form of accommodation serves to structure relationships between a victor and conquered at the end of conflict.</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The victor in superior position and dictates his terms and conditions of accommodation while the looser has to accept it.</a:t>
            </a:r>
          </a:p>
          <a:p>
            <a:pPr marL="57150" lvl="1" indent="0">
              <a:lnSpc>
                <a:spcPct val="90000"/>
              </a:lnSpc>
              <a:buNone/>
            </a:pPr>
            <a:r>
              <a:rPr lang="en-GB" sz="1400" dirty="0">
                <a:latin typeface="Times New Roman" pitchFamily="18" charset="0"/>
                <a:cs typeface="Times New Roman" pitchFamily="18" charset="0"/>
              </a:rPr>
              <a:t> </a:t>
            </a:r>
            <a:r>
              <a:rPr lang="en-GB" sz="1400" b="1" dirty="0">
                <a:latin typeface="Times New Roman" pitchFamily="18" charset="0"/>
                <a:cs typeface="Times New Roman" pitchFamily="18" charset="0"/>
              </a:rPr>
              <a:t>7.	Displacement</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Displacement involves termination of one conflict by replacing it with another e.g.</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The threat of war may unify parties within a country.</a:t>
            </a:r>
          </a:p>
          <a:p>
            <a:pPr marL="57150" lvl="1" indent="0">
              <a:lnSpc>
                <a:spcPct val="90000"/>
              </a:lnSpc>
              <a:buNone/>
            </a:pPr>
            <a:r>
              <a:rPr lang="en-GB" sz="1400" dirty="0">
                <a:latin typeface="Times New Roman" pitchFamily="18" charset="0"/>
                <a:cs typeface="Times New Roman" pitchFamily="18" charset="0"/>
              </a:rPr>
              <a:t> </a:t>
            </a:r>
          </a:p>
          <a:p>
            <a:pPr>
              <a:lnSpc>
                <a:spcPct val="90000"/>
              </a:lnSpc>
            </a:pPr>
            <a:endParaRPr lang="en-US" sz="1400" dirty="0"/>
          </a:p>
        </p:txBody>
      </p:sp>
      <p:pic>
        <p:nvPicPr>
          <p:cNvPr id="5" name="Picture 4" descr="Wooden blocks stacked to create a bar graph">
            <a:extLst>
              <a:ext uri="{FF2B5EF4-FFF2-40B4-BE49-F238E27FC236}">
                <a16:creationId xmlns:a16="http://schemas.microsoft.com/office/drawing/2014/main" id="{2C7AE704-7464-5D32-5375-1EF95CD53519}"/>
              </a:ext>
            </a:extLst>
          </p:cNvPr>
          <p:cNvPicPr>
            <a:picLocks noChangeAspect="1"/>
          </p:cNvPicPr>
          <p:nvPr/>
        </p:nvPicPr>
        <p:blipFill>
          <a:blip r:embed="rId2"/>
          <a:srcRect l="33096" r="22353" b="-2"/>
          <a:stretch/>
        </p:blipFill>
        <p:spPr>
          <a:xfrm>
            <a:off x="4572000" y="1"/>
            <a:ext cx="4577118" cy="6858000"/>
          </a:xfrm>
          <a:prstGeom prst="rect">
            <a:avLst/>
          </a:prstGeom>
        </p:spPr>
      </p:pic>
    </p:spTree>
    <p:extLst>
      <p:ext uri="{BB962C8B-B14F-4D97-AF65-F5344CB8AC3E}">
        <p14:creationId xmlns:p14="http://schemas.microsoft.com/office/powerpoint/2010/main" val="1646704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090322"/>
          </a:xfrm>
        </p:spPr>
        <p:txBody>
          <a:bodyPr anchor="ctr">
            <a:normAutofit/>
          </a:bodyPr>
          <a:lstStyle/>
          <a:p>
            <a:pPr lvl="1" rtl="0">
              <a:spcBef>
                <a:spcPct val="0"/>
              </a:spcBef>
            </a:pPr>
            <a:r>
              <a:rPr lang="en-GB" sz="3500" b="1" dirty="0">
                <a:latin typeface="Times New Roman" pitchFamily="18" charset="0"/>
                <a:cs typeface="Times New Roman" pitchFamily="18" charset="0"/>
              </a:rPr>
              <a:t>Assimilation</a:t>
            </a:r>
          </a:p>
        </p:txBody>
      </p:sp>
      <p:sp>
        <p:nvSpPr>
          <p:cNvPr id="3" name="Content Placeholder 2"/>
          <p:cNvSpPr>
            <a:spLocks noGrp="1"/>
          </p:cNvSpPr>
          <p:nvPr>
            <p:ph idx="1"/>
          </p:nvPr>
        </p:nvSpPr>
        <p:spPr>
          <a:xfrm>
            <a:off x="571350" y="1852324"/>
            <a:ext cx="4000647" cy="4548476"/>
          </a:xfrm>
        </p:spPr>
        <p:txBody>
          <a:bodyPr anchor="ctr">
            <a:normAutofit/>
          </a:bodyPr>
          <a:lstStyle/>
          <a:p>
            <a:pPr marL="400050" lvl="1" indent="-342900">
              <a:lnSpc>
                <a:spcPct val="90000"/>
              </a:lnSpc>
              <a:buFont typeface="Arial" pitchFamily="34" charset="0"/>
              <a:buChar char="•"/>
            </a:pPr>
            <a:r>
              <a:rPr lang="en-GB" sz="1400" b="1" dirty="0">
                <a:latin typeface="Times New Roman" pitchFamily="18" charset="0"/>
                <a:cs typeface="Times New Roman" pitchFamily="18" charset="0"/>
              </a:rPr>
              <a:t>Assimilation</a:t>
            </a:r>
            <a:r>
              <a:rPr lang="en-GB" sz="1400" dirty="0">
                <a:latin typeface="Times New Roman" pitchFamily="18" charset="0"/>
                <a:cs typeface="Times New Roman" pitchFamily="18" charset="0"/>
              </a:rPr>
              <a:t> has been referred to as the fusing or blending process, whereby cultural differences tend to disappear and individuals and groups once dissimilar become similar.</a:t>
            </a:r>
          </a:p>
          <a:p>
            <a:pPr marL="400050" lvl="1" indent="-342900">
              <a:lnSpc>
                <a:spcPct val="90000"/>
              </a:lnSpc>
              <a:buFont typeface="Arial" pitchFamily="34" charset="0"/>
              <a:buChar char="•"/>
            </a:pPr>
            <a:r>
              <a:rPr lang="en-GB" sz="1400" dirty="0">
                <a:latin typeface="Times New Roman" pitchFamily="18" charset="0"/>
                <a:cs typeface="Times New Roman" pitchFamily="18" charset="0"/>
              </a:rPr>
              <a:t>Assimilation implies complete merging of divergent cultural groups within a society.</a:t>
            </a:r>
          </a:p>
          <a:p>
            <a:pPr marL="400050" lvl="1" indent="-342900">
              <a:lnSpc>
                <a:spcPct val="90000"/>
              </a:lnSpc>
              <a:buFont typeface="Arial" pitchFamily="34" charset="0"/>
              <a:buChar char="•"/>
            </a:pPr>
            <a:r>
              <a:rPr lang="en-GB" sz="1400" dirty="0">
                <a:latin typeface="Times New Roman" pitchFamily="18" charset="0"/>
                <a:cs typeface="Times New Roman" pitchFamily="18" charset="0"/>
              </a:rPr>
              <a:t>The process within which the minority gives up its own cultural patterns and acquires the cultural patterns of the dominant group is called assimilation.</a:t>
            </a:r>
          </a:p>
          <a:p>
            <a:pPr marL="400050" lvl="1" indent="-342900">
              <a:lnSpc>
                <a:spcPct val="90000"/>
              </a:lnSpc>
              <a:buFont typeface="Arial" pitchFamily="34" charset="0"/>
              <a:buChar char="•"/>
            </a:pPr>
            <a:r>
              <a:rPr lang="en-GB" sz="1400" dirty="0">
                <a:latin typeface="Times New Roman" pitchFamily="18" charset="0"/>
                <a:cs typeface="Times New Roman" pitchFamily="18" charset="0"/>
              </a:rPr>
              <a:t>Horton defines it as “ a process of mutual cultural diffusion through which persons and groups become culturally alike”. E.g.</a:t>
            </a:r>
          </a:p>
        </p:txBody>
      </p:sp>
      <p:pic>
        <p:nvPicPr>
          <p:cNvPr id="5" name="Picture 4" descr="hand holding ball">
            <a:extLst>
              <a:ext uri="{FF2B5EF4-FFF2-40B4-BE49-F238E27FC236}">
                <a16:creationId xmlns:a16="http://schemas.microsoft.com/office/drawing/2014/main" id="{421EC56A-93BC-66B6-3E74-2075E962295A}"/>
              </a:ext>
            </a:extLst>
          </p:cNvPr>
          <p:cNvPicPr>
            <a:picLocks noChangeAspect="1"/>
          </p:cNvPicPr>
          <p:nvPr/>
        </p:nvPicPr>
        <p:blipFill>
          <a:blip r:embed="rId2"/>
          <a:srcRect l="32511" r="28758"/>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150785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350" y="762001"/>
            <a:ext cx="4000647" cy="1090322"/>
          </a:xfrm>
        </p:spPr>
        <p:txBody>
          <a:bodyPr anchor="ctr">
            <a:normAutofit/>
          </a:bodyPr>
          <a:lstStyle/>
          <a:p>
            <a:pPr lvl="1" rtl="0">
              <a:spcBef>
                <a:spcPct val="0"/>
              </a:spcBef>
            </a:pPr>
            <a:r>
              <a:rPr lang="en-GB" sz="3500" b="1" dirty="0">
                <a:latin typeface="Times New Roman" pitchFamily="18" charset="0"/>
                <a:cs typeface="Times New Roman" pitchFamily="18" charset="0"/>
              </a:rPr>
              <a:t>Assimilation</a:t>
            </a:r>
          </a:p>
        </p:txBody>
      </p:sp>
      <p:sp>
        <p:nvSpPr>
          <p:cNvPr id="3" name="Content Placeholder 2"/>
          <p:cNvSpPr>
            <a:spLocks noGrp="1"/>
          </p:cNvSpPr>
          <p:nvPr>
            <p:ph idx="1"/>
          </p:nvPr>
        </p:nvSpPr>
        <p:spPr>
          <a:xfrm>
            <a:off x="571350" y="1852324"/>
            <a:ext cx="4000647" cy="4548476"/>
          </a:xfrm>
        </p:spPr>
        <p:txBody>
          <a:bodyPr anchor="ctr">
            <a:normAutofit/>
          </a:bodyPr>
          <a:lstStyle/>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Immigrants to USA from different cultures of the world undergo assimilation into the American culture as they get increasingly Americanized.</a:t>
            </a:r>
          </a:p>
          <a:p>
            <a:pPr marL="400050" lvl="1" indent="-342900">
              <a:lnSpc>
                <a:spcPct val="90000"/>
              </a:lnSpc>
              <a:buFont typeface="Arial" pitchFamily="34" charset="0"/>
              <a:buChar char="•"/>
            </a:pPr>
            <a:r>
              <a:rPr lang="en-GB" sz="1400" dirty="0">
                <a:latin typeface="Times New Roman" pitchFamily="18" charset="0"/>
                <a:cs typeface="Times New Roman" pitchFamily="18" charset="0"/>
              </a:rPr>
              <a:t>Complete assimilation, however is difficult to achieve.</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Through imitative actions, dress, language and habits the immigrants strive to identify with new culture.</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Physical characteristics, however may stand as obstacles to complete assimilation.</a:t>
            </a:r>
          </a:p>
          <a:p>
            <a:pPr marL="742950" lvl="2" indent="-285750">
              <a:lnSpc>
                <a:spcPct val="90000"/>
              </a:lnSpc>
              <a:buFont typeface="Wingdings" pitchFamily="2" charset="2"/>
              <a:buChar char="Ø"/>
            </a:pPr>
            <a:r>
              <a:rPr lang="en-GB" sz="1400" dirty="0">
                <a:latin typeface="Times New Roman" pitchFamily="18" charset="0"/>
                <a:cs typeface="Times New Roman" pitchFamily="18" charset="0"/>
              </a:rPr>
              <a:t>In addition some immigrants resist assimilation and attempts to preserve their culture, thereby establishing “cultural islands” within the larger dominant culture of the area.</a:t>
            </a:r>
          </a:p>
        </p:txBody>
      </p:sp>
      <p:pic>
        <p:nvPicPr>
          <p:cNvPr id="5" name="Picture 4" descr="hand holding ball">
            <a:extLst>
              <a:ext uri="{FF2B5EF4-FFF2-40B4-BE49-F238E27FC236}">
                <a16:creationId xmlns:a16="http://schemas.microsoft.com/office/drawing/2014/main" id="{421EC56A-93BC-66B6-3E74-2075E962295A}"/>
              </a:ext>
            </a:extLst>
          </p:cNvPr>
          <p:cNvPicPr>
            <a:picLocks noChangeAspect="1"/>
          </p:cNvPicPr>
          <p:nvPr/>
        </p:nvPicPr>
        <p:blipFill>
          <a:blip r:embed="rId2"/>
          <a:srcRect l="32511" r="28758"/>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0275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lvl="1" rtl="0">
              <a:spcBef>
                <a:spcPct val="0"/>
              </a:spcBef>
            </a:pPr>
            <a:r>
              <a:rPr lang="en-US" sz="3500" b="1" dirty="0">
                <a:latin typeface="Times New Roman" pitchFamily="18" charset="0"/>
                <a:cs typeface="Times New Roman" pitchFamily="18" charset="0"/>
              </a:rPr>
              <a:t>Acculturation</a:t>
            </a:r>
            <a:endParaRPr lang="en-GB"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571350" y="2470244"/>
            <a:ext cx="4000647" cy="3769835"/>
          </a:xfrm>
        </p:spPr>
        <p:txBody>
          <a:bodyPr anchor="ctr">
            <a:normAutofit/>
          </a:bodyPr>
          <a:lstStyle/>
          <a:p>
            <a:pPr marL="400050" lvl="1" indent="-342900">
              <a:lnSpc>
                <a:spcPct val="90000"/>
              </a:lnSpc>
              <a:buFont typeface="Arial" pitchFamily="34" charset="0"/>
              <a:buChar char="•"/>
            </a:pPr>
            <a:r>
              <a:rPr lang="en-US" sz="1400" dirty="0">
                <a:latin typeface="Times New Roman" pitchFamily="18" charset="0"/>
                <a:cs typeface="Times New Roman" pitchFamily="18" charset="0"/>
              </a:rPr>
              <a:t>The concept of </a:t>
            </a:r>
            <a:r>
              <a:rPr lang="en-US" sz="1400" b="1" dirty="0">
                <a:latin typeface="Times New Roman" pitchFamily="18" charset="0"/>
                <a:cs typeface="Times New Roman" pitchFamily="18" charset="0"/>
              </a:rPr>
              <a:t>Acculturation </a:t>
            </a:r>
            <a:r>
              <a:rPr lang="en-US" sz="1400" dirty="0">
                <a:latin typeface="Times New Roman" pitchFamily="18" charset="0"/>
                <a:cs typeface="Times New Roman" pitchFamily="18" charset="0"/>
              </a:rPr>
              <a:t>is closely related to the concepts of accommodation and assimilation which specifically refers to the changes in the culture (knowledge, attitudes, behavior and skills) that result from the continued contact between two cultures.</a:t>
            </a:r>
          </a:p>
          <a:p>
            <a:pPr>
              <a:lnSpc>
                <a:spcPct val="90000"/>
              </a:lnSpc>
            </a:pPr>
            <a:r>
              <a:rPr lang="en-US" sz="1400" dirty="0">
                <a:latin typeface="Times New Roman" pitchFamily="18" charset="0"/>
                <a:cs typeface="Times New Roman" pitchFamily="18" charset="0"/>
              </a:rPr>
              <a:t>This is the acquisition of new cultural traits by individuals or groups and the use of these in their new patterns of living e.g.</a:t>
            </a:r>
          </a:p>
          <a:p>
            <a:pPr>
              <a:lnSpc>
                <a:spcPct val="90000"/>
              </a:lnSpc>
            </a:pPr>
            <a:r>
              <a:rPr lang="en-US" sz="1400" dirty="0">
                <a:latin typeface="Times New Roman" pitchFamily="18" charset="0"/>
                <a:cs typeface="Times New Roman" pitchFamily="18" charset="0"/>
              </a:rPr>
              <a:t>Introduction and diffusion of new agricultural innovations (technologies) is a form of acculturation in many societies because it involves blending the culture of the country from where the technology was developed with that of the recipient society, in relation to the specific farm practice.</a:t>
            </a:r>
          </a:p>
        </p:txBody>
      </p:sp>
      <p:pic>
        <p:nvPicPr>
          <p:cNvPr id="5" name="Picture 4" descr="Colourful carved figures of humans">
            <a:extLst>
              <a:ext uri="{FF2B5EF4-FFF2-40B4-BE49-F238E27FC236}">
                <a16:creationId xmlns:a16="http://schemas.microsoft.com/office/drawing/2014/main" id="{816CD53C-26FC-BFFE-3703-D3D3CB688FB4}"/>
              </a:ext>
            </a:extLst>
          </p:cNvPr>
          <p:cNvPicPr>
            <a:picLocks noChangeAspect="1"/>
          </p:cNvPicPr>
          <p:nvPr/>
        </p:nvPicPr>
        <p:blipFill>
          <a:blip r:embed="rId2"/>
          <a:srcRect l="29367" r="2913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358792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350" y="762001"/>
            <a:ext cx="4000647" cy="1708242"/>
          </a:xfrm>
        </p:spPr>
        <p:txBody>
          <a:bodyPr anchor="ctr">
            <a:normAutofit/>
          </a:bodyPr>
          <a:lstStyle/>
          <a:p>
            <a:pPr lvl="1" rtl="0">
              <a:spcBef>
                <a:spcPct val="0"/>
              </a:spcBef>
            </a:pPr>
            <a:r>
              <a:rPr lang="en-US" sz="3500" b="1" dirty="0">
                <a:latin typeface="Times New Roman" pitchFamily="18" charset="0"/>
                <a:cs typeface="Times New Roman" pitchFamily="18" charset="0"/>
              </a:rPr>
              <a:t>Acculturation</a:t>
            </a:r>
            <a:endParaRPr lang="en-GB" sz="3500" b="1" dirty="0">
              <a:latin typeface="Times New Roman" pitchFamily="18" charset="0"/>
              <a:cs typeface="Times New Roman" pitchFamily="18" charset="0"/>
            </a:endParaRPr>
          </a:p>
        </p:txBody>
      </p:sp>
      <p:sp>
        <p:nvSpPr>
          <p:cNvPr id="3" name="Content Placeholder 2"/>
          <p:cNvSpPr>
            <a:spLocks noGrp="1"/>
          </p:cNvSpPr>
          <p:nvPr>
            <p:ph idx="1"/>
          </p:nvPr>
        </p:nvSpPr>
        <p:spPr>
          <a:xfrm>
            <a:off x="571350" y="2470244"/>
            <a:ext cx="4000647" cy="3769835"/>
          </a:xfrm>
        </p:spPr>
        <p:txBody>
          <a:bodyPr anchor="ctr">
            <a:normAutofit/>
          </a:bodyPr>
          <a:lstStyle/>
          <a:p>
            <a:pPr>
              <a:lnSpc>
                <a:spcPct val="90000"/>
              </a:lnSpc>
            </a:pPr>
            <a:r>
              <a:rPr lang="en-US" sz="1400" dirty="0">
                <a:latin typeface="Times New Roman" pitchFamily="18" charset="0"/>
                <a:cs typeface="Times New Roman" pitchFamily="18" charset="0"/>
              </a:rPr>
              <a:t>In developing world today, European modes of dressing and a number of other forms of foreign cultures have greatly changed the indigenous culture due to constant contact.</a:t>
            </a:r>
          </a:p>
          <a:p>
            <a:pPr marL="400050" lvl="1" indent="-342900">
              <a:lnSpc>
                <a:spcPct val="90000"/>
              </a:lnSpc>
              <a:buFont typeface="Arial" pitchFamily="34" charset="0"/>
              <a:buChar char="•"/>
            </a:pPr>
            <a:r>
              <a:rPr lang="en-US" sz="1400" dirty="0">
                <a:latin typeface="Times New Roman" pitchFamily="18" charset="0"/>
                <a:cs typeface="Times New Roman" pitchFamily="18" charset="0"/>
              </a:rPr>
              <a:t>Acculturation must take place before the process of assimilation between groups occur. It is not always necessary but acculturation invariably leads to assimilation.</a:t>
            </a:r>
          </a:p>
          <a:p>
            <a:pPr marL="400050" lvl="1" indent="-342900">
              <a:lnSpc>
                <a:spcPct val="90000"/>
              </a:lnSpc>
              <a:buFont typeface="Arial" pitchFamily="34" charset="0"/>
              <a:buChar char="•"/>
            </a:pPr>
            <a:r>
              <a:rPr lang="en-US" sz="1400" dirty="0">
                <a:latin typeface="Times New Roman" pitchFamily="18" charset="0"/>
                <a:cs typeface="Times New Roman" pitchFamily="18" charset="0"/>
              </a:rPr>
              <a:t>Acculturation in fact, may be in process when groups are in conflict, each learning from the other.</a:t>
            </a:r>
          </a:p>
          <a:p>
            <a:pPr marL="400050" lvl="1" indent="-342900">
              <a:lnSpc>
                <a:spcPct val="90000"/>
              </a:lnSpc>
              <a:buFont typeface="Arial" pitchFamily="34" charset="0"/>
              <a:buChar char="•"/>
            </a:pPr>
            <a:r>
              <a:rPr lang="en-US" sz="1400" dirty="0">
                <a:latin typeface="Times New Roman" pitchFamily="18" charset="0"/>
                <a:cs typeface="Times New Roman" pitchFamily="18" charset="0"/>
              </a:rPr>
              <a:t>Cultural changes in turn may give rise to the need for accommodation, involving readjustment of relationship of affected groups, rather than assimilation.</a:t>
            </a:r>
            <a:endParaRPr lang="en-GB" sz="1400" dirty="0">
              <a:latin typeface="Times New Roman" pitchFamily="18" charset="0"/>
              <a:cs typeface="Times New Roman" pitchFamily="18" charset="0"/>
            </a:endParaRPr>
          </a:p>
        </p:txBody>
      </p:sp>
      <p:pic>
        <p:nvPicPr>
          <p:cNvPr id="5" name="Picture 4" descr="Colourful carved figures of humans">
            <a:extLst>
              <a:ext uri="{FF2B5EF4-FFF2-40B4-BE49-F238E27FC236}">
                <a16:creationId xmlns:a16="http://schemas.microsoft.com/office/drawing/2014/main" id="{816CD53C-26FC-BFFE-3703-D3D3CB688FB4}"/>
              </a:ext>
            </a:extLst>
          </p:cNvPr>
          <p:cNvPicPr>
            <a:picLocks noChangeAspect="1"/>
          </p:cNvPicPr>
          <p:nvPr/>
        </p:nvPicPr>
        <p:blipFill>
          <a:blip r:embed="rId2"/>
          <a:srcRect l="29367" r="2913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01154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19EA-90FA-F294-5E54-6259327A7ED7}"/>
              </a:ext>
            </a:extLst>
          </p:cNvPr>
          <p:cNvSpPr>
            <a:spLocks noGrp="1"/>
          </p:cNvSpPr>
          <p:nvPr>
            <p:ph type="title"/>
          </p:nvPr>
        </p:nvSpPr>
        <p:spPr>
          <a:xfrm>
            <a:off x="457200" y="274638"/>
            <a:ext cx="8229600" cy="5287962"/>
          </a:xfrm>
        </p:spPr>
        <p:txBody>
          <a:bodyPr/>
          <a:lstStyle/>
          <a:p>
            <a:r>
              <a:rPr lang="en-US" dirty="0">
                <a:hlinkClick r:id="rId2"/>
              </a:rPr>
              <a:t>Acculturation</a:t>
            </a:r>
            <a:endParaRPr lang="en-US" dirty="0"/>
          </a:p>
        </p:txBody>
      </p:sp>
    </p:spTree>
    <p:extLst>
      <p:ext uri="{BB962C8B-B14F-4D97-AF65-F5344CB8AC3E}">
        <p14:creationId xmlns:p14="http://schemas.microsoft.com/office/powerpoint/2010/main" val="321337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lvl="1" rtl="0">
              <a:spcBef>
                <a:spcPct val="0"/>
              </a:spcBef>
            </a:pPr>
            <a:r>
              <a:rPr lang="en-GB" sz="3500" b="1">
                <a:latin typeface="Times New Roman" pitchFamily="18" charset="0"/>
                <a:cs typeface="Times New Roman" pitchFamily="18" charset="0"/>
              </a:rPr>
              <a:t>Competition</a:t>
            </a:r>
          </a:p>
        </p:txBody>
      </p:sp>
      <p:sp>
        <p:nvSpPr>
          <p:cNvPr id="3" name="Content Placeholder 2"/>
          <p:cNvSpPr>
            <a:spLocks noGrp="1"/>
          </p:cNvSpPr>
          <p:nvPr>
            <p:ph idx="1"/>
          </p:nvPr>
        </p:nvSpPr>
        <p:spPr>
          <a:xfrm>
            <a:off x="571351" y="2743200"/>
            <a:ext cx="3485179" cy="3613149"/>
          </a:xfrm>
        </p:spPr>
        <p:txBody>
          <a:bodyPr anchor="ctr">
            <a:normAutofit/>
          </a:bodyPr>
          <a:lstStyle/>
          <a:p>
            <a:pPr marL="400050" lvl="1" indent="-342900">
              <a:lnSpc>
                <a:spcPct val="90000"/>
              </a:lnSpc>
              <a:buFont typeface="Arial" pitchFamily="34" charset="0"/>
              <a:buChar char="•"/>
            </a:pPr>
            <a:endParaRPr lang="en-GB" sz="1100" b="1">
              <a:latin typeface="Times New Roman" pitchFamily="18" charset="0"/>
              <a:cs typeface="Times New Roman" pitchFamily="18" charset="0"/>
            </a:endParaRPr>
          </a:p>
          <a:p>
            <a:pPr marL="400050" lvl="1" indent="-342900">
              <a:lnSpc>
                <a:spcPct val="90000"/>
              </a:lnSpc>
              <a:buFont typeface="Arial" pitchFamily="34" charset="0"/>
              <a:buChar char="•"/>
            </a:pPr>
            <a:endParaRPr lang="en-GB" sz="1100" b="1">
              <a:latin typeface="Times New Roman" pitchFamily="18" charset="0"/>
              <a:cs typeface="Times New Roman" pitchFamily="18" charset="0"/>
            </a:endParaRPr>
          </a:p>
          <a:p>
            <a:pPr marL="400050" lvl="1" indent="-342900">
              <a:lnSpc>
                <a:spcPct val="90000"/>
              </a:lnSpc>
              <a:buFont typeface="Arial" pitchFamily="34" charset="0"/>
              <a:buChar char="•"/>
            </a:pPr>
            <a:endParaRPr lang="en-GB" sz="1100" b="1">
              <a:latin typeface="Times New Roman" pitchFamily="18" charset="0"/>
              <a:cs typeface="Times New Roman" pitchFamily="18" charset="0"/>
            </a:endParaRPr>
          </a:p>
          <a:p>
            <a:pPr marL="400050" lvl="1" indent="-342900">
              <a:lnSpc>
                <a:spcPct val="90000"/>
              </a:lnSpc>
              <a:buFont typeface="Arial" pitchFamily="34" charset="0"/>
              <a:buChar char="•"/>
            </a:pPr>
            <a:endParaRPr lang="en-GB" sz="1100" b="1">
              <a:latin typeface="Times New Roman" pitchFamily="18" charset="0"/>
              <a:cs typeface="Times New Roman" pitchFamily="18" charset="0"/>
            </a:endParaRPr>
          </a:p>
          <a:p>
            <a:pPr marL="400050" lvl="1" indent="-342900">
              <a:lnSpc>
                <a:spcPct val="90000"/>
              </a:lnSpc>
              <a:buFont typeface="Arial" pitchFamily="34" charset="0"/>
              <a:buChar char="•"/>
            </a:pPr>
            <a:r>
              <a:rPr lang="en-GB" sz="1100" b="1">
                <a:latin typeface="Times New Roman" pitchFamily="18" charset="0"/>
                <a:cs typeface="Times New Roman" pitchFamily="18" charset="0"/>
              </a:rPr>
              <a:t>Competition </a:t>
            </a:r>
            <a:r>
              <a:rPr lang="en-GB" sz="1100">
                <a:latin typeface="Times New Roman" pitchFamily="18" charset="0"/>
                <a:cs typeface="Times New Roman" pitchFamily="18" charset="0"/>
              </a:rPr>
              <a:t>is the social process or form of social interaction in which two or more individuals or groups strive against each other for the possession or use of some material or non-material good.</a:t>
            </a:r>
          </a:p>
          <a:p>
            <a:pPr marL="400050" lvl="1" indent="-342900">
              <a:lnSpc>
                <a:spcPct val="90000"/>
              </a:lnSpc>
              <a:buFont typeface="Arial" pitchFamily="34" charset="0"/>
              <a:buChar char="•"/>
            </a:pPr>
            <a:r>
              <a:rPr lang="en-GB" sz="1100">
                <a:latin typeface="Times New Roman" pitchFamily="18" charset="0"/>
                <a:cs typeface="Times New Roman" pitchFamily="18" charset="0"/>
              </a:rPr>
              <a:t>According to Horton and Hunt “competition is the struggle for possession of material and non-material items that are in limited supply and has been defined as the process of seeking to monopolize a reward by surpassing all rivals”.</a:t>
            </a:r>
          </a:p>
          <a:p>
            <a:pPr marL="400050" lvl="1" indent="-342900">
              <a:lnSpc>
                <a:spcPct val="90000"/>
              </a:lnSpc>
              <a:buFont typeface="Arial" pitchFamily="34" charset="0"/>
              <a:buChar char="•"/>
            </a:pPr>
            <a:r>
              <a:rPr lang="en-GB" sz="1100">
                <a:latin typeface="Times New Roman" pitchFamily="18" charset="0"/>
                <a:cs typeface="Times New Roman" pitchFamily="18" charset="0"/>
              </a:rPr>
              <a:t>Competition exists wherever and whenever the commodities that people want (be they material or non-material) are in limited supply.</a:t>
            </a:r>
          </a:p>
          <a:p>
            <a:pPr marL="400050" lvl="1" indent="-342900">
              <a:lnSpc>
                <a:spcPct val="90000"/>
              </a:lnSpc>
              <a:buFont typeface="Arial" pitchFamily="34" charset="0"/>
              <a:buChar char="•"/>
            </a:pPr>
            <a:r>
              <a:rPr lang="en-GB" sz="1100">
                <a:latin typeface="Times New Roman" pitchFamily="18" charset="0"/>
                <a:cs typeface="Times New Roman" pitchFamily="18" charset="0"/>
              </a:rPr>
              <a:t>The goal or objective by its nature, quality or quantity may be such that only one can achieve or secure it.</a:t>
            </a:r>
          </a:p>
        </p:txBody>
      </p:sp>
      <p:pic>
        <p:nvPicPr>
          <p:cNvPr id="5" name="Picture 4" descr="Network with pins">
            <a:extLst>
              <a:ext uri="{FF2B5EF4-FFF2-40B4-BE49-F238E27FC236}">
                <a16:creationId xmlns:a16="http://schemas.microsoft.com/office/drawing/2014/main" id="{C76ABCE5-058D-F8F6-A584-832E6D848CC0}"/>
              </a:ext>
            </a:extLst>
          </p:cNvPr>
          <p:cNvPicPr>
            <a:picLocks noChangeAspect="1"/>
          </p:cNvPicPr>
          <p:nvPr/>
        </p:nvPicPr>
        <p:blipFill>
          <a:blip r:embed="rId2"/>
          <a:srcRect l="27136" r="28481"/>
          <a:stretch/>
        </p:blipFill>
        <p:spPr>
          <a:xfrm>
            <a:off x="4572000" y="1"/>
            <a:ext cx="4577118" cy="6858000"/>
          </a:xfrm>
          <a:prstGeom prst="rect">
            <a:avLst/>
          </a:prstGeom>
        </p:spPr>
      </p:pic>
    </p:spTree>
    <p:extLst>
      <p:ext uri="{BB962C8B-B14F-4D97-AF65-F5344CB8AC3E}">
        <p14:creationId xmlns:p14="http://schemas.microsoft.com/office/powerpoint/2010/main" val="147229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3F9E8-C34A-C616-1412-9E6EC80D37E4}"/>
              </a:ext>
            </a:extLst>
          </p:cNvPr>
          <p:cNvSpPr>
            <a:spLocks noGrp="1"/>
          </p:cNvSpPr>
          <p:nvPr>
            <p:ph type="title"/>
          </p:nvPr>
        </p:nvSpPr>
        <p:spPr>
          <a:xfrm>
            <a:off x="571350" y="762001"/>
            <a:ext cx="4000647" cy="1708242"/>
          </a:xfrm>
        </p:spPr>
        <p:txBody>
          <a:bodyPr anchor="ctr">
            <a:normAutofit/>
          </a:bodyPr>
          <a:lstStyle/>
          <a:p>
            <a:r>
              <a:rPr lang="en-GB" sz="3500" b="1" dirty="0">
                <a:latin typeface="Times New Roman" pitchFamily="18" charset="0"/>
                <a:cs typeface="Times New Roman" pitchFamily="18" charset="0"/>
              </a:rPr>
              <a:t>Forms / Types of Competition</a:t>
            </a:r>
            <a:br>
              <a:rPr lang="en-GB" sz="3500" b="1" dirty="0">
                <a:latin typeface="Times New Roman" pitchFamily="18" charset="0"/>
                <a:cs typeface="Times New Roman" pitchFamily="18" charset="0"/>
              </a:rPr>
            </a:br>
            <a:endParaRPr lang="en-US" sz="3500" dirty="0"/>
          </a:p>
        </p:txBody>
      </p:sp>
      <p:sp>
        <p:nvSpPr>
          <p:cNvPr id="3" name="Content Placeholder 2">
            <a:extLst>
              <a:ext uri="{FF2B5EF4-FFF2-40B4-BE49-F238E27FC236}">
                <a16:creationId xmlns:a16="http://schemas.microsoft.com/office/drawing/2014/main" id="{6D52B0C8-6A0D-8A4A-C434-94AD8C415414}"/>
              </a:ext>
            </a:extLst>
          </p:cNvPr>
          <p:cNvSpPr>
            <a:spLocks noGrp="1"/>
          </p:cNvSpPr>
          <p:nvPr>
            <p:ph idx="1"/>
          </p:nvPr>
        </p:nvSpPr>
        <p:spPr>
          <a:xfrm>
            <a:off x="571350" y="2470244"/>
            <a:ext cx="4000647" cy="3769835"/>
          </a:xfrm>
        </p:spPr>
        <p:txBody>
          <a:bodyPr anchor="ctr">
            <a:normAutofit/>
          </a:bodyPr>
          <a:lstStyle/>
          <a:p>
            <a:pPr marL="514350" lvl="1" indent="-457200">
              <a:lnSpc>
                <a:spcPct val="90000"/>
              </a:lnSpc>
              <a:buAutoNum type="arabicPeriod"/>
            </a:pPr>
            <a:r>
              <a:rPr lang="en-GB" sz="1100" b="1">
                <a:latin typeface="Times New Roman" pitchFamily="18" charset="0"/>
                <a:cs typeface="Times New Roman" pitchFamily="18" charset="0"/>
              </a:rPr>
              <a:t>Absolute and Relative Competition</a:t>
            </a:r>
          </a:p>
          <a:p>
            <a:pPr marL="742950" lvl="2" indent="-285750">
              <a:lnSpc>
                <a:spcPct val="90000"/>
              </a:lnSpc>
              <a:buFont typeface="Wingdings" pitchFamily="2" charset="2"/>
              <a:buChar char="Ø"/>
            </a:pPr>
            <a:r>
              <a:rPr lang="en-GB" sz="1100" b="1">
                <a:latin typeface="Times New Roman" pitchFamily="18" charset="0"/>
                <a:cs typeface="Times New Roman" pitchFamily="18" charset="0"/>
              </a:rPr>
              <a:t>Absolute competition</a:t>
            </a:r>
            <a:r>
              <a:rPr lang="en-GB" sz="1100">
                <a:latin typeface="Times New Roman" pitchFamily="18" charset="0"/>
                <a:cs typeface="Times New Roman" pitchFamily="18" charset="0"/>
              </a:rPr>
              <a:t> exists when the goal is such that it can be achieved by one competitor only at a time, </a:t>
            </a:r>
            <a:r>
              <a:rPr lang="en-GB" sz="1100" b="1">
                <a:latin typeface="Times New Roman" pitchFamily="18" charset="0"/>
                <a:cs typeface="Times New Roman" pitchFamily="18" charset="0"/>
              </a:rPr>
              <a:t>e.g.</a:t>
            </a:r>
            <a:r>
              <a:rPr lang="en-GB" sz="1100">
                <a:latin typeface="Times New Roman" pitchFamily="18" charset="0"/>
                <a:cs typeface="Times New Roman" pitchFamily="18" charset="0"/>
              </a:rPr>
              <a:t> there is only one winning team in football tournament. One person who can be elected as president of a country, etc.</a:t>
            </a:r>
          </a:p>
          <a:p>
            <a:pPr marL="742950" lvl="2" indent="-285750">
              <a:lnSpc>
                <a:spcPct val="90000"/>
              </a:lnSpc>
              <a:buFont typeface="Wingdings" pitchFamily="2" charset="2"/>
              <a:buChar char="Ø"/>
            </a:pPr>
            <a:r>
              <a:rPr lang="en-GB" sz="1100" b="1">
                <a:latin typeface="Times New Roman" pitchFamily="18" charset="0"/>
                <a:cs typeface="Times New Roman" pitchFamily="18" charset="0"/>
              </a:rPr>
              <a:t>Relative competition</a:t>
            </a:r>
            <a:r>
              <a:rPr lang="en-GB" sz="1100">
                <a:latin typeface="Times New Roman" pitchFamily="18" charset="0"/>
                <a:cs typeface="Times New Roman" pitchFamily="18" charset="0"/>
              </a:rPr>
              <a:t> on the other  hand, is based on the degree to which a goal or objective may be achieved by many competitors, </a:t>
            </a:r>
            <a:r>
              <a:rPr lang="en-GB" sz="1100" b="1">
                <a:latin typeface="Times New Roman" pitchFamily="18" charset="0"/>
                <a:cs typeface="Times New Roman" pitchFamily="18" charset="0"/>
              </a:rPr>
              <a:t>e.g.</a:t>
            </a:r>
            <a:r>
              <a:rPr lang="en-GB" sz="1100">
                <a:latin typeface="Times New Roman" pitchFamily="18" charset="0"/>
                <a:cs typeface="Times New Roman" pitchFamily="18" charset="0"/>
              </a:rPr>
              <a:t> competition for money for other forms of wealth or prestige where the competitors do not expect to achieve all but do strive in securing more of these commodities.</a:t>
            </a:r>
          </a:p>
          <a:p>
            <a:pPr marL="514350" lvl="1" indent="-457200">
              <a:lnSpc>
                <a:spcPct val="90000"/>
              </a:lnSpc>
              <a:buAutoNum type="arabicPeriod" startAt="2"/>
            </a:pPr>
            <a:r>
              <a:rPr lang="en-GB" sz="1100" b="1">
                <a:latin typeface="Times New Roman" pitchFamily="18" charset="0"/>
                <a:cs typeface="Times New Roman" pitchFamily="18" charset="0"/>
              </a:rPr>
              <a:t>Personal and Impersonal Competition</a:t>
            </a:r>
          </a:p>
          <a:p>
            <a:pPr marL="742950" lvl="2" indent="-285750">
              <a:lnSpc>
                <a:spcPct val="90000"/>
              </a:lnSpc>
              <a:buFont typeface="Wingdings" pitchFamily="2" charset="2"/>
              <a:buChar char="Ø"/>
            </a:pPr>
            <a:r>
              <a:rPr lang="en-GB" sz="1100">
                <a:latin typeface="Times New Roman" pitchFamily="18" charset="0"/>
                <a:cs typeface="Times New Roman" pitchFamily="18" charset="0"/>
              </a:rPr>
              <a:t>In personal competition the focus of attention of each competitor is on other competitor whom the individual strive to eliminate as well as on the target</a:t>
            </a:r>
          </a:p>
          <a:p>
            <a:pPr marL="742950" lvl="2" indent="-285750">
              <a:lnSpc>
                <a:spcPct val="90000"/>
              </a:lnSpc>
              <a:buFont typeface="Wingdings" pitchFamily="2" charset="2"/>
              <a:buChar char="Ø"/>
            </a:pPr>
            <a:r>
              <a:rPr lang="en-GB" sz="1100">
                <a:latin typeface="Times New Roman" pitchFamily="18" charset="0"/>
                <a:cs typeface="Times New Roman" pitchFamily="18" charset="0"/>
              </a:rPr>
              <a:t>Such personal competition often approaches conflict, with rather a narrow dividing line.</a:t>
            </a:r>
          </a:p>
          <a:p>
            <a:pPr marL="742950" lvl="2" indent="-285750">
              <a:lnSpc>
                <a:spcPct val="90000"/>
              </a:lnSpc>
              <a:buFont typeface="Wingdings" pitchFamily="2" charset="2"/>
              <a:buChar char="Ø"/>
            </a:pPr>
            <a:r>
              <a:rPr lang="en-GB" sz="1100">
                <a:latin typeface="Times New Roman" pitchFamily="18" charset="0"/>
                <a:cs typeface="Times New Roman" pitchFamily="18" charset="0"/>
              </a:rPr>
              <a:t>Impersonal competition on the other hand has no personal focus on the individuals striving instead to reach a goal rather than to defeat an opponent.</a:t>
            </a:r>
          </a:p>
          <a:p>
            <a:pPr>
              <a:lnSpc>
                <a:spcPct val="90000"/>
              </a:lnSpc>
            </a:pPr>
            <a:endParaRPr lang="en-US" sz="1100"/>
          </a:p>
        </p:txBody>
      </p:sp>
      <p:pic>
        <p:nvPicPr>
          <p:cNvPr id="5" name="Picture 4" descr="Foosball football players">
            <a:extLst>
              <a:ext uri="{FF2B5EF4-FFF2-40B4-BE49-F238E27FC236}">
                <a16:creationId xmlns:a16="http://schemas.microsoft.com/office/drawing/2014/main" id="{0181FD46-A88A-1EA2-DA69-8EB2A5A949A6}"/>
              </a:ext>
            </a:extLst>
          </p:cNvPr>
          <p:cNvPicPr>
            <a:picLocks noChangeAspect="1"/>
          </p:cNvPicPr>
          <p:nvPr/>
        </p:nvPicPr>
        <p:blipFill>
          <a:blip r:embed="rId2"/>
          <a:srcRect l="33754" r="27515"/>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193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b="1">
                <a:latin typeface="Times New Roman" pitchFamily="18" charset="0"/>
                <a:cs typeface="Times New Roman" pitchFamily="18" charset="0"/>
              </a:rPr>
              <a:t>Sociology</a:t>
            </a:r>
          </a:p>
        </p:txBody>
      </p:sp>
      <p:sp>
        <p:nvSpPr>
          <p:cNvPr id="3" name="Content Placeholder 2"/>
          <p:cNvSpPr>
            <a:spLocks noGrp="1"/>
          </p:cNvSpPr>
          <p:nvPr>
            <p:ph idx="1"/>
          </p:nvPr>
        </p:nvSpPr>
        <p:spPr>
          <a:xfrm>
            <a:off x="579371" y="2362200"/>
            <a:ext cx="4000647" cy="4912835"/>
          </a:xfrm>
        </p:spPr>
        <p:txBody>
          <a:bodyPr anchor="ctr">
            <a:normAutofit/>
          </a:bodyPr>
          <a:lstStyle/>
          <a:p>
            <a:pPr marL="0" indent="0">
              <a:lnSpc>
                <a:spcPct val="90000"/>
              </a:lnSpc>
              <a:buNone/>
            </a:pPr>
            <a:endParaRPr lang="en-US" sz="1100" dirty="0">
              <a:latin typeface="Times New Roman" pitchFamily="18" charset="0"/>
              <a:cs typeface="Times New Roman" pitchFamily="18" charset="0"/>
            </a:endParaRPr>
          </a:p>
          <a:p>
            <a:pPr>
              <a:lnSpc>
                <a:spcPct val="90000"/>
              </a:lnSpc>
            </a:pPr>
            <a:r>
              <a:rPr lang="en-US" sz="1100" b="1" dirty="0">
                <a:latin typeface="Times New Roman" pitchFamily="18" charset="0"/>
                <a:cs typeface="Times New Roman" pitchFamily="18" charset="0"/>
              </a:rPr>
              <a:t>Sociology </a:t>
            </a:r>
            <a:r>
              <a:rPr lang="en-US" sz="1100" dirty="0">
                <a:latin typeface="Times New Roman" pitchFamily="18" charset="0"/>
                <a:cs typeface="Times New Roman" pitchFamily="18" charset="0"/>
              </a:rPr>
              <a:t>is the systematic study of human society and social interaction.</a:t>
            </a:r>
          </a:p>
          <a:p>
            <a:pPr marL="0" indent="0">
              <a:lnSpc>
                <a:spcPct val="90000"/>
              </a:lnSpc>
              <a:buNone/>
            </a:pPr>
            <a:r>
              <a:rPr lang="en-US" sz="1100" dirty="0">
                <a:latin typeface="Times New Roman" pitchFamily="18" charset="0"/>
                <a:cs typeface="Times New Roman" pitchFamily="18" charset="0"/>
              </a:rPr>
              <a:t>	</a:t>
            </a:r>
            <a:r>
              <a:rPr lang="en-US" sz="1100" b="1" dirty="0">
                <a:latin typeface="Times New Roman" pitchFamily="18" charset="0"/>
                <a:cs typeface="Times New Roman" pitchFamily="18" charset="0"/>
              </a:rPr>
              <a:t>Society - </a:t>
            </a:r>
            <a:r>
              <a:rPr lang="en-US" sz="1100" dirty="0">
                <a:latin typeface="Times New Roman" pitchFamily="18" charset="0"/>
                <a:cs typeface="Times New Roman" pitchFamily="18" charset="0"/>
              </a:rPr>
              <a:t>is a large group of individuals who are living together, having 	common interests, culture, social system and common needs of life.</a:t>
            </a:r>
          </a:p>
          <a:p>
            <a:pPr marL="0" indent="0">
              <a:lnSpc>
                <a:spcPct val="90000"/>
              </a:lnSpc>
              <a:buNone/>
            </a:pPr>
            <a:r>
              <a:rPr lang="en-US" sz="1100" b="1" dirty="0">
                <a:latin typeface="Times New Roman" pitchFamily="18" charset="0"/>
                <a:cs typeface="Times New Roman" pitchFamily="18" charset="0"/>
              </a:rPr>
              <a:t>	Society</a:t>
            </a:r>
            <a:r>
              <a:rPr lang="en-US" sz="1100" dirty="0">
                <a:latin typeface="Times New Roman" pitchFamily="18" charset="0"/>
                <a:cs typeface="Times New Roman" pitchFamily="18" charset="0"/>
              </a:rPr>
              <a:t> is a large social grouping that shares the same geographical territory 	and is subject to the same political authority and dominant cultural 	expectations.</a:t>
            </a:r>
            <a:endParaRPr lang="en-US" sz="1100" b="1" dirty="0">
              <a:latin typeface="Times New Roman" pitchFamily="18" charset="0"/>
              <a:cs typeface="Times New Roman" pitchFamily="18" charset="0"/>
            </a:endParaRPr>
          </a:p>
          <a:p>
            <a:pPr>
              <a:lnSpc>
                <a:spcPct val="90000"/>
              </a:lnSpc>
            </a:pPr>
            <a:r>
              <a:rPr lang="en-US" sz="1100" b="1" dirty="0">
                <a:latin typeface="Times New Roman" pitchFamily="18" charset="0"/>
                <a:cs typeface="Times New Roman" pitchFamily="18" charset="0"/>
              </a:rPr>
              <a:t>Sociology </a:t>
            </a:r>
            <a:r>
              <a:rPr lang="en-US" sz="1100" dirty="0">
                <a:latin typeface="Times New Roman" pitchFamily="18" charset="0"/>
                <a:cs typeface="Times New Roman" pitchFamily="18" charset="0"/>
              </a:rPr>
              <a:t>is the study of man’s behavior in relationship to other groups and individuals with whom he interacts.</a:t>
            </a:r>
          </a:p>
          <a:p>
            <a:pPr>
              <a:lnSpc>
                <a:spcPct val="90000"/>
              </a:lnSpc>
            </a:pPr>
            <a:r>
              <a:rPr lang="en-US" sz="1100" b="1" dirty="0">
                <a:latin typeface="Times New Roman" pitchFamily="18" charset="0"/>
                <a:cs typeface="Times New Roman" pitchFamily="18" charset="0"/>
              </a:rPr>
              <a:t>Sociology</a:t>
            </a:r>
            <a:r>
              <a:rPr lang="en-US" sz="1100" dirty="0">
                <a:latin typeface="Times New Roman" pitchFamily="18" charset="0"/>
                <a:cs typeface="Times New Roman" pitchFamily="18" charset="0"/>
              </a:rPr>
              <a:t> is the scientific study of human social life. (Horton and Hunt)</a:t>
            </a:r>
          </a:p>
          <a:p>
            <a:pPr marL="0" indent="0">
              <a:lnSpc>
                <a:spcPct val="90000"/>
              </a:lnSpc>
              <a:buNone/>
            </a:pPr>
            <a:r>
              <a:rPr lang="en-US" sz="1100" dirty="0">
                <a:latin typeface="Times New Roman" pitchFamily="18" charset="0"/>
                <a:cs typeface="Times New Roman" pitchFamily="18" charset="0"/>
              </a:rPr>
              <a:t>	</a:t>
            </a:r>
            <a:r>
              <a:rPr lang="en-US" sz="1100" b="1" dirty="0">
                <a:latin typeface="Times New Roman" pitchFamily="18" charset="0"/>
                <a:cs typeface="Times New Roman" pitchFamily="18" charset="0"/>
              </a:rPr>
              <a:t>Science – </a:t>
            </a:r>
            <a:r>
              <a:rPr lang="en-US" sz="1100" dirty="0">
                <a:latin typeface="Times New Roman" pitchFamily="18" charset="0"/>
                <a:cs typeface="Times New Roman" pitchFamily="18" charset="0"/>
              </a:rPr>
              <a:t>a body of organized, verified knowledge which has been secured 	through scientific investigation;  OR a science is a method of study whereby a 	body of verified knowledge is obtained / discovered.</a:t>
            </a:r>
          </a:p>
          <a:p>
            <a:pPr marL="0" indent="0">
              <a:lnSpc>
                <a:spcPct val="90000"/>
              </a:lnSpc>
              <a:buNone/>
            </a:pPr>
            <a:r>
              <a:rPr lang="en-US" sz="1100" dirty="0">
                <a:latin typeface="Times New Roman" pitchFamily="18" charset="0"/>
                <a:cs typeface="Times New Roman" pitchFamily="18" charset="0"/>
              </a:rPr>
              <a:t>	</a:t>
            </a:r>
            <a:r>
              <a:rPr lang="en-US" sz="1100" b="1" dirty="0">
                <a:latin typeface="Times New Roman" pitchFamily="18" charset="0"/>
                <a:cs typeface="Times New Roman" pitchFamily="18" charset="0"/>
              </a:rPr>
              <a:t>Scientific method – </a:t>
            </a:r>
            <a:r>
              <a:rPr lang="en-US" sz="1100" dirty="0">
                <a:latin typeface="Times New Roman" pitchFamily="18" charset="0"/>
                <a:cs typeface="Times New Roman" pitchFamily="18" charset="0"/>
              </a:rPr>
              <a:t>is body of techniques for investigating phenomena, 	acquiring new knowledge or correcting and integrating previous knowledge.</a:t>
            </a:r>
            <a:endParaRPr lang="en-US" sz="1100" b="1" dirty="0">
              <a:latin typeface="Times New Roman" pitchFamily="18" charset="0"/>
              <a:cs typeface="Times New Roman" pitchFamily="18" charset="0"/>
            </a:endParaRPr>
          </a:p>
          <a:p>
            <a:pPr>
              <a:lnSpc>
                <a:spcPct val="90000"/>
              </a:lnSpc>
            </a:pPr>
            <a:r>
              <a:rPr lang="en-US" sz="1100" b="1" dirty="0">
                <a:latin typeface="Times New Roman" pitchFamily="18" charset="0"/>
                <a:cs typeface="Times New Roman" pitchFamily="18" charset="0"/>
              </a:rPr>
              <a:t>Sociology </a:t>
            </a:r>
            <a:r>
              <a:rPr lang="en-US" sz="1100" dirty="0">
                <a:latin typeface="Times New Roman" pitchFamily="18" charset="0"/>
                <a:cs typeface="Times New Roman" pitchFamily="18" charset="0"/>
              </a:rPr>
              <a:t>is the study of interaction arising from the association of living being. (</a:t>
            </a:r>
            <a:r>
              <a:rPr lang="en-US" sz="1100" dirty="0" err="1">
                <a:latin typeface="Times New Roman" pitchFamily="18" charset="0"/>
                <a:cs typeface="Times New Roman" pitchFamily="18" charset="0"/>
              </a:rPr>
              <a:t>Gillin</a:t>
            </a:r>
            <a:r>
              <a:rPr lang="en-US" sz="1100" dirty="0">
                <a:latin typeface="Times New Roman" pitchFamily="18" charset="0"/>
                <a:cs typeface="Times New Roman" pitchFamily="18" charset="0"/>
              </a:rPr>
              <a:t> and </a:t>
            </a:r>
            <a:r>
              <a:rPr lang="en-US" sz="1100" dirty="0" err="1">
                <a:latin typeface="Times New Roman" pitchFamily="18" charset="0"/>
                <a:cs typeface="Times New Roman" pitchFamily="18" charset="0"/>
              </a:rPr>
              <a:t>Gillin</a:t>
            </a:r>
            <a:r>
              <a:rPr lang="en-US" sz="1100" dirty="0">
                <a:latin typeface="Times New Roman" pitchFamily="18" charset="0"/>
                <a:cs typeface="Times New Roman" pitchFamily="18" charset="0"/>
              </a:rPr>
              <a:t>)</a:t>
            </a:r>
            <a:endParaRPr lang="en-US" sz="1100" b="1" dirty="0"/>
          </a:p>
          <a:p>
            <a:pPr marL="0" indent="0">
              <a:lnSpc>
                <a:spcPct val="90000"/>
              </a:lnSpc>
              <a:buNone/>
            </a:pPr>
            <a:endParaRPr lang="en-US" sz="1100" b="1" dirty="0">
              <a:latin typeface="Times New Roman" pitchFamily="18" charset="0"/>
              <a:cs typeface="Times New Roman" pitchFamily="18" charset="0"/>
            </a:endParaRPr>
          </a:p>
          <a:p>
            <a:pPr marL="0" indent="0">
              <a:lnSpc>
                <a:spcPct val="90000"/>
              </a:lnSpc>
              <a:buNone/>
            </a:pPr>
            <a:endParaRPr lang="en-US" sz="1100" dirty="0">
              <a:latin typeface="Times New Roman" pitchFamily="18" charset="0"/>
              <a:cs typeface="Times New Roman" pitchFamily="18" charset="0"/>
            </a:endParaRPr>
          </a:p>
        </p:txBody>
      </p:sp>
      <p:pic>
        <p:nvPicPr>
          <p:cNvPr id="5" name="Picture 4" descr="Colourful carved figures of humans">
            <a:extLst>
              <a:ext uri="{FF2B5EF4-FFF2-40B4-BE49-F238E27FC236}">
                <a16:creationId xmlns:a16="http://schemas.microsoft.com/office/drawing/2014/main" id="{5A42271C-1FBD-9924-3F46-53DC6B5971AE}"/>
              </a:ext>
            </a:extLst>
          </p:cNvPr>
          <p:cNvPicPr>
            <a:picLocks noChangeAspect="1"/>
          </p:cNvPicPr>
          <p:nvPr/>
        </p:nvPicPr>
        <p:blipFill>
          <a:blip r:embed="rId2"/>
          <a:srcRect l="29367" r="2913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945969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pPr lvl="1" rtl="0">
              <a:spcBef>
                <a:spcPct val="0"/>
              </a:spcBef>
            </a:pPr>
            <a:r>
              <a:rPr lang="en-GB" sz="3850" b="1" dirty="0">
                <a:solidFill>
                  <a:schemeClr val="tx2"/>
                </a:solidFill>
                <a:latin typeface="Times New Roman" pitchFamily="18" charset="0"/>
                <a:cs typeface="Times New Roman" pitchFamily="18" charset="0"/>
              </a:rPr>
              <a:t>Conflict</a:t>
            </a:r>
          </a:p>
        </p:txBody>
      </p:sp>
      <p:sp>
        <p:nvSpPr>
          <p:cNvPr id="3" name="Content Placeholder 2"/>
          <p:cNvSpPr>
            <a:spLocks noGrp="1"/>
          </p:cNvSpPr>
          <p:nvPr>
            <p:ph idx="1"/>
          </p:nvPr>
        </p:nvSpPr>
        <p:spPr>
          <a:xfrm>
            <a:off x="852321" y="2227943"/>
            <a:ext cx="5033221" cy="3788227"/>
          </a:xfrm>
        </p:spPr>
        <p:txBody>
          <a:bodyPr anchor="ctr">
            <a:normAutofit lnSpcReduction="10000"/>
          </a:bodyPr>
          <a:lstStyle/>
          <a:p>
            <a:pPr marL="400050" lvl="1" indent="-342900">
              <a:lnSpc>
                <a:spcPct val="90000"/>
              </a:lnSpc>
              <a:buFont typeface="Arial" pitchFamily="34" charset="0"/>
              <a:buChar char="•"/>
            </a:pPr>
            <a:r>
              <a:rPr lang="en-GB" sz="1400" b="1" dirty="0">
                <a:solidFill>
                  <a:schemeClr val="tx2"/>
                </a:solidFill>
                <a:latin typeface="Times New Roman" pitchFamily="18" charset="0"/>
                <a:cs typeface="Times New Roman" pitchFamily="18" charset="0"/>
              </a:rPr>
              <a:t>Conflict </a:t>
            </a:r>
            <a:r>
              <a:rPr lang="en-GB" sz="1400" dirty="0">
                <a:solidFill>
                  <a:schemeClr val="tx2"/>
                </a:solidFill>
                <a:latin typeface="Times New Roman" pitchFamily="18" charset="0"/>
                <a:cs typeface="Times New Roman" pitchFamily="18" charset="0"/>
              </a:rPr>
              <a:t>refers to the struggle in which competing parties attempting to reach a goal, strive to eliminate an opponent by making the other party ineffectual or by annihilation.</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Victor is at the expense of the opposing party.</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Horton defines the term conflict as “the process of seeking to monopolize reward by eliminating or weakening the competitors”.</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The difference between conflict and competition lies chiefly in the focus and manner of achieving the goal.</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In competition the primary focus is the goal and interaction as according to culturally defined rules of behaviour and procedures.</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In conflict the focus is on the annihilation of the opponent, so that the way is cleared for achievement of the  goal.</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Conflict is social interaction to achieve goals by conquest with focus on elimination of opposing parties.</a:t>
            </a:r>
          </a:p>
          <a:p>
            <a:pPr marL="400050" lvl="1" indent="-342900">
              <a:lnSpc>
                <a:spcPct val="90000"/>
              </a:lnSpc>
              <a:buFont typeface="Arial" pitchFamily="34" charset="0"/>
              <a:buChar char="•"/>
            </a:pPr>
            <a:r>
              <a:rPr lang="en-GB" sz="1400" dirty="0">
                <a:solidFill>
                  <a:schemeClr val="tx2"/>
                </a:solidFill>
                <a:latin typeface="Times New Roman" pitchFamily="18" charset="0"/>
                <a:cs typeface="Times New Roman" pitchFamily="18" charset="0"/>
              </a:rPr>
              <a:t>The primary focus in competition is not the opposing party but the goal and its achievement</a:t>
            </a:r>
            <a:r>
              <a:rPr lang="en-GB" sz="1300" dirty="0">
                <a:solidFill>
                  <a:schemeClr val="tx2"/>
                </a:solidFill>
                <a:latin typeface="Times New Roman" pitchFamily="18" charset="0"/>
                <a:cs typeface="Times New Roman" pitchFamily="18" charset="0"/>
              </a:rPr>
              <a:t>.</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Irritant">
            <a:extLst>
              <a:ext uri="{FF2B5EF4-FFF2-40B4-BE49-F238E27FC236}">
                <a16:creationId xmlns:a16="http://schemas.microsoft.com/office/drawing/2014/main" id="{AE30FBCC-4317-748A-1AB7-8755F052C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3112506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9"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7"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91F8F08-8767-22BE-CA6A-C4173418DBDC}"/>
              </a:ext>
            </a:extLst>
          </p:cNvPr>
          <p:cNvSpPr>
            <a:spLocks noGrp="1"/>
          </p:cNvSpPr>
          <p:nvPr>
            <p:ph type="title"/>
          </p:nvPr>
        </p:nvSpPr>
        <p:spPr>
          <a:xfrm>
            <a:off x="480060" y="1243013"/>
            <a:ext cx="2891790" cy="4371974"/>
          </a:xfrm>
        </p:spPr>
        <p:txBody>
          <a:bodyPr>
            <a:normAutofit/>
          </a:bodyPr>
          <a:lstStyle/>
          <a:p>
            <a:r>
              <a:rPr lang="en-GB" sz="3100" b="1">
                <a:solidFill>
                  <a:schemeClr val="tx2"/>
                </a:solidFill>
                <a:latin typeface="Times New Roman" pitchFamily="18" charset="0"/>
                <a:cs typeface="Times New Roman" pitchFamily="18" charset="0"/>
              </a:rPr>
              <a:t>Forms / types of Conflict</a:t>
            </a:r>
            <a:br>
              <a:rPr lang="en-GB" sz="3100" b="1">
                <a:solidFill>
                  <a:schemeClr val="tx2"/>
                </a:solidFill>
                <a:latin typeface="Times New Roman" pitchFamily="18" charset="0"/>
                <a:cs typeface="Times New Roman" pitchFamily="18" charset="0"/>
              </a:rPr>
            </a:br>
            <a:endParaRPr lang="en-US" sz="3100">
              <a:solidFill>
                <a:schemeClr val="tx2"/>
              </a:solidFill>
            </a:endParaRPr>
          </a:p>
        </p:txBody>
      </p:sp>
      <p:sp>
        <p:nvSpPr>
          <p:cNvPr id="3" name="Content Placeholder 2">
            <a:extLst>
              <a:ext uri="{FF2B5EF4-FFF2-40B4-BE49-F238E27FC236}">
                <a16:creationId xmlns:a16="http://schemas.microsoft.com/office/drawing/2014/main" id="{DEA2E15F-9412-378E-825C-F47849567A9D}"/>
              </a:ext>
            </a:extLst>
          </p:cNvPr>
          <p:cNvSpPr>
            <a:spLocks noGrp="1"/>
          </p:cNvSpPr>
          <p:nvPr>
            <p:ph idx="1"/>
          </p:nvPr>
        </p:nvSpPr>
        <p:spPr>
          <a:xfrm>
            <a:off x="4629150" y="804672"/>
            <a:ext cx="3915918" cy="5230368"/>
          </a:xfrm>
        </p:spPr>
        <p:txBody>
          <a:bodyPr anchor="ctr">
            <a:normAutofit/>
          </a:bodyPr>
          <a:lstStyle/>
          <a:p>
            <a:pPr marL="57150" lvl="1" indent="0">
              <a:lnSpc>
                <a:spcPct val="90000"/>
              </a:lnSpc>
              <a:buNone/>
            </a:pPr>
            <a:r>
              <a:rPr lang="en-GB" sz="1400" b="1" dirty="0">
                <a:solidFill>
                  <a:schemeClr val="tx2"/>
                </a:solidFill>
                <a:latin typeface="Times New Roman" pitchFamily="18" charset="0"/>
                <a:cs typeface="Times New Roman" pitchFamily="18" charset="0"/>
              </a:rPr>
              <a:t>1. War- </a:t>
            </a:r>
            <a:r>
              <a:rPr lang="en-GB" sz="1400" dirty="0">
                <a:solidFill>
                  <a:schemeClr val="tx2"/>
                </a:solidFill>
                <a:latin typeface="Times New Roman" pitchFamily="18" charset="0"/>
                <a:cs typeface="Times New Roman" pitchFamily="18" charset="0"/>
              </a:rPr>
              <a:t>the most destructive of conflict.</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Reason for war may be economic gains, difference in religious ideologies, encroachment of others territory etc.</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Wars may be regional, world short and  long.</a:t>
            </a:r>
          </a:p>
          <a:p>
            <a:pPr marL="400050" lvl="1" indent="-342900">
              <a:lnSpc>
                <a:spcPct val="90000"/>
              </a:lnSpc>
              <a:buAutoNum type="arabicPeriod" startAt="2"/>
            </a:pPr>
            <a:r>
              <a:rPr lang="en-GB" sz="1400" b="1" dirty="0">
                <a:solidFill>
                  <a:schemeClr val="tx2"/>
                </a:solidFill>
                <a:latin typeface="Times New Roman" pitchFamily="18" charset="0"/>
                <a:cs typeface="Times New Roman" pitchFamily="18" charset="0"/>
              </a:rPr>
              <a:t>Class Conflict</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There are different classes  in the social ladder of society.</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The upper classes exploit the lower class for their own benefits and block the progress and prosperity of lower classes. This exploitation leads to class conflict. e.g.</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French revolution, Russian revolution, tenants and land lords and labourers and industrialists category of conflict.</a:t>
            </a:r>
          </a:p>
          <a:p>
            <a:pPr marL="400050" lvl="1" indent="-342900">
              <a:lnSpc>
                <a:spcPct val="90000"/>
              </a:lnSpc>
              <a:buAutoNum type="arabicPeriod" startAt="3"/>
            </a:pPr>
            <a:r>
              <a:rPr lang="en-GB" sz="1400" b="1" dirty="0">
                <a:solidFill>
                  <a:schemeClr val="tx2"/>
                </a:solidFill>
                <a:latin typeface="Times New Roman" pitchFamily="18" charset="0"/>
                <a:cs typeface="Times New Roman" pitchFamily="18" charset="0"/>
              </a:rPr>
              <a:t>Racial Conflict</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The presence of different races in a country brings racial conflicts, e.g.</a:t>
            </a:r>
          </a:p>
          <a:p>
            <a:pPr marL="742950" lvl="2" indent="-285750">
              <a:lnSpc>
                <a:spcPct val="90000"/>
              </a:lnSpc>
              <a:buFont typeface="Wingdings" pitchFamily="2" charset="2"/>
              <a:buChar char="Ø"/>
            </a:pPr>
            <a:r>
              <a:rPr lang="en-GB" sz="1400" dirty="0">
                <a:solidFill>
                  <a:schemeClr val="tx2"/>
                </a:solidFill>
                <a:latin typeface="Times New Roman" pitchFamily="18" charset="0"/>
                <a:cs typeface="Times New Roman" pitchFamily="18" charset="0"/>
              </a:rPr>
              <a:t>The conflicts between Negroes and whites in USA, UK and South Africa.</a:t>
            </a:r>
            <a:endParaRPr lang="en-US" sz="1400" dirty="0">
              <a:solidFill>
                <a:schemeClr val="tx2"/>
              </a:solidFill>
            </a:endParaRPr>
          </a:p>
        </p:txBody>
      </p:sp>
    </p:spTree>
    <p:extLst>
      <p:ext uri="{BB962C8B-B14F-4D97-AF65-F5344CB8AC3E}">
        <p14:creationId xmlns:p14="http://schemas.microsoft.com/office/powerpoint/2010/main" val="219089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508838"/>
            <a:ext cx="3913467"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480060" y="1243013"/>
            <a:ext cx="2891790" cy="4371974"/>
          </a:xfrm>
        </p:spPr>
        <p:txBody>
          <a:bodyPr>
            <a:normAutofit/>
          </a:bodyPr>
          <a:lstStyle/>
          <a:p>
            <a:pPr lvl="1" rtl="0">
              <a:spcBef>
                <a:spcPct val="0"/>
              </a:spcBef>
            </a:pPr>
            <a:r>
              <a:rPr lang="en-GB" sz="3100" b="1">
                <a:solidFill>
                  <a:schemeClr val="tx2"/>
                </a:solidFill>
                <a:latin typeface="Times New Roman" pitchFamily="18" charset="0"/>
                <a:cs typeface="Times New Roman" pitchFamily="18" charset="0"/>
              </a:rPr>
              <a:t>Forms / types of Conflict</a:t>
            </a:r>
          </a:p>
        </p:txBody>
      </p:sp>
      <p:sp>
        <p:nvSpPr>
          <p:cNvPr id="3" name="Content Placeholder 2"/>
          <p:cNvSpPr>
            <a:spLocks noGrp="1"/>
          </p:cNvSpPr>
          <p:nvPr>
            <p:ph idx="1"/>
          </p:nvPr>
        </p:nvSpPr>
        <p:spPr>
          <a:xfrm>
            <a:off x="4629150" y="804672"/>
            <a:ext cx="3915918" cy="5230368"/>
          </a:xfrm>
        </p:spPr>
        <p:txBody>
          <a:bodyPr anchor="ctr">
            <a:normAutofit/>
          </a:bodyPr>
          <a:lstStyle/>
          <a:p>
            <a:pPr marL="400050" lvl="1" indent="-342900">
              <a:lnSpc>
                <a:spcPct val="90000"/>
              </a:lnSpc>
              <a:buAutoNum type="arabicPeriod" startAt="2"/>
            </a:pPr>
            <a:endParaRPr lang="en-GB" sz="1400">
              <a:solidFill>
                <a:schemeClr val="tx2"/>
              </a:solidFill>
              <a:latin typeface="Times New Roman" pitchFamily="18" charset="0"/>
              <a:cs typeface="Times New Roman" pitchFamily="18" charset="0"/>
            </a:endParaRPr>
          </a:p>
          <a:p>
            <a:pPr marL="400050" lvl="1" indent="-342900">
              <a:lnSpc>
                <a:spcPct val="90000"/>
              </a:lnSpc>
              <a:buAutoNum type="arabicPeriod" startAt="4"/>
            </a:pPr>
            <a:r>
              <a:rPr lang="en-GB" sz="1400" b="1">
                <a:solidFill>
                  <a:schemeClr val="tx2"/>
                </a:solidFill>
                <a:latin typeface="Times New Roman" pitchFamily="18" charset="0"/>
                <a:cs typeface="Times New Roman" pitchFamily="18" charset="0"/>
              </a:rPr>
              <a:t>Religious Conflict</a:t>
            </a:r>
          </a:p>
          <a:p>
            <a:pPr marL="742950" lvl="2" indent="-285750">
              <a:lnSpc>
                <a:spcPct val="90000"/>
              </a:lnSpc>
              <a:buFont typeface="Wingdings" pitchFamily="2" charset="2"/>
              <a:buChar char="Ø"/>
            </a:pPr>
            <a:r>
              <a:rPr lang="en-GB" sz="1400">
                <a:solidFill>
                  <a:schemeClr val="tx2"/>
                </a:solidFill>
                <a:latin typeface="Times New Roman" pitchFamily="18" charset="0"/>
                <a:cs typeface="Times New Roman" pitchFamily="18" charset="0"/>
              </a:rPr>
              <a:t>This kind of conflict is either within the religion or between different religions.</a:t>
            </a:r>
          </a:p>
          <a:p>
            <a:pPr marL="742950" lvl="2" indent="-285750">
              <a:lnSpc>
                <a:spcPct val="90000"/>
              </a:lnSpc>
              <a:buFont typeface="Wingdings" pitchFamily="2" charset="2"/>
              <a:buChar char="Ø"/>
            </a:pPr>
            <a:r>
              <a:rPr lang="en-GB" sz="1400" b="1">
                <a:solidFill>
                  <a:schemeClr val="tx2"/>
                </a:solidFill>
                <a:latin typeface="Times New Roman" pitchFamily="18" charset="0"/>
                <a:cs typeface="Times New Roman" pitchFamily="18" charset="0"/>
              </a:rPr>
              <a:t>Within religion </a:t>
            </a:r>
            <a:r>
              <a:rPr lang="en-GB" sz="1400">
                <a:solidFill>
                  <a:schemeClr val="tx2"/>
                </a:solidFill>
                <a:latin typeface="Times New Roman" pitchFamily="18" charset="0"/>
                <a:cs typeface="Times New Roman" pitchFamily="18" charset="0"/>
              </a:rPr>
              <a:t>there are sects which cause sectarianism e.g. Shia Sunni conflicts in Islam and Catholics and Protestant in Christianity.</a:t>
            </a:r>
          </a:p>
          <a:p>
            <a:pPr marL="742950" lvl="2" indent="-285750">
              <a:lnSpc>
                <a:spcPct val="90000"/>
              </a:lnSpc>
              <a:buFont typeface="Wingdings" pitchFamily="2" charset="2"/>
              <a:buChar char="Ø"/>
            </a:pPr>
            <a:r>
              <a:rPr lang="en-GB" sz="1400">
                <a:solidFill>
                  <a:schemeClr val="tx2"/>
                </a:solidFill>
                <a:latin typeface="Times New Roman" pitchFamily="18" charset="0"/>
                <a:cs typeface="Times New Roman" pitchFamily="18" charset="0"/>
              </a:rPr>
              <a:t>Between Religions conflicts are Hindus and Muslims, Christians and Muslims, Hindu and Christian etc. which occur in different parts of the world.</a:t>
            </a:r>
          </a:p>
          <a:p>
            <a:pPr marL="400050" lvl="1" indent="-342900">
              <a:lnSpc>
                <a:spcPct val="90000"/>
              </a:lnSpc>
              <a:buAutoNum type="arabicPeriod" startAt="5"/>
            </a:pPr>
            <a:r>
              <a:rPr lang="en-GB" sz="1400" b="1">
                <a:solidFill>
                  <a:schemeClr val="tx2"/>
                </a:solidFill>
                <a:latin typeface="Times New Roman" pitchFamily="18" charset="0"/>
                <a:cs typeface="Times New Roman" pitchFamily="18" charset="0"/>
              </a:rPr>
              <a:t>Political Conflicts</a:t>
            </a:r>
          </a:p>
          <a:p>
            <a:pPr marL="742950" lvl="2" indent="-285750">
              <a:lnSpc>
                <a:spcPct val="90000"/>
              </a:lnSpc>
              <a:buFont typeface="Wingdings" pitchFamily="2" charset="2"/>
              <a:buChar char="Ø"/>
            </a:pPr>
            <a:r>
              <a:rPr lang="en-GB" sz="1400">
                <a:solidFill>
                  <a:schemeClr val="tx2"/>
                </a:solidFill>
                <a:latin typeface="Times New Roman" pitchFamily="18" charset="0"/>
                <a:cs typeface="Times New Roman" pitchFamily="18" charset="0"/>
              </a:rPr>
              <a:t>In most countries a party getting hold of power annihilates the opponents</a:t>
            </a:r>
          </a:p>
          <a:p>
            <a:pPr marL="400050" lvl="1" indent="-342900">
              <a:lnSpc>
                <a:spcPct val="90000"/>
              </a:lnSpc>
              <a:buAutoNum type="arabicPeriod" startAt="6"/>
            </a:pPr>
            <a:r>
              <a:rPr lang="en-GB" sz="1400" b="1">
                <a:solidFill>
                  <a:schemeClr val="tx2"/>
                </a:solidFill>
                <a:latin typeface="Times New Roman" pitchFamily="18" charset="0"/>
                <a:cs typeface="Times New Roman" pitchFamily="18" charset="0"/>
              </a:rPr>
              <a:t>Inter and Intra Community conflicts</a:t>
            </a:r>
          </a:p>
          <a:p>
            <a:pPr marL="742950" lvl="2" indent="-285750">
              <a:lnSpc>
                <a:spcPct val="90000"/>
              </a:lnSpc>
              <a:buFont typeface="Wingdings" pitchFamily="2" charset="2"/>
              <a:buChar char="Ø"/>
            </a:pPr>
            <a:r>
              <a:rPr lang="en-GB" sz="1400">
                <a:solidFill>
                  <a:schemeClr val="tx2"/>
                </a:solidFill>
                <a:latin typeface="Times New Roman" pitchFamily="18" charset="0"/>
                <a:cs typeface="Times New Roman" pitchFamily="18" charset="0"/>
              </a:rPr>
              <a:t>Inter community conflicts are those which occur between communities, i.e. community versus community.</a:t>
            </a:r>
          </a:p>
          <a:p>
            <a:pPr marL="742950" lvl="2" indent="-285750">
              <a:lnSpc>
                <a:spcPct val="90000"/>
              </a:lnSpc>
              <a:buFont typeface="Wingdings" pitchFamily="2" charset="2"/>
              <a:buChar char="Ø"/>
            </a:pPr>
            <a:r>
              <a:rPr lang="en-GB" sz="1400">
                <a:solidFill>
                  <a:schemeClr val="tx2"/>
                </a:solidFill>
                <a:latin typeface="Times New Roman" pitchFamily="18" charset="0"/>
                <a:cs typeface="Times New Roman" pitchFamily="18" charset="0"/>
              </a:rPr>
              <a:t>Intra community is the conflict usually within community, i.e. faction and feuds or sectarian etc.</a:t>
            </a:r>
          </a:p>
        </p:txBody>
      </p:sp>
    </p:spTree>
    <p:extLst>
      <p:ext uri="{BB962C8B-B14F-4D97-AF65-F5344CB8AC3E}">
        <p14:creationId xmlns:p14="http://schemas.microsoft.com/office/powerpoint/2010/main" val="37909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3010-1759-1AFF-0BC6-344B23BA0075}"/>
              </a:ext>
            </a:extLst>
          </p:cNvPr>
          <p:cNvSpPr>
            <a:spLocks noGrp="1"/>
          </p:cNvSpPr>
          <p:nvPr>
            <p:ph type="title"/>
          </p:nvPr>
        </p:nvSpPr>
        <p:spPr>
          <a:xfrm>
            <a:off x="457200" y="274638"/>
            <a:ext cx="8229600" cy="6049962"/>
          </a:xfrm>
        </p:spPr>
        <p:txBody>
          <a:bodyPr/>
          <a:lstStyle/>
          <a:p>
            <a:r>
              <a:rPr lang="en-US" dirty="0">
                <a:hlinkClick r:id="rId2"/>
              </a:rPr>
              <a:t>Conflict</a:t>
            </a:r>
            <a:endParaRPr lang="en-US" dirty="0"/>
          </a:p>
        </p:txBody>
      </p:sp>
    </p:spTree>
    <p:extLst>
      <p:ext uri="{BB962C8B-B14F-4D97-AF65-F5344CB8AC3E}">
        <p14:creationId xmlns:p14="http://schemas.microsoft.com/office/powerpoint/2010/main" val="206303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6B7763C-B1E0-F953-BFC1-C20D05ACACF9}"/>
              </a:ext>
            </a:extLst>
          </p:cNvPr>
          <p:cNvPicPr>
            <a:picLocks noChangeAspect="1"/>
          </p:cNvPicPr>
          <p:nvPr/>
        </p:nvPicPr>
        <p:blipFill>
          <a:blip r:embed="rId2">
            <a:duotone>
              <a:schemeClr val="bg2">
                <a:shade val="45000"/>
                <a:satMod val="135000"/>
              </a:schemeClr>
              <a:prstClr val="white"/>
            </a:duotone>
          </a:blip>
          <a:srcRect l="18812" r="20188"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b="1" dirty="0">
                <a:latin typeface="Times New Roman" pitchFamily="18" charset="0"/>
                <a:cs typeface="Times New Roman" pitchFamily="18" charset="0"/>
              </a:rPr>
              <a:t>Emergence/Development of Sociology</a:t>
            </a:r>
          </a:p>
        </p:txBody>
      </p:sp>
      <p:graphicFrame>
        <p:nvGraphicFramePr>
          <p:cNvPr id="5" name="Content Placeholder 2">
            <a:extLst>
              <a:ext uri="{FF2B5EF4-FFF2-40B4-BE49-F238E27FC236}">
                <a16:creationId xmlns:a16="http://schemas.microsoft.com/office/drawing/2014/main" id="{213CD66C-BB76-5557-DF59-6D701D95CCCA}"/>
              </a:ext>
            </a:extLst>
          </p:cNvPr>
          <p:cNvGraphicFramePr>
            <a:graphicFrameLocks noGrp="1"/>
          </p:cNvGraphicFramePr>
          <p:nvPr>
            <p:ph idx="1"/>
            <p:extLst>
              <p:ext uri="{D42A27DB-BD31-4B8C-83A1-F6EECF244321}">
                <p14:modId xmlns:p14="http://schemas.microsoft.com/office/powerpoint/2010/main" val="99816265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221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2800" b="1" dirty="0">
                <a:latin typeface="Times New Roman" pitchFamily="18" charset="0"/>
                <a:cs typeface="Times New Roman" pitchFamily="18" charset="0"/>
              </a:rPr>
              <a:t>Emergence/Development of Sociology</a:t>
            </a:r>
          </a:p>
        </p:txBody>
      </p:sp>
      <p:sp>
        <p:nvSpPr>
          <p:cNvPr id="3" name="Content Placeholder 2"/>
          <p:cNvSpPr>
            <a:spLocks noGrp="1"/>
          </p:cNvSpPr>
          <p:nvPr>
            <p:ph idx="1"/>
          </p:nvPr>
        </p:nvSpPr>
        <p:spPr>
          <a:xfrm>
            <a:off x="0" y="990600"/>
            <a:ext cx="9144000" cy="5867400"/>
          </a:xfrm>
        </p:spPr>
        <p:txBody>
          <a:bodyPr>
            <a:normAutofit/>
          </a:bodyPr>
          <a:lstStyle/>
          <a:p>
            <a:pPr algn="just"/>
            <a:r>
              <a:rPr lang="en-US" sz="2000" b="1" dirty="0">
                <a:latin typeface="Times New Roman" pitchFamily="18" charset="0"/>
                <a:cs typeface="Times New Roman" pitchFamily="18" charset="0"/>
              </a:rPr>
              <a:t>Community:</a:t>
            </a:r>
            <a:r>
              <a:rPr lang="en-US" sz="2000" dirty="0">
                <a:latin typeface="Times New Roman" pitchFamily="18" charset="0"/>
                <a:cs typeface="Times New Roman" pitchFamily="18" charset="0"/>
              </a:rPr>
              <a:t> This refers to certain area of definite geographic boundary with members of the area sharing common norms and values.</a:t>
            </a:r>
          </a:p>
          <a:p>
            <a:pPr algn="just"/>
            <a:r>
              <a:rPr lang="en-US" sz="2000" dirty="0">
                <a:latin typeface="Times New Roman" pitchFamily="18" charset="0"/>
                <a:cs typeface="Times New Roman" pitchFamily="18" charset="0"/>
              </a:rPr>
              <a:t>It also implies group of people with common interest though not necessarily residing within the same geographical boundary. e.g. community of commercial farmers or extension practitioners.</a:t>
            </a:r>
          </a:p>
          <a:p>
            <a:pPr algn="just"/>
            <a:r>
              <a:rPr lang="en-US" sz="2000" b="1" dirty="0">
                <a:latin typeface="Times New Roman" pitchFamily="18" charset="0"/>
                <a:cs typeface="Times New Roman" pitchFamily="18" charset="0"/>
              </a:rPr>
              <a:t>Social system:</a:t>
            </a:r>
            <a:r>
              <a:rPr lang="en-US" sz="2000" dirty="0">
                <a:latin typeface="Times New Roman" pitchFamily="18" charset="0"/>
                <a:cs typeface="Times New Roman" pitchFamily="18" charset="0"/>
              </a:rPr>
              <a:t> This implies an environment of human society and the existing interactions among them for coexistence and functionality.</a:t>
            </a:r>
          </a:p>
          <a:p>
            <a:pPr algn="just"/>
            <a:endParaRPr lang="en-US" sz="2000" dirty="0">
              <a:latin typeface="Times New Roman" pitchFamily="18" charset="0"/>
              <a:cs typeface="Times New Roman" pitchFamily="18" charset="0"/>
            </a:endParaRPr>
          </a:p>
          <a:p>
            <a:pPr algn="l"/>
            <a:r>
              <a:rPr lang="en-GB" sz="2000" b="0" i="0" u="none" strike="noStrike" dirty="0">
                <a:solidFill>
                  <a:srgbClr val="000000"/>
                </a:solidFill>
                <a:effectLst/>
                <a:latin typeface="Times New Roman" panose="02020603050405020304" pitchFamily="18" charset="0"/>
                <a:cs typeface="Times New Roman" panose="02020603050405020304" pitchFamily="18" charset="0"/>
              </a:rPr>
              <a:t>Sociology, as a discipline, emerged in the early 19th century during a period of significant social, political, and economic changes brought about by the </a:t>
            </a:r>
            <a:r>
              <a:rPr lang="en-GB" sz="2000" b="1" i="0" u="none" strike="noStrike" dirty="0">
                <a:solidFill>
                  <a:srgbClr val="000000"/>
                </a:solidFill>
                <a:effectLst/>
                <a:latin typeface="Times New Roman" panose="02020603050405020304" pitchFamily="18" charset="0"/>
                <a:cs typeface="Times New Roman" panose="02020603050405020304" pitchFamily="18" charset="0"/>
              </a:rPr>
              <a:t>Industrial Revolution</a:t>
            </a:r>
            <a:r>
              <a:rPr lang="en-GB" sz="2000" b="0" i="0" u="none" strike="noStrike" dirty="0">
                <a:solidFill>
                  <a:srgbClr val="000000"/>
                </a:solidFill>
                <a:effectLst/>
                <a:latin typeface="Times New Roman" panose="02020603050405020304" pitchFamily="18" charset="0"/>
                <a:cs typeface="Times New Roman" panose="02020603050405020304" pitchFamily="18" charset="0"/>
              </a:rPr>
              <a:t> and the </a:t>
            </a:r>
            <a:r>
              <a:rPr lang="en-GB" sz="2000" b="1" i="0" u="none" strike="noStrike" dirty="0">
                <a:solidFill>
                  <a:srgbClr val="000000"/>
                </a:solidFill>
                <a:effectLst/>
                <a:latin typeface="Times New Roman" panose="02020603050405020304" pitchFamily="18" charset="0"/>
                <a:cs typeface="Times New Roman" panose="02020603050405020304" pitchFamily="18" charset="0"/>
              </a:rPr>
              <a:t>French Revolution</a:t>
            </a:r>
            <a:r>
              <a:rPr lang="en-GB" sz="2000" b="0" i="0" u="none" strike="noStrike" dirty="0">
                <a:solidFill>
                  <a:srgbClr val="000000"/>
                </a:solidFill>
                <a:effectLst/>
                <a:latin typeface="Times New Roman" panose="02020603050405020304" pitchFamily="18" charset="0"/>
                <a:cs typeface="Times New Roman" panose="02020603050405020304" pitchFamily="18" charset="0"/>
              </a:rPr>
              <a:t>. </a:t>
            </a:r>
          </a:p>
          <a:p>
            <a:pPr algn="l"/>
            <a:endParaRPr lang="en-GB" sz="2000" dirty="0">
              <a:solidFill>
                <a:srgbClr val="000000"/>
              </a:solidFill>
              <a:latin typeface="Times New Roman" panose="02020603050405020304" pitchFamily="18" charset="0"/>
              <a:cs typeface="Times New Roman" panose="02020603050405020304" pitchFamily="18" charset="0"/>
            </a:endParaRPr>
          </a:p>
          <a:p>
            <a:pPr algn="l"/>
            <a:r>
              <a:rPr lang="en-GB" sz="2000" b="0" i="0" u="none" strike="noStrike" dirty="0">
                <a:solidFill>
                  <a:srgbClr val="000000"/>
                </a:solidFill>
                <a:effectLst/>
                <a:latin typeface="Times New Roman" panose="02020603050405020304" pitchFamily="18" charset="0"/>
                <a:cs typeface="Times New Roman" panose="02020603050405020304" pitchFamily="18" charset="0"/>
              </a:rPr>
              <a:t>These transformations led to urbanization, the rise of capitalism, and shifts in traditional social structures, sparking interest in understanding society scientifically.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114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d toy person in front of two lines of white figures">
            <a:extLst>
              <a:ext uri="{FF2B5EF4-FFF2-40B4-BE49-F238E27FC236}">
                <a16:creationId xmlns:a16="http://schemas.microsoft.com/office/drawing/2014/main" id="{0B8A0912-7FB3-A3C5-0B45-BA6CA9307F32}"/>
              </a:ext>
            </a:extLst>
          </p:cNvPr>
          <p:cNvPicPr>
            <a:picLocks noChangeAspect="1"/>
          </p:cNvPicPr>
          <p:nvPr/>
        </p:nvPicPr>
        <p:blipFill>
          <a:blip r:embed="rId2"/>
          <a:srcRect l="30036" r="26181"/>
          <a:stretch/>
        </p:blipFill>
        <p:spPr>
          <a:xfrm>
            <a:off x="4577270" y="10"/>
            <a:ext cx="4566728" cy="6857990"/>
          </a:xfrm>
          <a:prstGeom prst="rect">
            <a:avLst/>
          </a:prstGeom>
        </p:spPr>
      </p:pic>
      <p:sp useBgFill="1">
        <p:nvSpPr>
          <p:cNvPr id="13" name="Rectangle 12">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8EC9FA9-5F95-10EA-D4DC-9C9F2D864AE4}"/>
              </a:ext>
            </a:extLst>
          </p:cNvPr>
          <p:cNvSpPr txBox="1"/>
          <p:nvPr/>
        </p:nvSpPr>
        <p:spPr>
          <a:xfrm>
            <a:off x="571350" y="328512"/>
            <a:ext cx="3583791" cy="16289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500" b="1">
                <a:latin typeface="+mj-lt"/>
                <a:ea typeface="+mj-ea"/>
                <a:cs typeface="+mj-cs"/>
              </a:rPr>
              <a:t>Emergence/Development of Sociology</a:t>
            </a:r>
            <a:endParaRPr lang="en-US" sz="3500">
              <a:latin typeface="+mj-lt"/>
              <a:ea typeface="+mj-ea"/>
              <a:cs typeface="+mj-cs"/>
            </a:endParaRPr>
          </a:p>
        </p:txBody>
      </p:sp>
      <p:sp>
        <p:nvSpPr>
          <p:cNvPr id="3" name="TextBox 2">
            <a:extLst>
              <a:ext uri="{FF2B5EF4-FFF2-40B4-BE49-F238E27FC236}">
                <a16:creationId xmlns:a16="http://schemas.microsoft.com/office/drawing/2014/main" id="{E4F198DE-68E2-8940-C2D0-F34B3D10D527}"/>
              </a:ext>
            </a:extLst>
          </p:cNvPr>
          <p:cNvSpPr txBox="1"/>
          <p:nvPr/>
        </p:nvSpPr>
        <p:spPr>
          <a:xfrm>
            <a:off x="571350" y="2884929"/>
            <a:ext cx="3494817" cy="337413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0" i="0" u="none" strike="noStrike">
                <a:effectLst/>
              </a:rPr>
              <a:t>Key contributors to sociology's foundation include:</a:t>
            </a:r>
          </a:p>
          <a:p>
            <a:pPr indent="-228600">
              <a:lnSpc>
                <a:spcPct val="90000"/>
              </a:lnSpc>
              <a:spcAft>
                <a:spcPts val="600"/>
              </a:spcAft>
              <a:buFont typeface="Arial" panose="020B0604020202020204" pitchFamily="34" charset="0"/>
              <a:buChar char="•"/>
            </a:pPr>
            <a:endParaRPr lang="en-US" sz="1400" b="0" i="0" u="none" strike="noStrike">
              <a:effectLst/>
            </a:endParaRPr>
          </a:p>
          <a:p>
            <a:pPr indent="-228600">
              <a:lnSpc>
                <a:spcPct val="90000"/>
              </a:lnSpc>
              <a:spcAft>
                <a:spcPts val="600"/>
              </a:spcAft>
              <a:buFont typeface="Arial" panose="020B0604020202020204" pitchFamily="34" charset="0"/>
              <a:buChar char="•"/>
            </a:pPr>
            <a:r>
              <a:rPr lang="en-US" sz="1400" b="1" i="0" u="none" strike="noStrike">
                <a:effectLst/>
              </a:rPr>
              <a:t>Karl Marx</a:t>
            </a:r>
            <a:r>
              <a:rPr lang="en-US" sz="1400" b="0" i="0" u="none" strike="noStrike">
                <a:effectLst/>
              </a:rPr>
              <a:t> (1818–1883): Focused on class struggles and the impact of capitalism on society, laying the groundwork for conflict theory.</a:t>
            </a:r>
          </a:p>
          <a:p>
            <a:pPr indent="-228600">
              <a:lnSpc>
                <a:spcPct val="90000"/>
              </a:lnSpc>
              <a:spcAft>
                <a:spcPts val="600"/>
              </a:spcAft>
              <a:buFont typeface="Arial" panose="020B0604020202020204" pitchFamily="34" charset="0"/>
              <a:buChar char="•"/>
            </a:pPr>
            <a:r>
              <a:rPr lang="en-US" sz="1400" b="1" i="0" u="none" strike="noStrike">
                <a:effectLst/>
              </a:rPr>
              <a:t>Émile Durkheim</a:t>
            </a:r>
            <a:r>
              <a:rPr lang="en-US" sz="1400" b="0" i="0" u="none" strike="noStrike">
                <a:effectLst/>
              </a:rPr>
              <a:t> (1858–1917): Studied social cohesion, norms, and the effects of social integration, establishing sociology as an academic discipline.</a:t>
            </a:r>
          </a:p>
          <a:p>
            <a:pPr indent="-228600">
              <a:lnSpc>
                <a:spcPct val="90000"/>
              </a:lnSpc>
              <a:spcAft>
                <a:spcPts val="600"/>
              </a:spcAft>
              <a:buFont typeface="Arial" panose="020B0604020202020204" pitchFamily="34" charset="0"/>
              <a:buChar char="•"/>
            </a:pPr>
            <a:r>
              <a:rPr lang="en-US" sz="1400" b="1" i="0" u="none" strike="noStrike">
                <a:effectLst/>
              </a:rPr>
              <a:t>Max Weber</a:t>
            </a:r>
            <a:r>
              <a:rPr lang="en-US" sz="1400" b="0" i="0" u="none" strike="noStrike">
                <a:effectLst/>
              </a:rPr>
              <a:t> (1864–1920): Emphasized understanding social action, bureaucracy, and the role of culture in shaping society.</a:t>
            </a:r>
          </a:p>
        </p:txBody>
      </p:sp>
    </p:spTree>
    <p:extLst>
      <p:ext uri="{BB962C8B-B14F-4D97-AF65-F5344CB8AC3E}">
        <p14:creationId xmlns:p14="http://schemas.microsoft.com/office/powerpoint/2010/main" val="1572809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w angle view of modern financial skyscrapers into the sky">
            <a:extLst>
              <a:ext uri="{FF2B5EF4-FFF2-40B4-BE49-F238E27FC236}">
                <a16:creationId xmlns:a16="http://schemas.microsoft.com/office/drawing/2014/main" id="{A2687722-5B05-2935-3548-919CE70F357B}"/>
              </a:ext>
            </a:extLst>
          </p:cNvPr>
          <p:cNvPicPr>
            <a:picLocks noChangeAspect="1"/>
          </p:cNvPicPr>
          <p:nvPr/>
        </p:nvPicPr>
        <p:blipFill>
          <a:blip r:embed="rId2"/>
          <a:srcRect l="32691" r="22860" b="-1"/>
          <a:stretch/>
        </p:blipFill>
        <p:spPr>
          <a:xfrm>
            <a:off x="4577270" y="10"/>
            <a:ext cx="4566728" cy="6857990"/>
          </a:xfrm>
          <a:prstGeom prst="rect">
            <a:avLst/>
          </a:prstGeom>
        </p:spPr>
      </p:pic>
      <p:sp useBgFill="1">
        <p:nvSpPr>
          <p:cNvPr id="12" name="Rectangle 11">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9F3DDF-207E-E735-7869-DA8EDB89DA7D}"/>
              </a:ext>
            </a:extLst>
          </p:cNvPr>
          <p:cNvSpPr txBox="1"/>
          <p:nvPr/>
        </p:nvSpPr>
        <p:spPr>
          <a:xfrm>
            <a:off x="571350" y="2884929"/>
            <a:ext cx="3494817" cy="337413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0" i="0" u="none" strike="noStrike">
                <a:effectLst/>
              </a:rPr>
              <a:t>By the late 19th and early 20th centuries, sociology became an established academic field in Europe and the United States, addressing issues like industrialization, urbanization, and social change. Today, sociology continues to evolve, studying diverse topics such as globalization, technology, inequality, and culture, using both classical theories and contemporary approaches.</a:t>
            </a:r>
          </a:p>
        </p:txBody>
      </p:sp>
      <p:sp>
        <p:nvSpPr>
          <p:cNvPr id="4" name="TextBox 3">
            <a:extLst>
              <a:ext uri="{FF2B5EF4-FFF2-40B4-BE49-F238E27FC236}">
                <a16:creationId xmlns:a16="http://schemas.microsoft.com/office/drawing/2014/main" id="{F51360F8-5B63-0A01-B7F7-55F5C40D228F}"/>
              </a:ext>
            </a:extLst>
          </p:cNvPr>
          <p:cNvSpPr txBox="1"/>
          <p:nvPr/>
        </p:nvSpPr>
        <p:spPr>
          <a:xfrm>
            <a:off x="304800" y="598934"/>
            <a:ext cx="6096000" cy="1031051"/>
          </a:xfrm>
          <a:prstGeom prst="rect">
            <a:avLst/>
          </a:prstGeom>
          <a:noFill/>
        </p:spPr>
        <p:txBody>
          <a:bodyPr wrap="square">
            <a:spAutoFit/>
          </a:bodyPr>
          <a:lstStyle/>
          <a:p>
            <a:pPr>
              <a:spcAft>
                <a:spcPts val="600"/>
              </a:spcAft>
            </a:pPr>
            <a:r>
              <a:rPr lang="en-US" sz="2800" b="1" dirty="0">
                <a:latin typeface="Times New Roman" pitchFamily="18" charset="0"/>
                <a:cs typeface="Times New Roman" pitchFamily="18" charset="0"/>
              </a:rPr>
              <a:t>Emergence/Development </a:t>
            </a:r>
          </a:p>
          <a:p>
            <a:pPr>
              <a:spcAft>
                <a:spcPts val="600"/>
              </a:spcAft>
            </a:pPr>
            <a:r>
              <a:rPr lang="en-US" sz="2800" b="1" dirty="0">
                <a:latin typeface="Times New Roman" pitchFamily="18" charset="0"/>
                <a:cs typeface="Times New Roman" pitchFamily="18" charset="0"/>
              </a:rPr>
              <a:t>of Sociology</a:t>
            </a:r>
            <a:endParaRPr lang="en-US" sz="2800" dirty="0"/>
          </a:p>
        </p:txBody>
      </p:sp>
    </p:spTree>
    <p:extLst>
      <p:ext uri="{BB962C8B-B14F-4D97-AF65-F5344CB8AC3E}">
        <p14:creationId xmlns:p14="http://schemas.microsoft.com/office/powerpoint/2010/main" val="6706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sz="2800" b="1" dirty="0">
                <a:latin typeface="Times New Roman" pitchFamily="18" charset="0"/>
                <a:cs typeface="Times New Roman" pitchFamily="18" charset="0"/>
              </a:rPr>
              <a:t>Importance of Sociology</a:t>
            </a:r>
          </a:p>
        </p:txBody>
      </p:sp>
      <p:sp>
        <p:nvSpPr>
          <p:cNvPr id="3" name="Content Placeholder 2"/>
          <p:cNvSpPr>
            <a:spLocks noGrp="1"/>
          </p:cNvSpPr>
          <p:nvPr>
            <p:ph idx="1"/>
          </p:nvPr>
        </p:nvSpPr>
        <p:spPr>
          <a:xfrm>
            <a:off x="0" y="838200"/>
            <a:ext cx="9144000" cy="6019800"/>
          </a:xfrm>
        </p:spPr>
        <p:txBody>
          <a:bodyPr>
            <a:normAutofit/>
          </a:bodyPr>
          <a:lstStyle/>
          <a:p>
            <a:r>
              <a:rPr lang="en-US" sz="2000" dirty="0">
                <a:latin typeface="Times New Roman" pitchFamily="18" charset="0"/>
                <a:cs typeface="Times New Roman" pitchFamily="18" charset="0"/>
              </a:rPr>
              <a:t>Helps to develop a scientific attitude: Sociology helps to develop the scientific attitude of thinking. This attitude is useful for any future occupation.</a:t>
            </a:r>
          </a:p>
          <a:p>
            <a:pPr algn="just"/>
            <a:r>
              <a:rPr lang="en-US" sz="2000" dirty="0">
                <a:latin typeface="Times New Roman" pitchFamily="18" charset="0"/>
                <a:cs typeface="Times New Roman" pitchFamily="18" charset="0"/>
              </a:rPr>
              <a:t>Develops greater understanding: The purpose underlying the study of sociology is to develop greater understanding of the behavior of people and  society.</a:t>
            </a:r>
          </a:p>
          <a:p>
            <a:pPr algn="just"/>
            <a:r>
              <a:rPr lang="en-US" sz="2000" dirty="0">
                <a:latin typeface="Times New Roman" pitchFamily="18" charset="0"/>
                <a:cs typeface="Times New Roman" pitchFamily="18" charset="0"/>
              </a:rPr>
              <a:t>Equips students with tools of understanding: It equips students with tools of understanding to enable them analyze behavior of people in their relationship with others in society.</a:t>
            </a:r>
          </a:p>
          <a:p>
            <a:pPr algn="just"/>
            <a:r>
              <a:rPr lang="en-US" sz="2000" dirty="0">
                <a:latin typeface="Times New Roman" pitchFamily="18" charset="0"/>
                <a:cs typeface="Times New Roman" pitchFamily="18" charset="0"/>
              </a:rPr>
              <a:t>It helps an individual understand himself and his own social nature, his relation to people in the society.</a:t>
            </a:r>
          </a:p>
          <a:p>
            <a:pPr algn="just"/>
            <a:r>
              <a:rPr lang="en-US" sz="2000" dirty="0">
                <a:latin typeface="Times New Roman" pitchFamily="18" charset="0"/>
                <a:cs typeface="Times New Roman" pitchFamily="18" charset="0"/>
              </a:rPr>
              <a:t>An extension worker is a change agent. He has to bring about changes in the  culture. Therefore, he has to understand the culture in which he has to bring about changes.</a:t>
            </a:r>
          </a:p>
          <a:p>
            <a:pPr algn="just"/>
            <a:r>
              <a:rPr lang="en-US" sz="2000" dirty="0">
                <a:latin typeface="Times New Roman" pitchFamily="18" charset="0"/>
                <a:cs typeface="Times New Roman" pitchFamily="18" charset="0"/>
              </a:rPr>
              <a:t>The change agent, while working in rural communities, sometimes does not keep the established pattern of hierarchy, this creates problems in his working</a:t>
            </a:r>
            <a:r>
              <a:rPr lang="en-US" sz="200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the </a:t>
            </a:r>
            <a:r>
              <a:rPr lang="en-US" sz="2000" b="1" dirty="0">
                <a:latin typeface="Times New Roman" pitchFamily="18" charset="0"/>
                <a:cs typeface="Times New Roman" pitchFamily="18" charset="0"/>
              </a:rPr>
              <a:t>cross-cultural situation</a:t>
            </a:r>
            <a:r>
              <a:rPr lang="en-US" sz="2000" dirty="0">
                <a:latin typeface="Times New Roman" pitchFamily="18" charset="0"/>
                <a:cs typeface="Times New Roman" pitchFamily="18" charset="0"/>
              </a:rPr>
              <a:t>, it is likely that the change agent may develop the </a:t>
            </a:r>
            <a:r>
              <a:rPr lang="en-US" sz="2000" b="1" dirty="0">
                <a:latin typeface="Times New Roman" pitchFamily="18" charset="0"/>
                <a:cs typeface="Times New Roman" pitchFamily="18" charset="0"/>
              </a:rPr>
              <a:t>ethnocentric attitude</a:t>
            </a:r>
            <a:r>
              <a:rPr lang="en-US" sz="2000" dirty="0">
                <a:latin typeface="Times New Roman" pitchFamily="18" charset="0"/>
                <a:cs typeface="Times New Roman" pitchFamily="18" charset="0"/>
              </a:rPr>
              <a:t>, which makes him difficult to work successfully. Study of rural sociology helps to overcome this difficulty.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991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6371-66CD-E036-A7A0-3C2F1CF25437}"/>
              </a:ext>
            </a:extLst>
          </p:cNvPr>
          <p:cNvSpPr>
            <a:spLocks noGrp="1"/>
          </p:cNvSpPr>
          <p:nvPr>
            <p:ph type="title"/>
          </p:nvPr>
        </p:nvSpPr>
        <p:spPr/>
        <p:txBody>
          <a:bodyPr>
            <a:normAutofit fontScale="90000"/>
          </a:bodyPr>
          <a:lstStyle/>
          <a:p>
            <a:r>
              <a:rPr lang="en-US" sz="4400" b="1" dirty="0">
                <a:latin typeface="Times New Roman" pitchFamily="18" charset="0"/>
                <a:cs typeface="Times New Roman" pitchFamily="18" charset="0"/>
              </a:rPr>
              <a:t>Social Interaction and its Processes</a:t>
            </a:r>
            <a:endParaRPr lang="en-US" dirty="0"/>
          </a:p>
        </p:txBody>
      </p:sp>
      <p:pic>
        <p:nvPicPr>
          <p:cNvPr id="2050" name="Picture 2" descr="Interaction">
            <a:extLst>
              <a:ext uri="{FF2B5EF4-FFF2-40B4-BE49-F238E27FC236}">
                <a16:creationId xmlns:a16="http://schemas.microsoft.com/office/drawing/2014/main" id="{C0BE971A-CB1B-7D48-4B8D-2D7B5CBBF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477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50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27853</TotalTime>
  <Words>3262</Words>
  <Application>Microsoft Macintosh PowerPoint</Application>
  <PresentationFormat>On-screen Show (4:3)</PresentationFormat>
  <Paragraphs>235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PowerPoint Presentation</vt:lpstr>
      <vt:lpstr>Sociology</vt:lpstr>
      <vt:lpstr>Sociology</vt:lpstr>
      <vt:lpstr>Emergence/Development of Sociology</vt:lpstr>
      <vt:lpstr>Emergence/Development of Sociology</vt:lpstr>
      <vt:lpstr>PowerPoint Presentation</vt:lpstr>
      <vt:lpstr>PowerPoint Presentation</vt:lpstr>
      <vt:lpstr>Importance of Sociology</vt:lpstr>
      <vt:lpstr>Social Interaction and its Processes</vt:lpstr>
      <vt:lpstr>Social Interaction and its Processes</vt:lpstr>
      <vt:lpstr>Social Interaction and its Processes</vt:lpstr>
      <vt:lpstr>Activity</vt:lpstr>
      <vt:lpstr>Forms of Social Interaction </vt:lpstr>
      <vt:lpstr>Cooperation</vt:lpstr>
      <vt:lpstr>Factors of Cooperation</vt:lpstr>
      <vt:lpstr>Factors of Co-operation</vt:lpstr>
      <vt:lpstr>Forms of Cooperation</vt:lpstr>
      <vt:lpstr>Cooperation</vt:lpstr>
      <vt:lpstr>Accommodation</vt:lpstr>
      <vt:lpstr>Forms of Accommodation </vt:lpstr>
      <vt:lpstr>Forms of Accommodation</vt:lpstr>
      <vt:lpstr>Forms of Accommodation</vt:lpstr>
      <vt:lpstr>Assimilation</vt:lpstr>
      <vt:lpstr>Assimilation</vt:lpstr>
      <vt:lpstr>Acculturation</vt:lpstr>
      <vt:lpstr>Acculturation</vt:lpstr>
      <vt:lpstr>Acculturation</vt:lpstr>
      <vt:lpstr>Competition</vt:lpstr>
      <vt:lpstr>Forms / Types of Competition </vt:lpstr>
      <vt:lpstr>Conflict</vt:lpstr>
      <vt:lpstr>Forms / types of Conflict </vt:lpstr>
      <vt:lpstr>Forms / types of Conflict</vt:lpstr>
      <vt:lpstr>Conflict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Rural Sociology</dc:title>
  <dc:creator>Jawad</dc:creator>
  <cp:lastModifiedBy>Rehman, Ubaid (2017)</cp:lastModifiedBy>
  <cp:revision>144</cp:revision>
  <cp:lastPrinted>2017-03-17T09:25:23Z</cp:lastPrinted>
  <dcterms:created xsi:type="dcterms:W3CDTF">2006-08-16T00:00:00Z</dcterms:created>
  <dcterms:modified xsi:type="dcterms:W3CDTF">2025-02-03T04:54:42Z</dcterms:modified>
</cp:coreProperties>
</file>