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7" r:id="rId3"/>
    <p:sldId id="291" r:id="rId4"/>
    <p:sldId id="288" r:id="rId5"/>
    <p:sldId id="292" r:id="rId6"/>
    <p:sldId id="289" r:id="rId7"/>
    <p:sldId id="294" r:id="rId8"/>
    <p:sldId id="293" r:id="rId9"/>
    <p:sldId id="295" r:id="rId10"/>
    <p:sldId id="29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97"/>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0E73F-7285-40BD-9518-6942A69D9BBB}"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B778CF26-73F3-4953-B32D-EBB84CC15DC6}">
      <dgm:prSet/>
      <dgm:spPr/>
      <dgm:t>
        <a:bodyPr/>
        <a:lstStyle/>
        <a:p>
          <a:r>
            <a:rPr lang="en-US"/>
            <a:t>Caste status	-	 Brahmin, Harijan, etc. </a:t>
          </a:r>
        </a:p>
      </dgm:t>
    </dgm:pt>
    <dgm:pt modelId="{CA6F6D6C-1C98-4E04-9B86-E423ABEA015D}" type="parTrans" cxnId="{EF1B76FF-E231-4F04-93A7-266CEEB29361}">
      <dgm:prSet/>
      <dgm:spPr/>
      <dgm:t>
        <a:bodyPr/>
        <a:lstStyle/>
        <a:p>
          <a:endParaRPr lang="en-US"/>
        </a:p>
      </dgm:t>
    </dgm:pt>
    <dgm:pt modelId="{5EAC1C83-BAA4-4E59-AC0A-BC5663AC0FB0}" type="sibTrans" cxnId="{EF1B76FF-E231-4F04-93A7-266CEEB29361}">
      <dgm:prSet/>
      <dgm:spPr/>
      <dgm:t>
        <a:bodyPr/>
        <a:lstStyle/>
        <a:p>
          <a:endParaRPr lang="en-US"/>
        </a:p>
      </dgm:t>
    </dgm:pt>
    <dgm:pt modelId="{F2B5E575-0E24-4746-9BC4-0BE79E7775CC}">
      <dgm:prSet/>
      <dgm:spPr/>
      <dgm:t>
        <a:bodyPr/>
        <a:lstStyle/>
        <a:p>
          <a:r>
            <a:rPr lang="en-US" dirty="0"/>
            <a:t>Racial status - 		White and Negro, etc. </a:t>
          </a:r>
        </a:p>
      </dgm:t>
    </dgm:pt>
    <dgm:pt modelId="{3A174BFB-8E85-4D97-9888-57B422C3088A}" type="parTrans" cxnId="{BD5D2729-E5C1-4B04-B6D5-604AF7495AB4}">
      <dgm:prSet/>
      <dgm:spPr/>
      <dgm:t>
        <a:bodyPr/>
        <a:lstStyle/>
        <a:p>
          <a:endParaRPr lang="en-US"/>
        </a:p>
      </dgm:t>
    </dgm:pt>
    <dgm:pt modelId="{310ED00C-E115-4C8C-B7CD-36029619F811}" type="sibTrans" cxnId="{BD5D2729-E5C1-4B04-B6D5-604AF7495AB4}">
      <dgm:prSet/>
      <dgm:spPr/>
      <dgm:t>
        <a:bodyPr/>
        <a:lstStyle/>
        <a:p>
          <a:endParaRPr lang="en-US"/>
        </a:p>
      </dgm:t>
    </dgm:pt>
    <dgm:pt modelId="{8D53AE0E-4BCF-4F2A-B887-2F26FB0D0827}">
      <dgm:prSet/>
      <dgm:spPr/>
      <dgm:t>
        <a:bodyPr/>
        <a:lstStyle/>
        <a:p>
          <a:r>
            <a:rPr lang="en-US"/>
            <a:t>Religious Status - 	Hindu, Muslim, Sikh, etc. </a:t>
          </a:r>
        </a:p>
      </dgm:t>
    </dgm:pt>
    <dgm:pt modelId="{27784F60-9526-4618-8E6A-6DEC7E1E2712}" type="parTrans" cxnId="{2DA98A39-1FE1-4A95-900B-3C3A202BB776}">
      <dgm:prSet/>
      <dgm:spPr/>
      <dgm:t>
        <a:bodyPr/>
        <a:lstStyle/>
        <a:p>
          <a:endParaRPr lang="en-US"/>
        </a:p>
      </dgm:t>
    </dgm:pt>
    <dgm:pt modelId="{37D9BDED-6D87-49C5-987B-D87D6BF50CC4}" type="sibTrans" cxnId="{2DA98A39-1FE1-4A95-900B-3C3A202BB776}">
      <dgm:prSet/>
      <dgm:spPr/>
      <dgm:t>
        <a:bodyPr/>
        <a:lstStyle/>
        <a:p>
          <a:endParaRPr lang="en-US"/>
        </a:p>
      </dgm:t>
    </dgm:pt>
    <dgm:pt modelId="{A117D410-A7A1-4F67-BF87-BBD9B99053D6}">
      <dgm:prSet/>
      <dgm:spPr/>
      <dgm:t>
        <a:bodyPr/>
        <a:lstStyle/>
        <a:p>
          <a:r>
            <a:rPr lang="en-US"/>
            <a:t>Age based status - 	Infant, child, adult, aged, etc. </a:t>
          </a:r>
        </a:p>
      </dgm:t>
    </dgm:pt>
    <dgm:pt modelId="{B7DBA3C9-27F9-4D3F-8BFE-79C88E495828}" type="parTrans" cxnId="{63E8A85A-31A8-4AB4-A794-8C23332E9F42}">
      <dgm:prSet/>
      <dgm:spPr/>
      <dgm:t>
        <a:bodyPr/>
        <a:lstStyle/>
        <a:p>
          <a:endParaRPr lang="en-US"/>
        </a:p>
      </dgm:t>
    </dgm:pt>
    <dgm:pt modelId="{FC346065-CBCA-442E-A22E-58F06D5B592D}" type="sibTrans" cxnId="{63E8A85A-31A8-4AB4-A794-8C23332E9F42}">
      <dgm:prSet/>
      <dgm:spPr/>
      <dgm:t>
        <a:bodyPr/>
        <a:lstStyle/>
        <a:p>
          <a:endParaRPr lang="en-US"/>
        </a:p>
      </dgm:t>
    </dgm:pt>
    <dgm:pt modelId="{D992DDAF-5C12-4114-9AC1-589E28C43155}">
      <dgm:prSet/>
      <dgm:spPr/>
      <dgm:t>
        <a:bodyPr/>
        <a:lstStyle/>
        <a:p>
          <a:r>
            <a:rPr lang="en-US"/>
            <a:t>Sex based status -	 Boy, Girl. </a:t>
          </a:r>
        </a:p>
      </dgm:t>
    </dgm:pt>
    <dgm:pt modelId="{6988EA21-BE95-4531-9C9C-27BBBC18C783}" type="parTrans" cxnId="{11BE3A9D-BC66-4FC1-9CE4-CA3612888FD1}">
      <dgm:prSet/>
      <dgm:spPr/>
      <dgm:t>
        <a:bodyPr/>
        <a:lstStyle/>
        <a:p>
          <a:endParaRPr lang="en-US"/>
        </a:p>
      </dgm:t>
    </dgm:pt>
    <dgm:pt modelId="{DDDEA7B9-46AB-473F-89C5-8540EEA417C9}" type="sibTrans" cxnId="{11BE3A9D-BC66-4FC1-9CE4-CA3612888FD1}">
      <dgm:prSet/>
      <dgm:spPr/>
      <dgm:t>
        <a:bodyPr/>
        <a:lstStyle/>
        <a:p>
          <a:endParaRPr lang="en-US"/>
        </a:p>
      </dgm:t>
    </dgm:pt>
    <dgm:pt modelId="{1FC7D3E9-3993-FE45-AED6-409AC1EB13D5}" type="pres">
      <dgm:prSet presAssocID="{DAF0E73F-7285-40BD-9518-6942A69D9BBB}" presName="linear" presStyleCnt="0">
        <dgm:presLayoutVars>
          <dgm:dir/>
          <dgm:animLvl val="lvl"/>
          <dgm:resizeHandles val="exact"/>
        </dgm:presLayoutVars>
      </dgm:prSet>
      <dgm:spPr/>
    </dgm:pt>
    <dgm:pt modelId="{44DA9869-14AE-944C-9934-C5BEF42E5F68}" type="pres">
      <dgm:prSet presAssocID="{B778CF26-73F3-4953-B32D-EBB84CC15DC6}" presName="parentLin" presStyleCnt="0"/>
      <dgm:spPr/>
    </dgm:pt>
    <dgm:pt modelId="{F8CCE16F-AD6E-8445-9C16-C01003A03309}" type="pres">
      <dgm:prSet presAssocID="{B778CF26-73F3-4953-B32D-EBB84CC15DC6}" presName="parentLeftMargin" presStyleLbl="node1" presStyleIdx="0" presStyleCnt="5"/>
      <dgm:spPr/>
    </dgm:pt>
    <dgm:pt modelId="{B1717DB6-E06D-2945-BC3B-D4E2F8ED5F6C}" type="pres">
      <dgm:prSet presAssocID="{B778CF26-73F3-4953-B32D-EBB84CC15DC6}" presName="parentText" presStyleLbl="node1" presStyleIdx="0" presStyleCnt="5">
        <dgm:presLayoutVars>
          <dgm:chMax val="0"/>
          <dgm:bulletEnabled val="1"/>
        </dgm:presLayoutVars>
      </dgm:prSet>
      <dgm:spPr/>
    </dgm:pt>
    <dgm:pt modelId="{5D6CC318-A90F-D04D-9119-C72CFBBF141C}" type="pres">
      <dgm:prSet presAssocID="{B778CF26-73F3-4953-B32D-EBB84CC15DC6}" presName="negativeSpace" presStyleCnt="0"/>
      <dgm:spPr/>
    </dgm:pt>
    <dgm:pt modelId="{6F121CFB-6C48-6848-B154-894FDB205CE1}" type="pres">
      <dgm:prSet presAssocID="{B778CF26-73F3-4953-B32D-EBB84CC15DC6}" presName="childText" presStyleLbl="conFgAcc1" presStyleIdx="0" presStyleCnt="5">
        <dgm:presLayoutVars>
          <dgm:bulletEnabled val="1"/>
        </dgm:presLayoutVars>
      </dgm:prSet>
      <dgm:spPr/>
    </dgm:pt>
    <dgm:pt modelId="{39EE096D-F574-1A45-A024-525E2F160571}" type="pres">
      <dgm:prSet presAssocID="{5EAC1C83-BAA4-4E59-AC0A-BC5663AC0FB0}" presName="spaceBetweenRectangles" presStyleCnt="0"/>
      <dgm:spPr/>
    </dgm:pt>
    <dgm:pt modelId="{0FAB110D-C3F0-7443-9B6E-F0D943B43FC1}" type="pres">
      <dgm:prSet presAssocID="{F2B5E575-0E24-4746-9BC4-0BE79E7775CC}" presName="parentLin" presStyleCnt="0"/>
      <dgm:spPr/>
    </dgm:pt>
    <dgm:pt modelId="{6B69C53B-725E-8F49-BD83-3D63145AD0AD}" type="pres">
      <dgm:prSet presAssocID="{F2B5E575-0E24-4746-9BC4-0BE79E7775CC}" presName="parentLeftMargin" presStyleLbl="node1" presStyleIdx="0" presStyleCnt="5"/>
      <dgm:spPr/>
    </dgm:pt>
    <dgm:pt modelId="{1A6788A7-F228-BD4E-AE61-6F67074B2E98}" type="pres">
      <dgm:prSet presAssocID="{F2B5E575-0E24-4746-9BC4-0BE79E7775CC}" presName="parentText" presStyleLbl="node1" presStyleIdx="1" presStyleCnt="5">
        <dgm:presLayoutVars>
          <dgm:chMax val="0"/>
          <dgm:bulletEnabled val="1"/>
        </dgm:presLayoutVars>
      </dgm:prSet>
      <dgm:spPr/>
    </dgm:pt>
    <dgm:pt modelId="{9827121C-C03D-594F-B1C9-674A2B72D21E}" type="pres">
      <dgm:prSet presAssocID="{F2B5E575-0E24-4746-9BC4-0BE79E7775CC}" presName="negativeSpace" presStyleCnt="0"/>
      <dgm:spPr/>
    </dgm:pt>
    <dgm:pt modelId="{B568526B-888F-9448-AD87-1726641E9A6D}" type="pres">
      <dgm:prSet presAssocID="{F2B5E575-0E24-4746-9BC4-0BE79E7775CC}" presName="childText" presStyleLbl="conFgAcc1" presStyleIdx="1" presStyleCnt="5">
        <dgm:presLayoutVars>
          <dgm:bulletEnabled val="1"/>
        </dgm:presLayoutVars>
      </dgm:prSet>
      <dgm:spPr/>
    </dgm:pt>
    <dgm:pt modelId="{DD10BE52-8523-764A-A545-7D3DC771AD08}" type="pres">
      <dgm:prSet presAssocID="{310ED00C-E115-4C8C-B7CD-36029619F811}" presName="spaceBetweenRectangles" presStyleCnt="0"/>
      <dgm:spPr/>
    </dgm:pt>
    <dgm:pt modelId="{756F6513-3D36-8743-A094-586B722ADB6D}" type="pres">
      <dgm:prSet presAssocID="{8D53AE0E-4BCF-4F2A-B887-2F26FB0D0827}" presName="parentLin" presStyleCnt="0"/>
      <dgm:spPr/>
    </dgm:pt>
    <dgm:pt modelId="{58B63945-1906-7E4C-8447-9E23DACC5D67}" type="pres">
      <dgm:prSet presAssocID="{8D53AE0E-4BCF-4F2A-B887-2F26FB0D0827}" presName="parentLeftMargin" presStyleLbl="node1" presStyleIdx="1" presStyleCnt="5"/>
      <dgm:spPr/>
    </dgm:pt>
    <dgm:pt modelId="{4B84C2F7-5281-1F4E-9ECE-43BA7A263027}" type="pres">
      <dgm:prSet presAssocID="{8D53AE0E-4BCF-4F2A-B887-2F26FB0D0827}" presName="parentText" presStyleLbl="node1" presStyleIdx="2" presStyleCnt="5">
        <dgm:presLayoutVars>
          <dgm:chMax val="0"/>
          <dgm:bulletEnabled val="1"/>
        </dgm:presLayoutVars>
      </dgm:prSet>
      <dgm:spPr/>
    </dgm:pt>
    <dgm:pt modelId="{8A6F52F9-DC90-2D40-821A-0DC03691BCD5}" type="pres">
      <dgm:prSet presAssocID="{8D53AE0E-4BCF-4F2A-B887-2F26FB0D0827}" presName="negativeSpace" presStyleCnt="0"/>
      <dgm:spPr/>
    </dgm:pt>
    <dgm:pt modelId="{05BF6FEA-BD37-4D40-A4B4-C10BC04D0657}" type="pres">
      <dgm:prSet presAssocID="{8D53AE0E-4BCF-4F2A-B887-2F26FB0D0827}" presName="childText" presStyleLbl="conFgAcc1" presStyleIdx="2" presStyleCnt="5">
        <dgm:presLayoutVars>
          <dgm:bulletEnabled val="1"/>
        </dgm:presLayoutVars>
      </dgm:prSet>
      <dgm:spPr/>
    </dgm:pt>
    <dgm:pt modelId="{D6FE78CA-B43F-1846-8C6A-C929E88F716D}" type="pres">
      <dgm:prSet presAssocID="{37D9BDED-6D87-49C5-987B-D87D6BF50CC4}" presName="spaceBetweenRectangles" presStyleCnt="0"/>
      <dgm:spPr/>
    </dgm:pt>
    <dgm:pt modelId="{FB1B4E63-8DB0-674E-AEA7-08A6AC3C9542}" type="pres">
      <dgm:prSet presAssocID="{A117D410-A7A1-4F67-BF87-BBD9B99053D6}" presName="parentLin" presStyleCnt="0"/>
      <dgm:spPr/>
    </dgm:pt>
    <dgm:pt modelId="{AAA18AC9-EBF6-1542-B685-55C71B6C2437}" type="pres">
      <dgm:prSet presAssocID="{A117D410-A7A1-4F67-BF87-BBD9B99053D6}" presName="parentLeftMargin" presStyleLbl="node1" presStyleIdx="2" presStyleCnt="5"/>
      <dgm:spPr/>
    </dgm:pt>
    <dgm:pt modelId="{86120AB9-52B4-A54B-8D2F-B16DD2F71688}" type="pres">
      <dgm:prSet presAssocID="{A117D410-A7A1-4F67-BF87-BBD9B99053D6}" presName="parentText" presStyleLbl="node1" presStyleIdx="3" presStyleCnt="5">
        <dgm:presLayoutVars>
          <dgm:chMax val="0"/>
          <dgm:bulletEnabled val="1"/>
        </dgm:presLayoutVars>
      </dgm:prSet>
      <dgm:spPr/>
    </dgm:pt>
    <dgm:pt modelId="{BB9D4C91-53B3-D546-A3D1-9E4A0FBCB334}" type="pres">
      <dgm:prSet presAssocID="{A117D410-A7A1-4F67-BF87-BBD9B99053D6}" presName="negativeSpace" presStyleCnt="0"/>
      <dgm:spPr/>
    </dgm:pt>
    <dgm:pt modelId="{2F1E01AF-85A7-AE44-88F5-CDAD9B9685D5}" type="pres">
      <dgm:prSet presAssocID="{A117D410-A7A1-4F67-BF87-BBD9B99053D6}" presName="childText" presStyleLbl="conFgAcc1" presStyleIdx="3" presStyleCnt="5">
        <dgm:presLayoutVars>
          <dgm:bulletEnabled val="1"/>
        </dgm:presLayoutVars>
      </dgm:prSet>
      <dgm:spPr/>
    </dgm:pt>
    <dgm:pt modelId="{8807A4FA-6B6C-584E-A81D-820D3DD03EB2}" type="pres">
      <dgm:prSet presAssocID="{FC346065-CBCA-442E-A22E-58F06D5B592D}" presName="spaceBetweenRectangles" presStyleCnt="0"/>
      <dgm:spPr/>
    </dgm:pt>
    <dgm:pt modelId="{C4B857CC-3B8B-AA49-8013-A59A7EA4235F}" type="pres">
      <dgm:prSet presAssocID="{D992DDAF-5C12-4114-9AC1-589E28C43155}" presName="parentLin" presStyleCnt="0"/>
      <dgm:spPr/>
    </dgm:pt>
    <dgm:pt modelId="{DA73BD62-B198-9E41-A41A-AADA96A2A00A}" type="pres">
      <dgm:prSet presAssocID="{D992DDAF-5C12-4114-9AC1-589E28C43155}" presName="parentLeftMargin" presStyleLbl="node1" presStyleIdx="3" presStyleCnt="5"/>
      <dgm:spPr/>
    </dgm:pt>
    <dgm:pt modelId="{30976A4C-9C79-5144-9722-6DAFA58886D1}" type="pres">
      <dgm:prSet presAssocID="{D992DDAF-5C12-4114-9AC1-589E28C43155}" presName="parentText" presStyleLbl="node1" presStyleIdx="4" presStyleCnt="5">
        <dgm:presLayoutVars>
          <dgm:chMax val="0"/>
          <dgm:bulletEnabled val="1"/>
        </dgm:presLayoutVars>
      </dgm:prSet>
      <dgm:spPr/>
    </dgm:pt>
    <dgm:pt modelId="{E8F658EE-B5A2-5F4A-A7AD-44FDADCB3007}" type="pres">
      <dgm:prSet presAssocID="{D992DDAF-5C12-4114-9AC1-589E28C43155}" presName="negativeSpace" presStyleCnt="0"/>
      <dgm:spPr/>
    </dgm:pt>
    <dgm:pt modelId="{29015168-B00D-2D40-91A7-A629A8FAC99D}" type="pres">
      <dgm:prSet presAssocID="{D992DDAF-5C12-4114-9AC1-589E28C43155}" presName="childText" presStyleLbl="conFgAcc1" presStyleIdx="4" presStyleCnt="5">
        <dgm:presLayoutVars>
          <dgm:bulletEnabled val="1"/>
        </dgm:presLayoutVars>
      </dgm:prSet>
      <dgm:spPr/>
    </dgm:pt>
  </dgm:ptLst>
  <dgm:cxnLst>
    <dgm:cxn modelId="{FF855E10-FBC1-8B46-A0D1-B0394495EC46}" type="presOf" srcId="{D992DDAF-5C12-4114-9AC1-589E28C43155}" destId="{30976A4C-9C79-5144-9722-6DAFA58886D1}" srcOrd="1" destOrd="0" presId="urn:microsoft.com/office/officeart/2005/8/layout/list1"/>
    <dgm:cxn modelId="{BA6F8715-D29E-F544-832E-826136D64ECF}" type="presOf" srcId="{DAF0E73F-7285-40BD-9518-6942A69D9BBB}" destId="{1FC7D3E9-3993-FE45-AED6-409AC1EB13D5}" srcOrd="0" destOrd="0" presId="urn:microsoft.com/office/officeart/2005/8/layout/list1"/>
    <dgm:cxn modelId="{DCCB0124-C617-FC42-AAE1-491AB689C08E}" type="presOf" srcId="{A117D410-A7A1-4F67-BF87-BBD9B99053D6}" destId="{AAA18AC9-EBF6-1542-B685-55C71B6C2437}" srcOrd="0" destOrd="0" presId="urn:microsoft.com/office/officeart/2005/8/layout/list1"/>
    <dgm:cxn modelId="{BD5D2729-E5C1-4B04-B6D5-604AF7495AB4}" srcId="{DAF0E73F-7285-40BD-9518-6942A69D9BBB}" destId="{F2B5E575-0E24-4746-9BC4-0BE79E7775CC}" srcOrd="1" destOrd="0" parTransId="{3A174BFB-8E85-4D97-9888-57B422C3088A}" sibTransId="{310ED00C-E115-4C8C-B7CD-36029619F811}"/>
    <dgm:cxn modelId="{E89E5D2D-3C1E-6143-9664-4BC2CFAF76F6}" type="presOf" srcId="{B778CF26-73F3-4953-B32D-EBB84CC15DC6}" destId="{B1717DB6-E06D-2945-BC3B-D4E2F8ED5F6C}" srcOrd="1" destOrd="0" presId="urn:microsoft.com/office/officeart/2005/8/layout/list1"/>
    <dgm:cxn modelId="{2DA98A39-1FE1-4A95-900B-3C3A202BB776}" srcId="{DAF0E73F-7285-40BD-9518-6942A69D9BBB}" destId="{8D53AE0E-4BCF-4F2A-B887-2F26FB0D0827}" srcOrd="2" destOrd="0" parTransId="{27784F60-9526-4618-8E6A-6DEC7E1E2712}" sibTransId="{37D9BDED-6D87-49C5-987B-D87D6BF50CC4}"/>
    <dgm:cxn modelId="{CBEC944B-3866-B742-92A9-9223247BF52D}" type="presOf" srcId="{A117D410-A7A1-4F67-BF87-BBD9B99053D6}" destId="{86120AB9-52B4-A54B-8D2F-B16DD2F71688}" srcOrd="1" destOrd="0" presId="urn:microsoft.com/office/officeart/2005/8/layout/list1"/>
    <dgm:cxn modelId="{746F0153-3817-9E48-AE3C-8F8510B4627D}" type="presOf" srcId="{F2B5E575-0E24-4746-9BC4-0BE79E7775CC}" destId="{6B69C53B-725E-8F49-BD83-3D63145AD0AD}" srcOrd="0" destOrd="0" presId="urn:microsoft.com/office/officeart/2005/8/layout/list1"/>
    <dgm:cxn modelId="{63E8A85A-31A8-4AB4-A794-8C23332E9F42}" srcId="{DAF0E73F-7285-40BD-9518-6942A69D9BBB}" destId="{A117D410-A7A1-4F67-BF87-BBD9B99053D6}" srcOrd="3" destOrd="0" parTransId="{B7DBA3C9-27F9-4D3F-8BFE-79C88E495828}" sibTransId="{FC346065-CBCA-442E-A22E-58F06D5B592D}"/>
    <dgm:cxn modelId="{8AB14179-CA07-E945-8E1D-CF6FCAE8E78F}" type="presOf" srcId="{8D53AE0E-4BCF-4F2A-B887-2F26FB0D0827}" destId="{4B84C2F7-5281-1F4E-9ECE-43BA7A263027}" srcOrd="1" destOrd="0" presId="urn:microsoft.com/office/officeart/2005/8/layout/list1"/>
    <dgm:cxn modelId="{21311884-E396-B947-A6AE-8EA655698741}" type="presOf" srcId="{F2B5E575-0E24-4746-9BC4-0BE79E7775CC}" destId="{1A6788A7-F228-BD4E-AE61-6F67074B2E98}" srcOrd="1" destOrd="0" presId="urn:microsoft.com/office/officeart/2005/8/layout/list1"/>
    <dgm:cxn modelId="{11BE3A9D-BC66-4FC1-9CE4-CA3612888FD1}" srcId="{DAF0E73F-7285-40BD-9518-6942A69D9BBB}" destId="{D992DDAF-5C12-4114-9AC1-589E28C43155}" srcOrd="4" destOrd="0" parTransId="{6988EA21-BE95-4531-9C9C-27BBBC18C783}" sibTransId="{DDDEA7B9-46AB-473F-89C5-8540EEA417C9}"/>
    <dgm:cxn modelId="{D39988EB-734B-AE41-AC18-CECB1D205F8C}" type="presOf" srcId="{8D53AE0E-4BCF-4F2A-B887-2F26FB0D0827}" destId="{58B63945-1906-7E4C-8447-9E23DACC5D67}" srcOrd="0" destOrd="0" presId="urn:microsoft.com/office/officeart/2005/8/layout/list1"/>
    <dgm:cxn modelId="{C0CDF3EB-0B1D-6F4A-9EAC-AB46924B47F9}" type="presOf" srcId="{B778CF26-73F3-4953-B32D-EBB84CC15DC6}" destId="{F8CCE16F-AD6E-8445-9C16-C01003A03309}" srcOrd="0" destOrd="0" presId="urn:microsoft.com/office/officeart/2005/8/layout/list1"/>
    <dgm:cxn modelId="{74DA7EF1-E297-A649-9698-7B1BE354017D}" type="presOf" srcId="{D992DDAF-5C12-4114-9AC1-589E28C43155}" destId="{DA73BD62-B198-9E41-A41A-AADA96A2A00A}" srcOrd="0" destOrd="0" presId="urn:microsoft.com/office/officeart/2005/8/layout/list1"/>
    <dgm:cxn modelId="{EF1B76FF-E231-4F04-93A7-266CEEB29361}" srcId="{DAF0E73F-7285-40BD-9518-6942A69D9BBB}" destId="{B778CF26-73F3-4953-B32D-EBB84CC15DC6}" srcOrd="0" destOrd="0" parTransId="{CA6F6D6C-1C98-4E04-9B86-E423ABEA015D}" sibTransId="{5EAC1C83-BAA4-4E59-AC0A-BC5663AC0FB0}"/>
    <dgm:cxn modelId="{4FD8BE14-603F-9F4D-9F33-105CE550E3E3}" type="presParOf" srcId="{1FC7D3E9-3993-FE45-AED6-409AC1EB13D5}" destId="{44DA9869-14AE-944C-9934-C5BEF42E5F68}" srcOrd="0" destOrd="0" presId="urn:microsoft.com/office/officeart/2005/8/layout/list1"/>
    <dgm:cxn modelId="{EAFCFF4E-6E3B-7C4C-943D-53124D9B83E5}" type="presParOf" srcId="{44DA9869-14AE-944C-9934-C5BEF42E5F68}" destId="{F8CCE16F-AD6E-8445-9C16-C01003A03309}" srcOrd="0" destOrd="0" presId="urn:microsoft.com/office/officeart/2005/8/layout/list1"/>
    <dgm:cxn modelId="{E3E7F87F-4B06-D64C-B330-A4A0C0B43409}" type="presParOf" srcId="{44DA9869-14AE-944C-9934-C5BEF42E5F68}" destId="{B1717DB6-E06D-2945-BC3B-D4E2F8ED5F6C}" srcOrd="1" destOrd="0" presId="urn:microsoft.com/office/officeart/2005/8/layout/list1"/>
    <dgm:cxn modelId="{E727341B-4D6F-A74A-AC67-D97B88FE146F}" type="presParOf" srcId="{1FC7D3E9-3993-FE45-AED6-409AC1EB13D5}" destId="{5D6CC318-A90F-D04D-9119-C72CFBBF141C}" srcOrd="1" destOrd="0" presId="urn:microsoft.com/office/officeart/2005/8/layout/list1"/>
    <dgm:cxn modelId="{89F7CF11-D7C4-2143-9CAA-70FB130B2FF1}" type="presParOf" srcId="{1FC7D3E9-3993-FE45-AED6-409AC1EB13D5}" destId="{6F121CFB-6C48-6848-B154-894FDB205CE1}" srcOrd="2" destOrd="0" presId="urn:microsoft.com/office/officeart/2005/8/layout/list1"/>
    <dgm:cxn modelId="{454FCAD2-B47D-D644-9C8A-5D52F2E6C6F7}" type="presParOf" srcId="{1FC7D3E9-3993-FE45-AED6-409AC1EB13D5}" destId="{39EE096D-F574-1A45-A024-525E2F160571}" srcOrd="3" destOrd="0" presId="urn:microsoft.com/office/officeart/2005/8/layout/list1"/>
    <dgm:cxn modelId="{FDC89206-C19F-2B4E-8EDF-F917A2D1ECFC}" type="presParOf" srcId="{1FC7D3E9-3993-FE45-AED6-409AC1EB13D5}" destId="{0FAB110D-C3F0-7443-9B6E-F0D943B43FC1}" srcOrd="4" destOrd="0" presId="urn:microsoft.com/office/officeart/2005/8/layout/list1"/>
    <dgm:cxn modelId="{838E0C2B-C2A4-D64A-82CD-517AA4C37637}" type="presParOf" srcId="{0FAB110D-C3F0-7443-9B6E-F0D943B43FC1}" destId="{6B69C53B-725E-8F49-BD83-3D63145AD0AD}" srcOrd="0" destOrd="0" presId="urn:microsoft.com/office/officeart/2005/8/layout/list1"/>
    <dgm:cxn modelId="{82819881-76BE-BA40-A7E6-7EDFCF4597FE}" type="presParOf" srcId="{0FAB110D-C3F0-7443-9B6E-F0D943B43FC1}" destId="{1A6788A7-F228-BD4E-AE61-6F67074B2E98}" srcOrd="1" destOrd="0" presId="urn:microsoft.com/office/officeart/2005/8/layout/list1"/>
    <dgm:cxn modelId="{2EB14AE9-3AD2-CB4A-9389-988D26F7C6D8}" type="presParOf" srcId="{1FC7D3E9-3993-FE45-AED6-409AC1EB13D5}" destId="{9827121C-C03D-594F-B1C9-674A2B72D21E}" srcOrd="5" destOrd="0" presId="urn:microsoft.com/office/officeart/2005/8/layout/list1"/>
    <dgm:cxn modelId="{17653502-726B-974E-BC09-C129F9962E8F}" type="presParOf" srcId="{1FC7D3E9-3993-FE45-AED6-409AC1EB13D5}" destId="{B568526B-888F-9448-AD87-1726641E9A6D}" srcOrd="6" destOrd="0" presId="urn:microsoft.com/office/officeart/2005/8/layout/list1"/>
    <dgm:cxn modelId="{79AD466F-3CF9-BF4E-9051-61E6988FF831}" type="presParOf" srcId="{1FC7D3E9-3993-FE45-AED6-409AC1EB13D5}" destId="{DD10BE52-8523-764A-A545-7D3DC771AD08}" srcOrd="7" destOrd="0" presId="urn:microsoft.com/office/officeart/2005/8/layout/list1"/>
    <dgm:cxn modelId="{D501B326-362E-3C40-9097-D26BA84C349A}" type="presParOf" srcId="{1FC7D3E9-3993-FE45-AED6-409AC1EB13D5}" destId="{756F6513-3D36-8743-A094-586B722ADB6D}" srcOrd="8" destOrd="0" presId="urn:microsoft.com/office/officeart/2005/8/layout/list1"/>
    <dgm:cxn modelId="{C0ADFC9E-12F6-D044-903B-B52A0B3C1304}" type="presParOf" srcId="{756F6513-3D36-8743-A094-586B722ADB6D}" destId="{58B63945-1906-7E4C-8447-9E23DACC5D67}" srcOrd="0" destOrd="0" presId="urn:microsoft.com/office/officeart/2005/8/layout/list1"/>
    <dgm:cxn modelId="{90BAE252-04B9-5949-BACB-B6D6AB6F2D72}" type="presParOf" srcId="{756F6513-3D36-8743-A094-586B722ADB6D}" destId="{4B84C2F7-5281-1F4E-9ECE-43BA7A263027}" srcOrd="1" destOrd="0" presId="urn:microsoft.com/office/officeart/2005/8/layout/list1"/>
    <dgm:cxn modelId="{AE01E36A-A2EE-7948-948D-0F0C8CEEF20C}" type="presParOf" srcId="{1FC7D3E9-3993-FE45-AED6-409AC1EB13D5}" destId="{8A6F52F9-DC90-2D40-821A-0DC03691BCD5}" srcOrd="9" destOrd="0" presId="urn:microsoft.com/office/officeart/2005/8/layout/list1"/>
    <dgm:cxn modelId="{1ECF6EDD-6FB2-7643-8DCE-1C82852DF51D}" type="presParOf" srcId="{1FC7D3E9-3993-FE45-AED6-409AC1EB13D5}" destId="{05BF6FEA-BD37-4D40-A4B4-C10BC04D0657}" srcOrd="10" destOrd="0" presId="urn:microsoft.com/office/officeart/2005/8/layout/list1"/>
    <dgm:cxn modelId="{1B58F424-1748-F048-81F6-27C820ED7F07}" type="presParOf" srcId="{1FC7D3E9-3993-FE45-AED6-409AC1EB13D5}" destId="{D6FE78CA-B43F-1846-8C6A-C929E88F716D}" srcOrd="11" destOrd="0" presId="urn:microsoft.com/office/officeart/2005/8/layout/list1"/>
    <dgm:cxn modelId="{B8C34849-5E58-F64B-8205-DFAF39C91D36}" type="presParOf" srcId="{1FC7D3E9-3993-FE45-AED6-409AC1EB13D5}" destId="{FB1B4E63-8DB0-674E-AEA7-08A6AC3C9542}" srcOrd="12" destOrd="0" presId="urn:microsoft.com/office/officeart/2005/8/layout/list1"/>
    <dgm:cxn modelId="{C29B4888-A39F-B348-8C35-D63AF8533126}" type="presParOf" srcId="{FB1B4E63-8DB0-674E-AEA7-08A6AC3C9542}" destId="{AAA18AC9-EBF6-1542-B685-55C71B6C2437}" srcOrd="0" destOrd="0" presId="urn:microsoft.com/office/officeart/2005/8/layout/list1"/>
    <dgm:cxn modelId="{92DB5728-040C-9148-AEEF-F4FBCB3AB742}" type="presParOf" srcId="{FB1B4E63-8DB0-674E-AEA7-08A6AC3C9542}" destId="{86120AB9-52B4-A54B-8D2F-B16DD2F71688}" srcOrd="1" destOrd="0" presId="urn:microsoft.com/office/officeart/2005/8/layout/list1"/>
    <dgm:cxn modelId="{F77A92F0-E900-5049-A118-F870953FA8AF}" type="presParOf" srcId="{1FC7D3E9-3993-FE45-AED6-409AC1EB13D5}" destId="{BB9D4C91-53B3-D546-A3D1-9E4A0FBCB334}" srcOrd="13" destOrd="0" presId="urn:microsoft.com/office/officeart/2005/8/layout/list1"/>
    <dgm:cxn modelId="{FBFD5952-22EF-4A42-A5CB-6015B26E9056}" type="presParOf" srcId="{1FC7D3E9-3993-FE45-AED6-409AC1EB13D5}" destId="{2F1E01AF-85A7-AE44-88F5-CDAD9B9685D5}" srcOrd="14" destOrd="0" presId="urn:microsoft.com/office/officeart/2005/8/layout/list1"/>
    <dgm:cxn modelId="{C15E713E-25F7-8943-B554-AE79AED396D9}" type="presParOf" srcId="{1FC7D3E9-3993-FE45-AED6-409AC1EB13D5}" destId="{8807A4FA-6B6C-584E-A81D-820D3DD03EB2}" srcOrd="15" destOrd="0" presId="urn:microsoft.com/office/officeart/2005/8/layout/list1"/>
    <dgm:cxn modelId="{24D11670-C7D8-0142-9F81-CC61BC598B14}" type="presParOf" srcId="{1FC7D3E9-3993-FE45-AED6-409AC1EB13D5}" destId="{C4B857CC-3B8B-AA49-8013-A59A7EA4235F}" srcOrd="16" destOrd="0" presId="urn:microsoft.com/office/officeart/2005/8/layout/list1"/>
    <dgm:cxn modelId="{8A33F0CA-4F53-B844-9FD0-D19CF7481FFD}" type="presParOf" srcId="{C4B857CC-3B8B-AA49-8013-A59A7EA4235F}" destId="{DA73BD62-B198-9E41-A41A-AADA96A2A00A}" srcOrd="0" destOrd="0" presId="urn:microsoft.com/office/officeart/2005/8/layout/list1"/>
    <dgm:cxn modelId="{4208ADEF-403E-7545-B5F5-8146578D45A3}" type="presParOf" srcId="{C4B857CC-3B8B-AA49-8013-A59A7EA4235F}" destId="{30976A4C-9C79-5144-9722-6DAFA58886D1}" srcOrd="1" destOrd="0" presId="urn:microsoft.com/office/officeart/2005/8/layout/list1"/>
    <dgm:cxn modelId="{CE149517-2F61-AE4F-9B69-0136975A8005}" type="presParOf" srcId="{1FC7D3E9-3993-FE45-AED6-409AC1EB13D5}" destId="{E8F658EE-B5A2-5F4A-A7AD-44FDADCB3007}" srcOrd="17" destOrd="0" presId="urn:microsoft.com/office/officeart/2005/8/layout/list1"/>
    <dgm:cxn modelId="{8971533A-599A-9740-8B7F-B012D68CD270}" type="presParOf" srcId="{1FC7D3E9-3993-FE45-AED6-409AC1EB13D5}" destId="{29015168-B00D-2D40-91A7-A629A8FAC99D}"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4999C9-485D-4F11-977A-56B5503FDC15}"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69AB3179-F3D2-40D6-9BAD-11164877825A}">
      <dgm:prSet/>
      <dgm:spPr/>
      <dgm:t>
        <a:bodyPr/>
        <a:lstStyle/>
        <a:p>
          <a:r>
            <a:rPr lang="en-US"/>
            <a:t>There are two types of social stratification, namely;</a:t>
          </a:r>
        </a:p>
      </dgm:t>
    </dgm:pt>
    <dgm:pt modelId="{ED319041-FCB8-483A-B653-309B5F635C68}" type="parTrans" cxnId="{21D608EB-7E21-4F49-ACE6-D0DD2F7FFA3F}">
      <dgm:prSet/>
      <dgm:spPr/>
      <dgm:t>
        <a:bodyPr/>
        <a:lstStyle/>
        <a:p>
          <a:endParaRPr lang="en-US"/>
        </a:p>
      </dgm:t>
    </dgm:pt>
    <dgm:pt modelId="{D469CBCB-B7C1-44F3-9BDA-203013FCB085}" type="sibTrans" cxnId="{21D608EB-7E21-4F49-ACE6-D0DD2F7FFA3F}">
      <dgm:prSet/>
      <dgm:spPr/>
      <dgm:t>
        <a:bodyPr/>
        <a:lstStyle/>
        <a:p>
          <a:endParaRPr lang="en-US"/>
        </a:p>
      </dgm:t>
    </dgm:pt>
    <dgm:pt modelId="{0D347AF8-A62C-4FBE-B03D-DC3203D13DCC}">
      <dgm:prSet/>
      <dgm:spPr/>
      <dgm:t>
        <a:bodyPr/>
        <a:lstStyle/>
        <a:p>
          <a:r>
            <a:rPr lang="en-US"/>
            <a:t>1. Open social stratification</a:t>
          </a:r>
        </a:p>
      </dgm:t>
    </dgm:pt>
    <dgm:pt modelId="{E2195A79-437A-45A4-9A3A-1BB5D58C996C}" type="parTrans" cxnId="{4170A428-207C-43D1-A4DC-82F39BBE9AFC}">
      <dgm:prSet/>
      <dgm:spPr/>
      <dgm:t>
        <a:bodyPr/>
        <a:lstStyle/>
        <a:p>
          <a:endParaRPr lang="en-US"/>
        </a:p>
      </dgm:t>
    </dgm:pt>
    <dgm:pt modelId="{DC2450DB-9D14-431F-838D-0ED1B646B042}" type="sibTrans" cxnId="{4170A428-207C-43D1-A4DC-82F39BBE9AFC}">
      <dgm:prSet/>
      <dgm:spPr/>
      <dgm:t>
        <a:bodyPr/>
        <a:lstStyle/>
        <a:p>
          <a:endParaRPr lang="en-US"/>
        </a:p>
      </dgm:t>
    </dgm:pt>
    <dgm:pt modelId="{4727F0F6-068D-46EA-9196-E02F785A0586}">
      <dgm:prSet/>
      <dgm:spPr/>
      <dgm:t>
        <a:bodyPr/>
        <a:lstStyle/>
        <a:p>
          <a:r>
            <a:rPr lang="en-US"/>
            <a:t>2. Closed social stratification</a:t>
          </a:r>
        </a:p>
      </dgm:t>
    </dgm:pt>
    <dgm:pt modelId="{8E7BBCB5-C596-407B-9EBC-95F3D3A3FA69}" type="parTrans" cxnId="{85AF7DC4-B9C4-4CEF-965C-C2F7ABCD0E26}">
      <dgm:prSet/>
      <dgm:spPr/>
      <dgm:t>
        <a:bodyPr/>
        <a:lstStyle/>
        <a:p>
          <a:endParaRPr lang="en-US"/>
        </a:p>
      </dgm:t>
    </dgm:pt>
    <dgm:pt modelId="{9CAD5300-030F-4742-A460-297B24244667}" type="sibTrans" cxnId="{85AF7DC4-B9C4-4CEF-965C-C2F7ABCD0E26}">
      <dgm:prSet/>
      <dgm:spPr/>
      <dgm:t>
        <a:bodyPr/>
        <a:lstStyle/>
        <a:p>
          <a:endParaRPr lang="en-US"/>
        </a:p>
      </dgm:t>
    </dgm:pt>
    <dgm:pt modelId="{864F2DFD-8AA5-A94F-A851-285C10F839FC}" type="pres">
      <dgm:prSet presAssocID="{844999C9-485D-4F11-977A-56B5503FDC15}" presName="outerComposite" presStyleCnt="0">
        <dgm:presLayoutVars>
          <dgm:chMax val="5"/>
          <dgm:dir/>
          <dgm:resizeHandles val="exact"/>
        </dgm:presLayoutVars>
      </dgm:prSet>
      <dgm:spPr/>
    </dgm:pt>
    <dgm:pt modelId="{6857C071-254F-4E4A-AEDB-651C12BB1C0F}" type="pres">
      <dgm:prSet presAssocID="{844999C9-485D-4F11-977A-56B5503FDC15}" presName="dummyMaxCanvas" presStyleCnt="0">
        <dgm:presLayoutVars/>
      </dgm:prSet>
      <dgm:spPr/>
    </dgm:pt>
    <dgm:pt modelId="{F0B1236F-FA88-C944-A449-9CAC262A7536}" type="pres">
      <dgm:prSet presAssocID="{844999C9-485D-4F11-977A-56B5503FDC15}" presName="ThreeNodes_1" presStyleLbl="node1" presStyleIdx="0" presStyleCnt="3">
        <dgm:presLayoutVars>
          <dgm:bulletEnabled val="1"/>
        </dgm:presLayoutVars>
      </dgm:prSet>
      <dgm:spPr/>
    </dgm:pt>
    <dgm:pt modelId="{D072B2E6-28ED-7242-AA93-83E8D542A1B9}" type="pres">
      <dgm:prSet presAssocID="{844999C9-485D-4F11-977A-56B5503FDC15}" presName="ThreeNodes_2" presStyleLbl="node1" presStyleIdx="1" presStyleCnt="3">
        <dgm:presLayoutVars>
          <dgm:bulletEnabled val="1"/>
        </dgm:presLayoutVars>
      </dgm:prSet>
      <dgm:spPr/>
    </dgm:pt>
    <dgm:pt modelId="{2E769BD2-41BB-B04C-A0D3-C97A72429960}" type="pres">
      <dgm:prSet presAssocID="{844999C9-485D-4F11-977A-56B5503FDC15}" presName="ThreeNodes_3" presStyleLbl="node1" presStyleIdx="2" presStyleCnt="3">
        <dgm:presLayoutVars>
          <dgm:bulletEnabled val="1"/>
        </dgm:presLayoutVars>
      </dgm:prSet>
      <dgm:spPr/>
    </dgm:pt>
    <dgm:pt modelId="{D684FA2C-2EEE-FD44-86E4-6C0717BAF6CD}" type="pres">
      <dgm:prSet presAssocID="{844999C9-485D-4F11-977A-56B5503FDC15}" presName="ThreeConn_1-2" presStyleLbl="fgAccFollowNode1" presStyleIdx="0" presStyleCnt="2">
        <dgm:presLayoutVars>
          <dgm:bulletEnabled val="1"/>
        </dgm:presLayoutVars>
      </dgm:prSet>
      <dgm:spPr/>
    </dgm:pt>
    <dgm:pt modelId="{0210CE3C-F89E-5046-B4D8-CB39F500A7F5}" type="pres">
      <dgm:prSet presAssocID="{844999C9-485D-4F11-977A-56B5503FDC15}" presName="ThreeConn_2-3" presStyleLbl="fgAccFollowNode1" presStyleIdx="1" presStyleCnt="2">
        <dgm:presLayoutVars>
          <dgm:bulletEnabled val="1"/>
        </dgm:presLayoutVars>
      </dgm:prSet>
      <dgm:spPr/>
    </dgm:pt>
    <dgm:pt modelId="{2344439C-4750-5B4E-A988-A5A35E6F480E}" type="pres">
      <dgm:prSet presAssocID="{844999C9-485D-4F11-977A-56B5503FDC15}" presName="ThreeNodes_1_text" presStyleLbl="node1" presStyleIdx="2" presStyleCnt="3">
        <dgm:presLayoutVars>
          <dgm:bulletEnabled val="1"/>
        </dgm:presLayoutVars>
      </dgm:prSet>
      <dgm:spPr/>
    </dgm:pt>
    <dgm:pt modelId="{1F205A6C-AC7F-8343-A07A-7D05AA818329}" type="pres">
      <dgm:prSet presAssocID="{844999C9-485D-4F11-977A-56B5503FDC15}" presName="ThreeNodes_2_text" presStyleLbl="node1" presStyleIdx="2" presStyleCnt="3">
        <dgm:presLayoutVars>
          <dgm:bulletEnabled val="1"/>
        </dgm:presLayoutVars>
      </dgm:prSet>
      <dgm:spPr/>
    </dgm:pt>
    <dgm:pt modelId="{41D7EBDD-A3CD-2943-A3A0-9B175942AD9F}" type="pres">
      <dgm:prSet presAssocID="{844999C9-485D-4F11-977A-56B5503FDC15}" presName="ThreeNodes_3_text" presStyleLbl="node1" presStyleIdx="2" presStyleCnt="3">
        <dgm:presLayoutVars>
          <dgm:bulletEnabled val="1"/>
        </dgm:presLayoutVars>
      </dgm:prSet>
      <dgm:spPr/>
    </dgm:pt>
  </dgm:ptLst>
  <dgm:cxnLst>
    <dgm:cxn modelId="{4C9C3705-10BE-8144-8CFA-833329F8DA27}" type="presOf" srcId="{DC2450DB-9D14-431F-838D-0ED1B646B042}" destId="{0210CE3C-F89E-5046-B4D8-CB39F500A7F5}" srcOrd="0" destOrd="0" presId="urn:microsoft.com/office/officeart/2005/8/layout/vProcess5"/>
    <dgm:cxn modelId="{4170A428-207C-43D1-A4DC-82F39BBE9AFC}" srcId="{844999C9-485D-4F11-977A-56B5503FDC15}" destId="{0D347AF8-A62C-4FBE-B03D-DC3203D13DCC}" srcOrd="1" destOrd="0" parTransId="{E2195A79-437A-45A4-9A3A-1BB5D58C996C}" sibTransId="{DC2450DB-9D14-431F-838D-0ED1B646B042}"/>
    <dgm:cxn modelId="{811FF82B-0363-F141-834D-5A0C4493C932}" type="presOf" srcId="{0D347AF8-A62C-4FBE-B03D-DC3203D13DCC}" destId="{1F205A6C-AC7F-8343-A07A-7D05AA818329}" srcOrd="1" destOrd="0" presId="urn:microsoft.com/office/officeart/2005/8/layout/vProcess5"/>
    <dgm:cxn modelId="{386E4844-6FC9-FA4E-8E9D-F729D4E8428C}" type="presOf" srcId="{D469CBCB-B7C1-44F3-9BDA-203013FCB085}" destId="{D684FA2C-2EEE-FD44-86E4-6C0717BAF6CD}" srcOrd="0" destOrd="0" presId="urn:microsoft.com/office/officeart/2005/8/layout/vProcess5"/>
    <dgm:cxn modelId="{2D513351-B6BE-7C42-97CA-B61C0E3EB9F3}" type="presOf" srcId="{4727F0F6-068D-46EA-9196-E02F785A0586}" destId="{2E769BD2-41BB-B04C-A0D3-C97A72429960}" srcOrd="0" destOrd="0" presId="urn:microsoft.com/office/officeart/2005/8/layout/vProcess5"/>
    <dgm:cxn modelId="{A1D7D25B-7E6A-3647-9159-F2319E30F6F3}" type="presOf" srcId="{4727F0F6-068D-46EA-9196-E02F785A0586}" destId="{41D7EBDD-A3CD-2943-A3A0-9B175942AD9F}" srcOrd="1" destOrd="0" presId="urn:microsoft.com/office/officeart/2005/8/layout/vProcess5"/>
    <dgm:cxn modelId="{125F2A7D-4FC7-6A42-B890-9CF1F5482BD6}" type="presOf" srcId="{844999C9-485D-4F11-977A-56B5503FDC15}" destId="{864F2DFD-8AA5-A94F-A851-285C10F839FC}" srcOrd="0" destOrd="0" presId="urn:microsoft.com/office/officeart/2005/8/layout/vProcess5"/>
    <dgm:cxn modelId="{85AF7DC4-B9C4-4CEF-965C-C2F7ABCD0E26}" srcId="{844999C9-485D-4F11-977A-56B5503FDC15}" destId="{4727F0F6-068D-46EA-9196-E02F785A0586}" srcOrd="2" destOrd="0" parTransId="{8E7BBCB5-C596-407B-9EBC-95F3D3A3FA69}" sibTransId="{9CAD5300-030F-4742-A460-297B24244667}"/>
    <dgm:cxn modelId="{40E330D1-1FED-5546-AA80-E6C778B69714}" type="presOf" srcId="{69AB3179-F3D2-40D6-9BAD-11164877825A}" destId="{2344439C-4750-5B4E-A988-A5A35E6F480E}" srcOrd="1" destOrd="0" presId="urn:microsoft.com/office/officeart/2005/8/layout/vProcess5"/>
    <dgm:cxn modelId="{6B74DDE9-FD2E-404A-96A2-E64D296ADFC9}" type="presOf" srcId="{0D347AF8-A62C-4FBE-B03D-DC3203D13DCC}" destId="{D072B2E6-28ED-7242-AA93-83E8D542A1B9}" srcOrd="0" destOrd="0" presId="urn:microsoft.com/office/officeart/2005/8/layout/vProcess5"/>
    <dgm:cxn modelId="{21D608EB-7E21-4F49-ACE6-D0DD2F7FFA3F}" srcId="{844999C9-485D-4F11-977A-56B5503FDC15}" destId="{69AB3179-F3D2-40D6-9BAD-11164877825A}" srcOrd="0" destOrd="0" parTransId="{ED319041-FCB8-483A-B653-309B5F635C68}" sibTransId="{D469CBCB-B7C1-44F3-9BDA-203013FCB085}"/>
    <dgm:cxn modelId="{12F8B2EB-F70E-834B-8372-6E1ACF3574CA}" type="presOf" srcId="{69AB3179-F3D2-40D6-9BAD-11164877825A}" destId="{F0B1236F-FA88-C944-A449-9CAC262A7536}" srcOrd="0" destOrd="0" presId="urn:microsoft.com/office/officeart/2005/8/layout/vProcess5"/>
    <dgm:cxn modelId="{32763C8F-3BEB-EA4E-8683-8BF60405F036}" type="presParOf" srcId="{864F2DFD-8AA5-A94F-A851-285C10F839FC}" destId="{6857C071-254F-4E4A-AEDB-651C12BB1C0F}" srcOrd="0" destOrd="0" presId="urn:microsoft.com/office/officeart/2005/8/layout/vProcess5"/>
    <dgm:cxn modelId="{26B4FB73-4CBE-414C-8FD2-167CA4DEC92A}" type="presParOf" srcId="{864F2DFD-8AA5-A94F-A851-285C10F839FC}" destId="{F0B1236F-FA88-C944-A449-9CAC262A7536}" srcOrd="1" destOrd="0" presId="urn:microsoft.com/office/officeart/2005/8/layout/vProcess5"/>
    <dgm:cxn modelId="{8440F51A-D105-C248-A889-644660113D79}" type="presParOf" srcId="{864F2DFD-8AA5-A94F-A851-285C10F839FC}" destId="{D072B2E6-28ED-7242-AA93-83E8D542A1B9}" srcOrd="2" destOrd="0" presId="urn:microsoft.com/office/officeart/2005/8/layout/vProcess5"/>
    <dgm:cxn modelId="{B510646B-D63F-0548-9001-5E88BAA3D3ED}" type="presParOf" srcId="{864F2DFD-8AA5-A94F-A851-285C10F839FC}" destId="{2E769BD2-41BB-B04C-A0D3-C97A72429960}" srcOrd="3" destOrd="0" presId="urn:microsoft.com/office/officeart/2005/8/layout/vProcess5"/>
    <dgm:cxn modelId="{720E4084-F825-F14C-812B-5393CD967181}" type="presParOf" srcId="{864F2DFD-8AA5-A94F-A851-285C10F839FC}" destId="{D684FA2C-2EEE-FD44-86E4-6C0717BAF6CD}" srcOrd="4" destOrd="0" presId="urn:microsoft.com/office/officeart/2005/8/layout/vProcess5"/>
    <dgm:cxn modelId="{5458BB9A-FB28-764C-A8E1-60EB244DD2FB}" type="presParOf" srcId="{864F2DFD-8AA5-A94F-A851-285C10F839FC}" destId="{0210CE3C-F89E-5046-B4D8-CB39F500A7F5}" srcOrd="5" destOrd="0" presId="urn:microsoft.com/office/officeart/2005/8/layout/vProcess5"/>
    <dgm:cxn modelId="{19B162B8-1333-F74C-A87F-42F63FBA2B2D}" type="presParOf" srcId="{864F2DFD-8AA5-A94F-A851-285C10F839FC}" destId="{2344439C-4750-5B4E-A988-A5A35E6F480E}" srcOrd="6" destOrd="0" presId="urn:microsoft.com/office/officeart/2005/8/layout/vProcess5"/>
    <dgm:cxn modelId="{828C1B22-D7B0-3841-AFCE-1082EBE2CE69}" type="presParOf" srcId="{864F2DFD-8AA5-A94F-A851-285C10F839FC}" destId="{1F205A6C-AC7F-8343-A07A-7D05AA818329}" srcOrd="7" destOrd="0" presId="urn:microsoft.com/office/officeart/2005/8/layout/vProcess5"/>
    <dgm:cxn modelId="{A3CFB0C3-8361-2148-89A0-D41483CC1B33}" type="presParOf" srcId="{864F2DFD-8AA5-A94F-A851-285C10F839FC}" destId="{41D7EBDD-A3CD-2943-A3A0-9B175942AD9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0B0F6E-2BA7-4AFF-BE2E-59DFE98C49E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ADEAC26-3BF8-4FD5-8F21-C32C96E7BEA3}">
      <dgm:prSet/>
      <dgm:spPr/>
      <dgm:t>
        <a:bodyPr/>
        <a:lstStyle/>
        <a:p>
          <a:r>
            <a:rPr lang="en-US"/>
            <a:t>Caste is an example for closed system of social stratification in</a:t>
          </a:r>
          <a:r>
            <a:rPr lang="en-US" b="1"/>
            <a:t> </a:t>
          </a:r>
          <a:r>
            <a:rPr lang="en-US"/>
            <a:t>Indian society.</a:t>
          </a:r>
        </a:p>
      </dgm:t>
    </dgm:pt>
    <dgm:pt modelId="{E06D9E1C-8647-4649-8B9D-F27833FEEEF2}" type="parTrans" cxnId="{38B1D607-E56A-4A71-89F7-F68FCCE39615}">
      <dgm:prSet/>
      <dgm:spPr/>
      <dgm:t>
        <a:bodyPr/>
        <a:lstStyle/>
        <a:p>
          <a:endParaRPr lang="en-US"/>
        </a:p>
      </dgm:t>
    </dgm:pt>
    <dgm:pt modelId="{86AD81E0-CDFB-4F47-9E15-1254CE412B55}" type="sibTrans" cxnId="{38B1D607-E56A-4A71-89F7-F68FCCE39615}">
      <dgm:prSet/>
      <dgm:spPr/>
      <dgm:t>
        <a:bodyPr/>
        <a:lstStyle/>
        <a:p>
          <a:endParaRPr lang="en-US"/>
        </a:p>
      </dgm:t>
    </dgm:pt>
    <dgm:pt modelId="{B29D8CD0-92FE-4EF9-88E6-1EC5990A2543}">
      <dgm:prSet/>
      <dgm:spPr/>
      <dgm:t>
        <a:bodyPr/>
        <a:lstStyle/>
        <a:p>
          <a:r>
            <a:rPr lang="en-US"/>
            <a:t>“Caste is a group of people who often (not always) have</a:t>
          </a:r>
          <a:r>
            <a:rPr lang="en-US" b="1"/>
            <a:t> </a:t>
          </a:r>
          <a:r>
            <a:rPr lang="en-US"/>
            <a:t>association with hereditary occupation, eat and marry among</a:t>
          </a:r>
          <a:r>
            <a:rPr lang="en-US" b="1"/>
            <a:t> </a:t>
          </a:r>
          <a:r>
            <a:rPr lang="en-US"/>
            <a:t>themselves and avoid (minimize) interaction with members of other</a:t>
          </a:r>
          <a:r>
            <a:rPr lang="en-US" b="1"/>
            <a:t> </a:t>
          </a:r>
          <a:r>
            <a:rPr lang="en-US"/>
            <a:t>out-groups.” – M.N.Srinivas</a:t>
          </a:r>
        </a:p>
      </dgm:t>
    </dgm:pt>
    <dgm:pt modelId="{9328140B-1722-48F2-A8B2-38C4798C8E16}" type="parTrans" cxnId="{1AEAB9A7-4F85-465F-85AF-1205C76726C5}">
      <dgm:prSet/>
      <dgm:spPr/>
      <dgm:t>
        <a:bodyPr/>
        <a:lstStyle/>
        <a:p>
          <a:endParaRPr lang="en-US"/>
        </a:p>
      </dgm:t>
    </dgm:pt>
    <dgm:pt modelId="{E03A143E-B475-4AF4-9AF9-E9EA6EDE9113}" type="sibTrans" cxnId="{1AEAB9A7-4F85-465F-85AF-1205C76726C5}">
      <dgm:prSet/>
      <dgm:spPr/>
      <dgm:t>
        <a:bodyPr/>
        <a:lstStyle/>
        <a:p>
          <a:endParaRPr lang="en-US"/>
        </a:p>
      </dgm:t>
    </dgm:pt>
    <dgm:pt modelId="{C71576DA-2A10-4C2E-911B-383F34FCDFA3}">
      <dgm:prSet/>
      <dgm:spPr/>
      <dgm:t>
        <a:bodyPr/>
        <a:lstStyle/>
        <a:p>
          <a:r>
            <a:rPr lang="en-US"/>
            <a:t>The term caste owes its origin to Spanish word</a:t>
          </a:r>
          <a:r>
            <a:rPr lang="en-US" b="1"/>
            <a:t> </a:t>
          </a:r>
          <a:r>
            <a:rPr lang="en-US"/>
            <a:t>‘Casta’ which means breed, race or a complex of hereditary qualities.</a:t>
          </a:r>
          <a:r>
            <a:rPr lang="en-US" b="1"/>
            <a:t> </a:t>
          </a:r>
          <a:r>
            <a:rPr lang="en-US"/>
            <a:t>The Portuguese applied this term to the classes of people of India</a:t>
          </a:r>
          <a:r>
            <a:rPr lang="en-US" b="1"/>
            <a:t> </a:t>
          </a:r>
          <a:r>
            <a:rPr lang="en-US"/>
            <a:t>known by the name of ‘Jati’. The English word caste is an</a:t>
          </a:r>
          <a:r>
            <a:rPr lang="en-US" b="1"/>
            <a:t> </a:t>
          </a:r>
          <a:r>
            <a:rPr lang="en-US"/>
            <a:t>adjustment of the original term.</a:t>
          </a:r>
        </a:p>
      </dgm:t>
    </dgm:pt>
    <dgm:pt modelId="{45EC762A-14D5-4EB6-9794-295521E1CADB}" type="parTrans" cxnId="{385726EB-9EDD-482D-8E65-C3A4F32143DA}">
      <dgm:prSet/>
      <dgm:spPr/>
      <dgm:t>
        <a:bodyPr/>
        <a:lstStyle/>
        <a:p>
          <a:endParaRPr lang="en-US"/>
        </a:p>
      </dgm:t>
    </dgm:pt>
    <dgm:pt modelId="{6910BB40-7C5D-4F74-8302-7ACF3E08CA01}" type="sibTrans" cxnId="{385726EB-9EDD-482D-8E65-C3A4F32143DA}">
      <dgm:prSet/>
      <dgm:spPr/>
      <dgm:t>
        <a:bodyPr/>
        <a:lstStyle/>
        <a:p>
          <a:endParaRPr lang="en-US"/>
        </a:p>
      </dgm:t>
    </dgm:pt>
    <dgm:pt modelId="{FB2FB05F-2099-354F-9304-6343C68C0B8A}" type="pres">
      <dgm:prSet presAssocID="{D70B0F6E-2BA7-4AFF-BE2E-59DFE98C49E1}" presName="linear" presStyleCnt="0">
        <dgm:presLayoutVars>
          <dgm:animLvl val="lvl"/>
          <dgm:resizeHandles val="exact"/>
        </dgm:presLayoutVars>
      </dgm:prSet>
      <dgm:spPr/>
    </dgm:pt>
    <dgm:pt modelId="{8C96AB19-55D1-E847-A8E3-FE022442940E}" type="pres">
      <dgm:prSet presAssocID="{8ADEAC26-3BF8-4FD5-8F21-C32C96E7BEA3}" presName="parentText" presStyleLbl="node1" presStyleIdx="0" presStyleCnt="2">
        <dgm:presLayoutVars>
          <dgm:chMax val="0"/>
          <dgm:bulletEnabled val="1"/>
        </dgm:presLayoutVars>
      </dgm:prSet>
      <dgm:spPr/>
    </dgm:pt>
    <dgm:pt modelId="{E5685405-19E2-1F41-A516-206ED348EF88}" type="pres">
      <dgm:prSet presAssocID="{86AD81E0-CDFB-4F47-9E15-1254CE412B55}" presName="spacer" presStyleCnt="0"/>
      <dgm:spPr/>
    </dgm:pt>
    <dgm:pt modelId="{6A7D58AD-D1EE-E44E-8596-73DF1565717E}" type="pres">
      <dgm:prSet presAssocID="{B29D8CD0-92FE-4EF9-88E6-1EC5990A2543}" presName="parentText" presStyleLbl="node1" presStyleIdx="1" presStyleCnt="2">
        <dgm:presLayoutVars>
          <dgm:chMax val="0"/>
          <dgm:bulletEnabled val="1"/>
        </dgm:presLayoutVars>
      </dgm:prSet>
      <dgm:spPr/>
    </dgm:pt>
    <dgm:pt modelId="{0E6A2CA4-803A-7940-9844-2D78136DDAD3}" type="pres">
      <dgm:prSet presAssocID="{B29D8CD0-92FE-4EF9-88E6-1EC5990A2543}" presName="childText" presStyleLbl="revTx" presStyleIdx="0" presStyleCnt="1">
        <dgm:presLayoutVars>
          <dgm:bulletEnabled val="1"/>
        </dgm:presLayoutVars>
      </dgm:prSet>
      <dgm:spPr/>
    </dgm:pt>
  </dgm:ptLst>
  <dgm:cxnLst>
    <dgm:cxn modelId="{38B1D607-E56A-4A71-89F7-F68FCCE39615}" srcId="{D70B0F6E-2BA7-4AFF-BE2E-59DFE98C49E1}" destId="{8ADEAC26-3BF8-4FD5-8F21-C32C96E7BEA3}" srcOrd="0" destOrd="0" parTransId="{E06D9E1C-8647-4649-8B9D-F27833FEEEF2}" sibTransId="{86AD81E0-CDFB-4F47-9E15-1254CE412B55}"/>
    <dgm:cxn modelId="{37157975-C1FD-3045-936D-528CA24649D5}" type="presOf" srcId="{8ADEAC26-3BF8-4FD5-8F21-C32C96E7BEA3}" destId="{8C96AB19-55D1-E847-A8E3-FE022442940E}" srcOrd="0" destOrd="0" presId="urn:microsoft.com/office/officeart/2005/8/layout/vList2"/>
    <dgm:cxn modelId="{0C90E297-B714-A747-B7C8-05DB0AE9330E}" type="presOf" srcId="{D70B0F6E-2BA7-4AFF-BE2E-59DFE98C49E1}" destId="{FB2FB05F-2099-354F-9304-6343C68C0B8A}" srcOrd="0" destOrd="0" presId="urn:microsoft.com/office/officeart/2005/8/layout/vList2"/>
    <dgm:cxn modelId="{1AEAB9A7-4F85-465F-85AF-1205C76726C5}" srcId="{D70B0F6E-2BA7-4AFF-BE2E-59DFE98C49E1}" destId="{B29D8CD0-92FE-4EF9-88E6-1EC5990A2543}" srcOrd="1" destOrd="0" parTransId="{9328140B-1722-48F2-A8B2-38C4798C8E16}" sibTransId="{E03A143E-B475-4AF4-9AF9-E9EA6EDE9113}"/>
    <dgm:cxn modelId="{159911CA-18F0-5C4E-98B1-4DA89BA6DFFB}" type="presOf" srcId="{C71576DA-2A10-4C2E-911B-383F34FCDFA3}" destId="{0E6A2CA4-803A-7940-9844-2D78136DDAD3}" srcOrd="0" destOrd="0" presId="urn:microsoft.com/office/officeart/2005/8/layout/vList2"/>
    <dgm:cxn modelId="{7E6E51E1-7D1B-4E4B-98BE-0C49FD8A176D}" type="presOf" srcId="{B29D8CD0-92FE-4EF9-88E6-1EC5990A2543}" destId="{6A7D58AD-D1EE-E44E-8596-73DF1565717E}" srcOrd="0" destOrd="0" presId="urn:microsoft.com/office/officeart/2005/8/layout/vList2"/>
    <dgm:cxn modelId="{385726EB-9EDD-482D-8E65-C3A4F32143DA}" srcId="{B29D8CD0-92FE-4EF9-88E6-1EC5990A2543}" destId="{C71576DA-2A10-4C2E-911B-383F34FCDFA3}" srcOrd="0" destOrd="0" parTransId="{45EC762A-14D5-4EB6-9794-295521E1CADB}" sibTransId="{6910BB40-7C5D-4F74-8302-7ACF3E08CA01}"/>
    <dgm:cxn modelId="{F7DB53DC-9EF8-3F4D-8387-D939A7C93C29}" type="presParOf" srcId="{FB2FB05F-2099-354F-9304-6343C68C0B8A}" destId="{8C96AB19-55D1-E847-A8E3-FE022442940E}" srcOrd="0" destOrd="0" presId="urn:microsoft.com/office/officeart/2005/8/layout/vList2"/>
    <dgm:cxn modelId="{317B8DF4-5917-1A41-8DF3-8085BDA5E424}" type="presParOf" srcId="{FB2FB05F-2099-354F-9304-6343C68C0B8A}" destId="{E5685405-19E2-1F41-A516-206ED348EF88}" srcOrd="1" destOrd="0" presId="urn:microsoft.com/office/officeart/2005/8/layout/vList2"/>
    <dgm:cxn modelId="{5C5D4CD5-B35B-2E46-8A2B-0DE54F63B0E0}" type="presParOf" srcId="{FB2FB05F-2099-354F-9304-6343C68C0B8A}" destId="{6A7D58AD-D1EE-E44E-8596-73DF1565717E}" srcOrd="2" destOrd="0" presId="urn:microsoft.com/office/officeart/2005/8/layout/vList2"/>
    <dgm:cxn modelId="{A9C3B3E7-CBAC-E646-AB7D-84A760328AF7}" type="presParOf" srcId="{FB2FB05F-2099-354F-9304-6343C68C0B8A}" destId="{0E6A2CA4-803A-7940-9844-2D78136DDAD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21CFB-6C48-6848-B154-894FDB205CE1}">
      <dsp:nvSpPr>
        <dsp:cNvPr id="0" name=""/>
        <dsp:cNvSpPr/>
      </dsp:nvSpPr>
      <dsp:spPr>
        <a:xfrm>
          <a:off x="0" y="1287859"/>
          <a:ext cx="6666833" cy="378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1717DB6-E06D-2945-BC3B-D4E2F8ED5F6C}">
      <dsp:nvSpPr>
        <dsp:cNvPr id="0" name=""/>
        <dsp:cNvSpPr/>
      </dsp:nvSpPr>
      <dsp:spPr>
        <a:xfrm>
          <a:off x="333341" y="1066459"/>
          <a:ext cx="4666783"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kern="1200"/>
            <a:t>Caste status	-	 Brahmin, Harijan, etc. </a:t>
          </a:r>
        </a:p>
      </dsp:txBody>
      <dsp:txXfrm>
        <a:off x="354957" y="1088075"/>
        <a:ext cx="4623551" cy="399568"/>
      </dsp:txXfrm>
    </dsp:sp>
    <dsp:sp modelId="{B568526B-888F-9448-AD87-1726641E9A6D}">
      <dsp:nvSpPr>
        <dsp:cNvPr id="0" name=""/>
        <dsp:cNvSpPr/>
      </dsp:nvSpPr>
      <dsp:spPr>
        <a:xfrm>
          <a:off x="0" y="1968259"/>
          <a:ext cx="6666833" cy="378000"/>
        </a:xfrm>
        <a:prstGeom prst="rect">
          <a:avLst/>
        </a:prstGeom>
        <a:solidFill>
          <a:schemeClr val="lt1">
            <a:alpha val="90000"/>
            <a:hueOff val="0"/>
            <a:satOff val="0"/>
            <a:lumOff val="0"/>
            <a:alphaOff val="0"/>
          </a:schemeClr>
        </a:solidFill>
        <a:ln w="6350" cap="flat" cmpd="sng" algn="ctr">
          <a:solidFill>
            <a:schemeClr val="accent2">
              <a:hueOff val="-363841"/>
              <a:satOff val="-20982"/>
              <a:lumOff val="2157"/>
              <a:alphaOff val="0"/>
            </a:schemeClr>
          </a:solidFill>
          <a:prstDash val="solid"/>
          <a:miter lim="800000"/>
        </a:ln>
        <a:effectLst/>
      </dsp:spPr>
      <dsp:style>
        <a:lnRef idx="1">
          <a:scrgbClr r="0" g="0" b="0"/>
        </a:lnRef>
        <a:fillRef idx="1">
          <a:scrgbClr r="0" g="0" b="0"/>
        </a:fillRef>
        <a:effectRef idx="0">
          <a:scrgbClr r="0" g="0" b="0"/>
        </a:effectRef>
        <a:fontRef idx="minor"/>
      </dsp:style>
    </dsp:sp>
    <dsp:sp modelId="{1A6788A7-F228-BD4E-AE61-6F67074B2E98}">
      <dsp:nvSpPr>
        <dsp:cNvPr id="0" name=""/>
        <dsp:cNvSpPr/>
      </dsp:nvSpPr>
      <dsp:spPr>
        <a:xfrm>
          <a:off x="333341" y="1746859"/>
          <a:ext cx="4666783" cy="442800"/>
        </a:xfrm>
        <a:prstGeom prst="round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kern="1200" dirty="0"/>
            <a:t>Racial status - 		White and Negro, etc. </a:t>
          </a:r>
        </a:p>
      </dsp:txBody>
      <dsp:txXfrm>
        <a:off x="354957" y="1768475"/>
        <a:ext cx="4623551" cy="399568"/>
      </dsp:txXfrm>
    </dsp:sp>
    <dsp:sp modelId="{05BF6FEA-BD37-4D40-A4B4-C10BC04D0657}">
      <dsp:nvSpPr>
        <dsp:cNvPr id="0" name=""/>
        <dsp:cNvSpPr/>
      </dsp:nvSpPr>
      <dsp:spPr>
        <a:xfrm>
          <a:off x="0" y="2648660"/>
          <a:ext cx="6666833" cy="37800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sp>
    <dsp:sp modelId="{4B84C2F7-5281-1F4E-9ECE-43BA7A263027}">
      <dsp:nvSpPr>
        <dsp:cNvPr id="0" name=""/>
        <dsp:cNvSpPr/>
      </dsp:nvSpPr>
      <dsp:spPr>
        <a:xfrm>
          <a:off x="333341" y="2427259"/>
          <a:ext cx="4666783" cy="44280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kern="1200"/>
            <a:t>Religious Status - 	Hindu, Muslim, Sikh, etc. </a:t>
          </a:r>
        </a:p>
      </dsp:txBody>
      <dsp:txXfrm>
        <a:off x="354957" y="2448875"/>
        <a:ext cx="4623551" cy="399568"/>
      </dsp:txXfrm>
    </dsp:sp>
    <dsp:sp modelId="{2F1E01AF-85A7-AE44-88F5-CDAD9B9685D5}">
      <dsp:nvSpPr>
        <dsp:cNvPr id="0" name=""/>
        <dsp:cNvSpPr/>
      </dsp:nvSpPr>
      <dsp:spPr>
        <a:xfrm>
          <a:off x="0" y="3329060"/>
          <a:ext cx="6666833" cy="378000"/>
        </a:xfrm>
        <a:prstGeom prst="rect">
          <a:avLst/>
        </a:prstGeom>
        <a:solidFill>
          <a:schemeClr val="lt1">
            <a:alpha val="90000"/>
            <a:hueOff val="0"/>
            <a:satOff val="0"/>
            <a:lumOff val="0"/>
            <a:alphaOff val="0"/>
          </a:schemeClr>
        </a:solidFill>
        <a:ln w="6350" cap="flat" cmpd="sng" algn="ctr">
          <a:solidFill>
            <a:schemeClr val="accent2">
              <a:hueOff val="-1091522"/>
              <a:satOff val="-62946"/>
              <a:lumOff val="6471"/>
              <a:alphaOff val="0"/>
            </a:schemeClr>
          </a:solidFill>
          <a:prstDash val="solid"/>
          <a:miter lim="800000"/>
        </a:ln>
        <a:effectLst/>
      </dsp:spPr>
      <dsp:style>
        <a:lnRef idx="1">
          <a:scrgbClr r="0" g="0" b="0"/>
        </a:lnRef>
        <a:fillRef idx="1">
          <a:scrgbClr r="0" g="0" b="0"/>
        </a:fillRef>
        <a:effectRef idx="0">
          <a:scrgbClr r="0" g="0" b="0"/>
        </a:effectRef>
        <a:fontRef idx="minor"/>
      </dsp:style>
    </dsp:sp>
    <dsp:sp modelId="{86120AB9-52B4-A54B-8D2F-B16DD2F71688}">
      <dsp:nvSpPr>
        <dsp:cNvPr id="0" name=""/>
        <dsp:cNvSpPr/>
      </dsp:nvSpPr>
      <dsp:spPr>
        <a:xfrm>
          <a:off x="333341" y="3107660"/>
          <a:ext cx="4666783" cy="442800"/>
        </a:xfrm>
        <a:prstGeom prst="round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kern="1200"/>
            <a:t>Age based status - 	Infant, child, adult, aged, etc. </a:t>
          </a:r>
        </a:p>
      </dsp:txBody>
      <dsp:txXfrm>
        <a:off x="354957" y="3129276"/>
        <a:ext cx="4623551" cy="399568"/>
      </dsp:txXfrm>
    </dsp:sp>
    <dsp:sp modelId="{29015168-B00D-2D40-91A7-A629A8FAC99D}">
      <dsp:nvSpPr>
        <dsp:cNvPr id="0" name=""/>
        <dsp:cNvSpPr/>
      </dsp:nvSpPr>
      <dsp:spPr>
        <a:xfrm>
          <a:off x="0" y="4009460"/>
          <a:ext cx="6666833" cy="3780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sp>
    <dsp:sp modelId="{30976A4C-9C79-5144-9722-6DAFA58886D1}">
      <dsp:nvSpPr>
        <dsp:cNvPr id="0" name=""/>
        <dsp:cNvSpPr/>
      </dsp:nvSpPr>
      <dsp:spPr>
        <a:xfrm>
          <a:off x="333341" y="3788060"/>
          <a:ext cx="4666783" cy="4428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kern="1200"/>
            <a:t>Sex based status -	 Boy, Girl. </a:t>
          </a:r>
        </a:p>
      </dsp:txBody>
      <dsp:txXfrm>
        <a:off x="354957" y="3809676"/>
        <a:ext cx="4623551"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1236F-FA88-C944-A449-9CAC262A7536}">
      <dsp:nvSpPr>
        <dsp:cNvPr id="0" name=""/>
        <dsp:cNvSpPr/>
      </dsp:nvSpPr>
      <dsp:spPr>
        <a:xfrm>
          <a:off x="0" y="0"/>
          <a:ext cx="8938260" cy="13054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There are two types of social stratification, namely;</a:t>
          </a:r>
        </a:p>
      </dsp:txBody>
      <dsp:txXfrm>
        <a:off x="38234" y="38234"/>
        <a:ext cx="7529629" cy="1228933"/>
      </dsp:txXfrm>
    </dsp:sp>
    <dsp:sp modelId="{D072B2E6-28ED-7242-AA93-83E8D542A1B9}">
      <dsp:nvSpPr>
        <dsp:cNvPr id="0" name=""/>
        <dsp:cNvSpPr/>
      </dsp:nvSpPr>
      <dsp:spPr>
        <a:xfrm>
          <a:off x="788669" y="1522968"/>
          <a:ext cx="8938260" cy="130540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1. Open social stratification</a:t>
          </a:r>
        </a:p>
      </dsp:txBody>
      <dsp:txXfrm>
        <a:off x="826903" y="1561202"/>
        <a:ext cx="7224611" cy="1228933"/>
      </dsp:txXfrm>
    </dsp:sp>
    <dsp:sp modelId="{2E769BD2-41BB-B04C-A0D3-C97A72429960}">
      <dsp:nvSpPr>
        <dsp:cNvPr id="0" name=""/>
        <dsp:cNvSpPr/>
      </dsp:nvSpPr>
      <dsp:spPr>
        <a:xfrm>
          <a:off x="1577339" y="3045936"/>
          <a:ext cx="8938260" cy="130540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2. Closed social stratification</a:t>
          </a:r>
        </a:p>
      </dsp:txBody>
      <dsp:txXfrm>
        <a:off x="1615573" y="3084170"/>
        <a:ext cx="7224611" cy="1228933"/>
      </dsp:txXfrm>
    </dsp:sp>
    <dsp:sp modelId="{D684FA2C-2EEE-FD44-86E4-6C0717BAF6CD}">
      <dsp:nvSpPr>
        <dsp:cNvPr id="0" name=""/>
        <dsp:cNvSpPr/>
      </dsp:nvSpPr>
      <dsp:spPr>
        <a:xfrm>
          <a:off x="8089749"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0210CE3C-F89E-5046-B4D8-CB39F500A7F5}">
      <dsp:nvSpPr>
        <dsp:cNvPr id="0" name=""/>
        <dsp:cNvSpPr/>
      </dsp:nvSpPr>
      <dsp:spPr>
        <a:xfrm>
          <a:off x="8878419" y="2504195"/>
          <a:ext cx="848510" cy="84851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6AB19-55D1-E847-A8E3-FE022442940E}">
      <dsp:nvSpPr>
        <dsp:cNvPr id="0" name=""/>
        <dsp:cNvSpPr/>
      </dsp:nvSpPr>
      <dsp:spPr>
        <a:xfrm>
          <a:off x="0" y="93582"/>
          <a:ext cx="6245265" cy="20014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Caste is an example for closed system of social stratification in</a:t>
          </a:r>
          <a:r>
            <a:rPr lang="en-US" sz="2300" b="1" kern="1200"/>
            <a:t> </a:t>
          </a:r>
          <a:r>
            <a:rPr lang="en-US" sz="2300" kern="1200"/>
            <a:t>Indian society.</a:t>
          </a:r>
        </a:p>
      </dsp:txBody>
      <dsp:txXfrm>
        <a:off x="97702" y="191284"/>
        <a:ext cx="6049861" cy="1806027"/>
      </dsp:txXfrm>
    </dsp:sp>
    <dsp:sp modelId="{6A7D58AD-D1EE-E44E-8596-73DF1565717E}">
      <dsp:nvSpPr>
        <dsp:cNvPr id="0" name=""/>
        <dsp:cNvSpPr/>
      </dsp:nvSpPr>
      <dsp:spPr>
        <a:xfrm>
          <a:off x="0" y="2161253"/>
          <a:ext cx="6245265" cy="2001431"/>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“Caste is a group of people who often (not always) have</a:t>
          </a:r>
          <a:r>
            <a:rPr lang="en-US" sz="2300" b="1" kern="1200"/>
            <a:t> </a:t>
          </a:r>
          <a:r>
            <a:rPr lang="en-US" sz="2300" kern="1200"/>
            <a:t>association with hereditary occupation, eat and marry among</a:t>
          </a:r>
          <a:r>
            <a:rPr lang="en-US" sz="2300" b="1" kern="1200"/>
            <a:t> </a:t>
          </a:r>
          <a:r>
            <a:rPr lang="en-US" sz="2300" kern="1200"/>
            <a:t>themselves and avoid (minimize) interaction with members of other</a:t>
          </a:r>
          <a:r>
            <a:rPr lang="en-US" sz="2300" b="1" kern="1200"/>
            <a:t> </a:t>
          </a:r>
          <a:r>
            <a:rPr lang="en-US" sz="2300" kern="1200"/>
            <a:t>out-groups.” – M.N.Srinivas</a:t>
          </a:r>
        </a:p>
      </dsp:txBody>
      <dsp:txXfrm>
        <a:off x="97702" y="2258955"/>
        <a:ext cx="6049861" cy="1806027"/>
      </dsp:txXfrm>
    </dsp:sp>
    <dsp:sp modelId="{0E6A2CA4-803A-7940-9844-2D78136DDAD3}">
      <dsp:nvSpPr>
        <dsp:cNvPr id="0" name=""/>
        <dsp:cNvSpPr/>
      </dsp:nvSpPr>
      <dsp:spPr>
        <a:xfrm>
          <a:off x="0" y="4162684"/>
          <a:ext cx="6245265" cy="133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The term caste owes its origin to Spanish word</a:t>
          </a:r>
          <a:r>
            <a:rPr lang="en-US" sz="1800" b="1" kern="1200"/>
            <a:t> </a:t>
          </a:r>
          <a:r>
            <a:rPr lang="en-US" sz="1800" kern="1200"/>
            <a:t>‘Casta’ which means breed, race or a complex of hereditary qualities.</a:t>
          </a:r>
          <a:r>
            <a:rPr lang="en-US" sz="1800" b="1" kern="1200"/>
            <a:t> </a:t>
          </a:r>
          <a:r>
            <a:rPr lang="en-US" sz="1800" kern="1200"/>
            <a:t>The Portuguese applied this term to the classes of people of India</a:t>
          </a:r>
          <a:r>
            <a:rPr lang="en-US" sz="1800" b="1" kern="1200"/>
            <a:t> </a:t>
          </a:r>
          <a:r>
            <a:rPr lang="en-US" sz="1800" kern="1200"/>
            <a:t>known by the name of ‘Jati’. The English word caste is an</a:t>
          </a:r>
          <a:r>
            <a:rPr lang="en-US" sz="1800" b="1" kern="1200"/>
            <a:t> </a:t>
          </a:r>
          <a:r>
            <a:rPr lang="en-US" sz="1800" kern="1200"/>
            <a:t>adjustment of the original term.</a:t>
          </a:r>
        </a:p>
      </dsp:txBody>
      <dsp:txXfrm>
        <a:off x="0" y="4162684"/>
        <a:ext cx="6245265" cy="13330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81E5-23CE-AD8C-E009-C19A19FA015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5A6F085-4E09-B3A1-0C6F-9B960EDAB7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71EDC2C-E86C-0982-2889-5498F43210C5}"/>
              </a:ext>
            </a:extLst>
          </p:cNvPr>
          <p:cNvSpPr>
            <a:spLocks noGrp="1"/>
          </p:cNvSpPr>
          <p:nvPr>
            <p:ph type="dt" sz="half" idx="10"/>
          </p:nvPr>
        </p:nvSpPr>
        <p:spPr/>
        <p:txBody>
          <a:bodyPr/>
          <a:lstStyle/>
          <a:p>
            <a:fld id="{32744FAD-9FCE-E24C-AC2B-ADA2A71AB26B}" type="datetimeFigureOut">
              <a:rPr lang="en-US" smtClean="0"/>
              <a:t>3/17/25</a:t>
            </a:fld>
            <a:endParaRPr lang="en-US"/>
          </a:p>
        </p:txBody>
      </p:sp>
      <p:sp>
        <p:nvSpPr>
          <p:cNvPr id="5" name="Footer Placeholder 4">
            <a:extLst>
              <a:ext uri="{FF2B5EF4-FFF2-40B4-BE49-F238E27FC236}">
                <a16:creationId xmlns:a16="http://schemas.microsoft.com/office/drawing/2014/main" id="{388EC2C8-D4C7-A090-A576-04436C879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0053F-54E2-B516-A198-BFB3922DF127}"/>
              </a:ext>
            </a:extLst>
          </p:cNvPr>
          <p:cNvSpPr>
            <a:spLocks noGrp="1"/>
          </p:cNvSpPr>
          <p:nvPr>
            <p:ph type="sldNum" sz="quarter" idx="12"/>
          </p:nvPr>
        </p:nvSpPr>
        <p:spPr/>
        <p:txBody>
          <a:bodyPr/>
          <a:lstStyle/>
          <a:p>
            <a:fld id="{F1EE872F-E224-474B-A7E9-3C09CFB721DE}" type="slidenum">
              <a:rPr lang="en-US" smtClean="0"/>
              <a:t>‹#›</a:t>
            </a:fld>
            <a:endParaRPr lang="en-US"/>
          </a:p>
        </p:txBody>
      </p:sp>
    </p:spTree>
    <p:extLst>
      <p:ext uri="{BB962C8B-B14F-4D97-AF65-F5344CB8AC3E}">
        <p14:creationId xmlns:p14="http://schemas.microsoft.com/office/powerpoint/2010/main" val="220114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89A9-BFEB-4005-C4B1-2BC514B6792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485FA84-99FA-D8F3-A9CA-DB1213C2EE3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32685E-7935-B19E-3919-BDE645B4C578}"/>
              </a:ext>
            </a:extLst>
          </p:cNvPr>
          <p:cNvSpPr>
            <a:spLocks noGrp="1"/>
          </p:cNvSpPr>
          <p:nvPr>
            <p:ph type="dt" sz="half" idx="10"/>
          </p:nvPr>
        </p:nvSpPr>
        <p:spPr/>
        <p:txBody>
          <a:bodyPr/>
          <a:lstStyle/>
          <a:p>
            <a:fld id="{32744FAD-9FCE-E24C-AC2B-ADA2A71AB26B}" type="datetimeFigureOut">
              <a:rPr lang="en-US" smtClean="0"/>
              <a:t>3/17/25</a:t>
            </a:fld>
            <a:endParaRPr lang="en-US"/>
          </a:p>
        </p:txBody>
      </p:sp>
      <p:sp>
        <p:nvSpPr>
          <p:cNvPr id="5" name="Footer Placeholder 4">
            <a:extLst>
              <a:ext uri="{FF2B5EF4-FFF2-40B4-BE49-F238E27FC236}">
                <a16:creationId xmlns:a16="http://schemas.microsoft.com/office/drawing/2014/main" id="{BEDB7486-129F-C2D9-C83F-7D465D4D9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E1814-80E7-D1D8-DCD8-67A194C0298F}"/>
              </a:ext>
            </a:extLst>
          </p:cNvPr>
          <p:cNvSpPr>
            <a:spLocks noGrp="1"/>
          </p:cNvSpPr>
          <p:nvPr>
            <p:ph type="sldNum" sz="quarter" idx="12"/>
          </p:nvPr>
        </p:nvSpPr>
        <p:spPr/>
        <p:txBody>
          <a:bodyPr/>
          <a:lstStyle/>
          <a:p>
            <a:fld id="{F1EE872F-E224-474B-A7E9-3C09CFB721DE}" type="slidenum">
              <a:rPr lang="en-US" smtClean="0"/>
              <a:t>‹#›</a:t>
            </a:fld>
            <a:endParaRPr lang="en-US"/>
          </a:p>
        </p:txBody>
      </p:sp>
    </p:spTree>
    <p:extLst>
      <p:ext uri="{BB962C8B-B14F-4D97-AF65-F5344CB8AC3E}">
        <p14:creationId xmlns:p14="http://schemas.microsoft.com/office/powerpoint/2010/main" val="96865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96307-E650-4D10-4703-3FFF4A97A79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68261E-F32B-8773-D6A7-887D43E96B2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E76BAA-3F76-444E-2C4C-3A5EC0DEBBDD}"/>
              </a:ext>
            </a:extLst>
          </p:cNvPr>
          <p:cNvSpPr>
            <a:spLocks noGrp="1"/>
          </p:cNvSpPr>
          <p:nvPr>
            <p:ph type="dt" sz="half" idx="10"/>
          </p:nvPr>
        </p:nvSpPr>
        <p:spPr/>
        <p:txBody>
          <a:bodyPr/>
          <a:lstStyle/>
          <a:p>
            <a:fld id="{32744FAD-9FCE-E24C-AC2B-ADA2A71AB26B}" type="datetimeFigureOut">
              <a:rPr lang="en-US" smtClean="0"/>
              <a:t>3/17/25</a:t>
            </a:fld>
            <a:endParaRPr lang="en-US"/>
          </a:p>
        </p:txBody>
      </p:sp>
      <p:sp>
        <p:nvSpPr>
          <p:cNvPr id="5" name="Footer Placeholder 4">
            <a:extLst>
              <a:ext uri="{FF2B5EF4-FFF2-40B4-BE49-F238E27FC236}">
                <a16:creationId xmlns:a16="http://schemas.microsoft.com/office/drawing/2014/main" id="{CBBCC715-12DD-55A2-17A2-9EEC96C93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51F33-C8B7-F2E2-0F31-C662A0E89456}"/>
              </a:ext>
            </a:extLst>
          </p:cNvPr>
          <p:cNvSpPr>
            <a:spLocks noGrp="1"/>
          </p:cNvSpPr>
          <p:nvPr>
            <p:ph type="sldNum" sz="quarter" idx="12"/>
          </p:nvPr>
        </p:nvSpPr>
        <p:spPr/>
        <p:txBody>
          <a:bodyPr/>
          <a:lstStyle/>
          <a:p>
            <a:fld id="{F1EE872F-E224-474B-A7E9-3C09CFB721DE}" type="slidenum">
              <a:rPr lang="en-US" smtClean="0"/>
              <a:t>‹#›</a:t>
            </a:fld>
            <a:endParaRPr lang="en-US"/>
          </a:p>
        </p:txBody>
      </p:sp>
    </p:spTree>
    <p:extLst>
      <p:ext uri="{BB962C8B-B14F-4D97-AF65-F5344CB8AC3E}">
        <p14:creationId xmlns:p14="http://schemas.microsoft.com/office/powerpoint/2010/main" val="341757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30A8-1CB3-EC36-C8B3-E9A5C8E9D7D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F6111A2-4771-0234-FB90-46D0C09E44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0327B0-FD57-A82C-6358-0929A8608743}"/>
              </a:ext>
            </a:extLst>
          </p:cNvPr>
          <p:cNvSpPr>
            <a:spLocks noGrp="1"/>
          </p:cNvSpPr>
          <p:nvPr>
            <p:ph type="dt" sz="half" idx="10"/>
          </p:nvPr>
        </p:nvSpPr>
        <p:spPr/>
        <p:txBody>
          <a:bodyPr/>
          <a:lstStyle/>
          <a:p>
            <a:fld id="{32744FAD-9FCE-E24C-AC2B-ADA2A71AB26B}" type="datetimeFigureOut">
              <a:rPr lang="en-US" smtClean="0"/>
              <a:t>3/17/25</a:t>
            </a:fld>
            <a:endParaRPr lang="en-US"/>
          </a:p>
        </p:txBody>
      </p:sp>
      <p:sp>
        <p:nvSpPr>
          <p:cNvPr id="5" name="Footer Placeholder 4">
            <a:extLst>
              <a:ext uri="{FF2B5EF4-FFF2-40B4-BE49-F238E27FC236}">
                <a16:creationId xmlns:a16="http://schemas.microsoft.com/office/drawing/2014/main" id="{01CC8109-BABC-4D68-570E-56BA04539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295AB-8C2D-89A3-4ED9-CE1E84A73ED4}"/>
              </a:ext>
            </a:extLst>
          </p:cNvPr>
          <p:cNvSpPr>
            <a:spLocks noGrp="1"/>
          </p:cNvSpPr>
          <p:nvPr>
            <p:ph type="sldNum" sz="quarter" idx="12"/>
          </p:nvPr>
        </p:nvSpPr>
        <p:spPr/>
        <p:txBody>
          <a:bodyPr/>
          <a:lstStyle/>
          <a:p>
            <a:fld id="{F1EE872F-E224-474B-A7E9-3C09CFB721DE}" type="slidenum">
              <a:rPr lang="en-US" smtClean="0"/>
              <a:t>‹#›</a:t>
            </a:fld>
            <a:endParaRPr lang="en-US"/>
          </a:p>
        </p:txBody>
      </p:sp>
    </p:spTree>
    <p:extLst>
      <p:ext uri="{BB962C8B-B14F-4D97-AF65-F5344CB8AC3E}">
        <p14:creationId xmlns:p14="http://schemas.microsoft.com/office/powerpoint/2010/main" val="314557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9B60-BAA8-102D-5B1B-205A850D37B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C6E8A8B-FC4F-8DF1-4895-34144EE4BE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A99EA86-55AB-FC31-BB06-626DDC166E52}"/>
              </a:ext>
            </a:extLst>
          </p:cNvPr>
          <p:cNvSpPr>
            <a:spLocks noGrp="1"/>
          </p:cNvSpPr>
          <p:nvPr>
            <p:ph type="dt" sz="half" idx="10"/>
          </p:nvPr>
        </p:nvSpPr>
        <p:spPr/>
        <p:txBody>
          <a:bodyPr/>
          <a:lstStyle/>
          <a:p>
            <a:fld id="{32744FAD-9FCE-E24C-AC2B-ADA2A71AB26B}" type="datetimeFigureOut">
              <a:rPr lang="en-US" smtClean="0"/>
              <a:t>3/17/25</a:t>
            </a:fld>
            <a:endParaRPr lang="en-US"/>
          </a:p>
        </p:txBody>
      </p:sp>
      <p:sp>
        <p:nvSpPr>
          <p:cNvPr id="5" name="Footer Placeholder 4">
            <a:extLst>
              <a:ext uri="{FF2B5EF4-FFF2-40B4-BE49-F238E27FC236}">
                <a16:creationId xmlns:a16="http://schemas.microsoft.com/office/drawing/2014/main" id="{8B4C3131-6154-335F-8B40-6058AEA2D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C1BF8-312C-EA8A-7E11-9F6BE3FEC899}"/>
              </a:ext>
            </a:extLst>
          </p:cNvPr>
          <p:cNvSpPr>
            <a:spLocks noGrp="1"/>
          </p:cNvSpPr>
          <p:nvPr>
            <p:ph type="sldNum" sz="quarter" idx="12"/>
          </p:nvPr>
        </p:nvSpPr>
        <p:spPr/>
        <p:txBody>
          <a:bodyPr/>
          <a:lstStyle/>
          <a:p>
            <a:fld id="{F1EE872F-E224-474B-A7E9-3C09CFB721DE}" type="slidenum">
              <a:rPr lang="en-US" smtClean="0"/>
              <a:t>‹#›</a:t>
            </a:fld>
            <a:endParaRPr lang="en-US"/>
          </a:p>
        </p:txBody>
      </p:sp>
    </p:spTree>
    <p:extLst>
      <p:ext uri="{BB962C8B-B14F-4D97-AF65-F5344CB8AC3E}">
        <p14:creationId xmlns:p14="http://schemas.microsoft.com/office/powerpoint/2010/main" val="248367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0A44-B246-76C3-B02B-B8EDFFEB50C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C0C783-A82F-0931-8A2E-FBD234952D5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D4EC6CC-2718-0FDA-DC14-0EFF3FDCAD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81913BC-18CD-6F34-EBE8-5188C3D8DF9C}"/>
              </a:ext>
            </a:extLst>
          </p:cNvPr>
          <p:cNvSpPr>
            <a:spLocks noGrp="1"/>
          </p:cNvSpPr>
          <p:nvPr>
            <p:ph type="dt" sz="half" idx="10"/>
          </p:nvPr>
        </p:nvSpPr>
        <p:spPr/>
        <p:txBody>
          <a:bodyPr/>
          <a:lstStyle/>
          <a:p>
            <a:fld id="{32744FAD-9FCE-E24C-AC2B-ADA2A71AB26B}" type="datetimeFigureOut">
              <a:rPr lang="en-US" smtClean="0"/>
              <a:t>3/17/25</a:t>
            </a:fld>
            <a:endParaRPr lang="en-US"/>
          </a:p>
        </p:txBody>
      </p:sp>
      <p:sp>
        <p:nvSpPr>
          <p:cNvPr id="6" name="Footer Placeholder 5">
            <a:extLst>
              <a:ext uri="{FF2B5EF4-FFF2-40B4-BE49-F238E27FC236}">
                <a16:creationId xmlns:a16="http://schemas.microsoft.com/office/drawing/2014/main" id="{B5B639AC-7FED-7C45-B3A1-16295B4BC1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BFBA6-BAD0-16F9-4EFD-3700C2221131}"/>
              </a:ext>
            </a:extLst>
          </p:cNvPr>
          <p:cNvSpPr>
            <a:spLocks noGrp="1"/>
          </p:cNvSpPr>
          <p:nvPr>
            <p:ph type="sldNum" sz="quarter" idx="12"/>
          </p:nvPr>
        </p:nvSpPr>
        <p:spPr/>
        <p:txBody>
          <a:bodyPr/>
          <a:lstStyle/>
          <a:p>
            <a:fld id="{F1EE872F-E224-474B-A7E9-3C09CFB721DE}" type="slidenum">
              <a:rPr lang="en-US" smtClean="0"/>
              <a:t>‹#›</a:t>
            </a:fld>
            <a:endParaRPr lang="en-US"/>
          </a:p>
        </p:txBody>
      </p:sp>
    </p:spTree>
    <p:extLst>
      <p:ext uri="{BB962C8B-B14F-4D97-AF65-F5344CB8AC3E}">
        <p14:creationId xmlns:p14="http://schemas.microsoft.com/office/powerpoint/2010/main" val="147916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3C4F-C79C-23B4-A069-BE3C431CD08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0E36B68-0AC4-7A01-47D1-497DC68D25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591DC96-BBD2-3B5F-4E27-EC2124795C0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CF30E0B-9376-0331-1C9A-95786F2CA3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BD53777-4D7C-A084-E318-EDB1B2CE57C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73A8197-C068-8A9F-3E53-CA5990441AD4}"/>
              </a:ext>
            </a:extLst>
          </p:cNvPr>
          <p:cNvSpPr>
            <a:spLocks noGrp="1"/>
          </p:cNvSpPr>
          <p:nvPr>
            <p:ph type="dt" sz="half" idx="10"/>
          </p:nvPr>
        </p:nvSpPr>
        <p:spPr/>
        <p:txBody>
          <a:bodyPr/>
          <a:lstStyle/>
          <a:p>
            <a:fld id="{32744FAD-9FCE-E24C-AC2B-ADA2A71AB26B}" type="datetimeFigureOut">
              <a:rPr lang="en-US" smtClean="0"/>
              <a:t>3/17/25</a:t>
            </a:fld>
            <a:endParaRPr lang="en-US"/>
          </a:p>
        </p:txBody>
      </p:sp>
      <p:sp>
        <p:nvSpPr>
          <p:cNvPr id="8" name="Footer Placeholder 7">
            <a:extLst>
              <a:ext uri="{FF2B5EF4-FFF2-40B4-BE49-F238E27FC236}">
                <a16:creationId xmlns:a16="http://schemas.microsoft.com/office/drawing/2014/main" id="{6E947C11-8FD2-8797-A584-461F741C73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0F9C56-CB50-D0AF-1405-62A872E96DE0}"/>
              </a:ext>
            </a:extLst>
          </p:cNvPr>
          <p:cNvSpPr>
            <a:spLocks noGrp="1"/>
          </p:cNvSpPr>
          <p:nvPr>
            <p:ph type="sldNum" sz="quarter" idx="12"/>
          </p:nvPr>
        </p:nvSpPr>
        <p:spPr/>
        <p:txBody>
          <a:bodyPr/>
          <a:lstStyle/>
          <a:p>
            <a:fld id="{F1EE872F-E224-474B-A7E9-3C09CFB721DE}" type="slidenum">
              <a:rPr lang="en-US" smtClean="0"/>
              <a:t>‹#›</a:t>
            </a:fld>
            <a:endParaRPr lang="en-US"/>
          </a:p>
        </p:txBody>
      </p:sp>
    </p:spTree>
    <p:extLst>
      <p:ext uri="{BB962C8B-B14F-4D97-AF65-F5344CB8AC3E}">
        <p14:creationId xmlns:p14="http://schemas.microsoft.com/office/powerpoint/2010/main" val="329919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BACA-0022-EAD5-AAC8-69B03CF0F55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2F04AB1-3FE9-D2A2-B546-F03737CC5FEE}"/>
              </a:ext>
            </a:extLst>
          </p:cNvPr>
          <p:cNvSpPr>
            <a:spLocks noGrp="1"/>
          </p:cNvSpPr>
          <p:nvPr>
            <p:ph type="dt" sz="half" idx="10"/>
          </p:nvPr>
        </p:nvSpPr>
        <p:spPr/>
        <p:txBody>
          <a:bodyPr/>
          <a:lstStyle/>
          <a:p>
            <a:fld id="{32744FAD-9FCE-E24C-AC2B-ADA2A71AB26B}" type="datetimeFigureOut">
              <a:rPr lang="en-US" smtClean="0"/>
              <a:t>3/17/25</a:t>
            </a:fld>
            <a:endParaRPr lang="en-US"/>
          </a:p>
        </p:txBody>
      </p:sp>
      <p:sp>
        <p:nvSpPr>
          <p:cNvPr id="4" name="Footer Placeholder 3">
            <a:extLst>
              <a:ext uri="{FF2B5EF4-FFF2-40B4-BE49-F238E27FC236}">
                <a16:creationId xmlns:a16="http://schemas.microsoft.com/office/drawing/2014/main" id="{C931F722-E495-49E0-85A6-2D46679C12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FCB658-EE7C-410D-CAEE-7ABAE1936D2F}"/>
              </a:ext>
            </a:extLst>
          </p:cNvPr>
          <p:cNvSpPr>
            <a:spLocks noGrp="1"/>
          </p:cNvSpPr>
          <p:nvPr>
            <p:ph type="sldNum" sz="quarter" idx="12"/>
          </p:nvPr>
        </p:nvSpPr>
        <p:spPr/>
        <p:txBody>
          <a:bodyPr/>
          <a:lstStyle/>
          <a:p>
            <a:fld id="{F1EE872F-E224-474B-A7E9-3C09CFB721DE}" type="slidenum">
              <a:rPr lang="en-US" smtClean="0"/>
              <a:t>‹#›</a:t>
            </a:fld>
            <a:endParaRPr lang="en-US"/>
          </a:p>
        </p:txBody>
      </p:sp>
    </p:spTree>
    <p:extLst>
      <p:ext uri="{BB962C8B-B14F-4D97-AF65-F5344CB8AC3E}">
        <p14:creationId xmlns:p14="http://schemas.microsoft.com/office/powerpoint/2010/main" val="238852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DF4403-AEF1-72F6-6160-698714869CA9}"/>
              </a:ext>
            </a:extLst>
          </p:cNvPr>
          <p:cNvSpPr>
            <a:spLocks noGrp="1"/>
          </p:cNvSpPr>
          <p:nvPr>
            <p:ph type="dt" sz="half" idx="10"/>
          </p:nvPr>
        </p:nvSpPr>
        <p:spPr/>
        <p:txBody>
          <a:bodyPr/>
          <a:lstStyle/>
          <a:p>
            <a:fld id="{32744FAD-9FCE-E24C-AC2B-ADA2A71AB26B}" type="datetimeFigureOut">
              <a:rPr lang="en-US" smtClean="0"/>
              <a:t>3/17/25</a:t>
            </a:fld>
            <a:endParaRPr lang="en-US"/>
          </a:p>
        </p:txBody>
      </p:sp>
      <p:sp>
        <p:nvSpPr>
          <p:cNvPr id="3" name="Footer Placeholder 2">
            <a:extLst>
              <a:ext uri="{FF2B5EF4-FFF2-40B4-BE49-F238E27FC236}">
                <a16:creationId xmlns:a16="http://schemas.microsoft.com/office/drawing/2014/main" id="{99757F8C-9915-1AA6-D942-45512C66A4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26FE74-FD73-8684-B36A-518BCF944B67}"/>
              </a:ext>
            </a:extLst>
          </p:cNvPr>
          <p:cNvSpPr>
            <a:spLocks noGrp="1"/>
          </p:cNvSpPr>
          <p:nvPr>
            <p:ph type="sldNum" sz="quarter" idx="12"/>
          </p:nvPr>
        </p:nvSpPr>
        <p:spPr/>
        <p:txBody>
          <a:bodyPr/>
          <a:lstStyle/>
          <a:p>
            <a:fld id="{F1EE872F-E224-474B-A7E9-3C09CFB721DE}" type="slidenum">
              <a:rPr lang="en-US" smtClean="0"/>
              <a:t>‹#›</a:t>
            </a:fld>
            <a:endParaRPr lang="en-US"/>
          </a:p>
        </p:txBody>
      </p:sp>
    </p:spTree>
    <p:extLst>
      <p:ext uri="{BB962C8B-B14F-4D97-AF65-F5344CB8AC3E}">
        <p14:creationId xmlns:p14="http://schemas.microsoft.com/office/powerpoint/2010/main" val="170664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A255-6A55-9F80-DD43-A2F572B79E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C085A70-0A5D-ECC9-F251-311D0F543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41D395C-845F-AED6-10B1-83F919D65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84FC65-42EB-9485-E7CB-05652EAF520D}"/>
              </a:ext>
            </a:extLst>
          </p:cNvPr>
          <p:cNvSpPr>
            <a:spLocks noGrp="1"/>
          </p:cNvSpPr>
          <p:nvPr>
            <p:ph type="dt" sz="half" idx="10"/>
          </p:nvPr>
        </p:nvSpPr>
        <p:spPr/>
        <p:txBody>
          <a:bodyPr/>
          <a:lstStyle/>
          <a:p>
            <a:fld id="{32744FAD-9FCE-E24C-AC2B-ADA2A71AB26B}" type="datetimeFigureOut">
              <a:rPr lang="en-US" smtClean="0"/>
              <a:t>3/17/25</a:t>
            </a:fld>
            <a:endParaRPr lang="en-US"/>
          </a:p>
        </p:txBody>
      </p:sp>
      <p:sp>
        <p:nvSpPr>
          <p:cNvPr id="6" name="Footer Placeholder 5">
            <a:extLst>
              <a:ext uri="{FF2B5EF4-FFF2-40B4-BE49-F238E27FC236}">
                <a16:creationId xmlns:a16="http://schemas.microsoft.com/office/drawing/2014/main" id="{DD68C45F-2CCD-4E8C-EE8A-E1F956639C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E1E496-97C0-C9FC-0592-C95D6009A856}"/>
              </a:ext>
            </a:extLst>
          </p:cNvPr>
          <p:cNvSpPr>
            <a:spLocks noGrp="1"/>
          </p:cNvSpPr>
          <p:nvPr>
            <p:ph type="sldNum" sz="quarter" idx="12"/>
          </p:nvPr>
        </p:nvSpPr>
        <p:spPr/>
        <p:txBody>
          <a:bodyPr/>
          <a:lstStyle/>
          <a:p>
            <a:fld id="{F1EE872F-E224-474B-A7E9-3C09CFB721DE}" type="slidenum">
              <a:rPr lang="en-US" smtClean="0"/>
              <a:t>‹#›</a:t>
            </a:fld>
            <a:endParaRPr lang="en-US"/>
          </a:p>
        </p:txBody>
      </p:sp>
    </p:spTree>
    <p:extLst>
      <p:ext uri="{BB962C8B-B14F-4D97-AF65-F5344CB8AC3E}">
        <p14:creationId xmlns:p14="http://schemas.microsoft.com/office/powerpoint/2010/main" val="339016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C57D-DA52-CBB2-7ED4-22762520D09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83664C7-2BA1-B596-0CE0-56B5916E63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3ADCD1-ED96-DC6C-30CF-64DF96C6B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7F2491-EEFF-966D-9E9E-2A0A3CCAE61D}"/>
              </a:ext>
            </a:extLst>
          </p:cNvPr>
          <p:cNvSpPr>
            <a:spLocks noGrp="1"/>
          </p:cNvSpPr>
          <p:nvPr>
            <p:ph type="dt" sz="half" idx="10"/>
          </p:nvPr>
        </p:nvSpPr>
        <p:spPr/>
        <p:txBody>
          <a:bodyPr/>
          <a:lstStyle/>
          <a:p>
            <a:fld id="{32744FAD-9FCE-E24C-AC2B-ADA2A71AB26B}" type="datetimeFigureOut">
              <a:rPr lang="en-US" smtClean="0"/>
              <a:t>3/17/25</a:t>
            </a:fld>
            <a:endParaRPr lang="en-US"/>
          </a:p>
        </p:txBody>
      </p:sp>
      <p:sp>
        <p:nvSpPr>
          <p:cNvPr id="6" name="Footer Placeholder 5">
            <a:extLst>
              <a:ext uri="{FF2B5EF4-FFF2-40B4-BE49-F238E27FC236}">
                <a16:creationId xmlns:a16="http://schemas.microsoft.com/office/drawing/2014/main" id="{78163DBE-59A3-6AE4-B8CF-D3A0E6605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6B585-C38F-A690-F179-A91C238DA860}"/>
              </a:ext>
            </a:extLst>
          </p:cNvPr>
          <p:cNvSpPr>
            <a:spLocks noGrp="1"/>
          </p:cNvSpPr>
          <p:nvPr>
            <p:ph type="sldNum" sz="quarter" idx="12"/>
          </p:nvPr>
        </p:nvSpPr>
        <p:spPr/>
        <p:txBody>
          <a:bodyPr/>
          <a:lstStyle/>
          <a:p>
            <a:fld id="{F1EE872F-E224-474B-A7E9-3C09CFB721DE}" type="slidenum">
              <a:rPr lang="en-US" smtClean="0"/>
              <a:t>‹#›</a:t>
            </a:fld>
            <a:endParaRPr lang="en-US"/>
          </a:p>
        </p:txBody>
      </p:sp>
    </p:spTree>
    <p:extLst>
      <p:ext uri="{BB962C8B-B14F-4D97-AF65-F5344CB8AC3E}">
        <p14:creationId xmlns:p14="http://schemas.microsoft.com/office/powerpoint/2010/main" val="3285795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8F845-CD11-A7DD-69A1-CB6CE91183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D0073A6-80E0-ACE4-5706-A3C26ABF37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716D4DB-9AFB-65BB-E592-66C73E5E8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44FAD-9FCE-E24C-AC2B-ADA2A71AB26B}" type="datetimeFigureOut">
              <a:rPr lang="en-US" smtClean="0"/>
              <a:t>3/17/25</a:t>
            </a:fld>
            <a:endParaRPr lang="en-US"/>
          </a:p>
        </p:txBody>
      </p:sp>
      <p:sp>
        <p:nvSpPr>
          <p:cNvPr id="5" name="Footer Placeholder 4">
            <a:extLst>
              <a:ext uri="{FF2B5EF4-FFF2-40B4-BE49-F238E27FC236}">
                <a16:creationId xmlns:a16="http://schemas.microsoft.com/office/drawing/2014/main" id="{6D7A6BB1-928E-7ABA-60FC-CB641033BE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0571CD-7A60-61D2-1EAC-66ED9A0D5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EE872F-E224-474B-A7E9-3C09CFB721DE}" type="slidenum">
              <a:rPr lang="en-US" smtClean="0"/>
              <a:t>‹#›</a:t>
            </a:fld>
            <a:endParaRPr lang="en-US"/>
          </a:p>
        </p:txBody>
      </p:sp>
    </p:spTree>
    <p:extLst>
      <p:ext uri="{BB962C8B-B14F-4D97-AF65-F5344CB8AC3E}">
        <p14:creationId xmlns:p14="http://schemas.microsoft.com/office/powerpoint/2010/main" val="3083865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lourful pins connected with a thread">
            <a:extLst>
              <a:ext uri="{FF2B5EF4-FFF2-40B4-BE49-F238E27FC236}">
                <a16:creationId xmlns:a16="http://schemas.microsoft.com/office/drawing/2014/main" id="{9AF2D137-505A-0F88-45EB-B8309056E1EC}"/>
              </a:ext>
            </a:extLst>
          </p:cNvPr>
          <p:cNvPicPr>
            <a:picLocks noChangeAspect="1"/>
          </p:cNvPicPr>
          <p:nvPr/>
        </p:nvPicPr>
        <p:blipFill>
          <a:blip r:embed="rId2">
            <a:alphaModFix amt="50000"/>
          </a:blip>
          <a:srcRect b="15730"/>
          <a:stretch/>
        </p:blipFill>
        <p:spPr>
          <a:xfrm>
            <a:off x="20" y="1"/>
            <a:ext cx="12191980" cy="6857999"/>
          </a:xfrm>
          <a:prstGeom prst="rect">
            <a:avLst/>
          </a:prstGeom>
        </p:spPr>
      </p:pic>
      <p:sp>
        <p:nvSpPr>
          <p:cNvPr id="4" name="Title 1">
            <a:extLst>
              <a:ext uri="{FF2B5EF4-FFF2-40B4-BE49-F238E27FC236}">
                <a16:creationId xmlns:a16="http://schemas.microsoft.com/office/drawing/2014/main" id="{E519DC5A-23A2-B103-F94D-3B972C7C72AF}"/>
              </a:ext>
            </a:extLst>
          </p:cNvPr>
          <p:cNvSpPr>
            <a:spLocks noGrp="1"/>
          </p:cNvSpPr>
          <p:nvPr>
            <p:ph type="ctrTitle"/>
          </p:nvPr>
        </p:nvSpPr>
        <p:spPr>
          <a:xfrm>
            <a:off x="1524000" y="1122362"/>
            <a:ext cx="9144000" cy="2900518"/>
          </a:xfrm>
        </p:spPr>
        <p:txBody>
          <a:bodyPr>
            <a:normAutofit/>
          </a:bodyPr>
          <a:lstStyle/>
          <a:p>
            <a:r>
              <a:rPr lang="en-US" b="1">
                <a:solidFill>
                  <a:srgbClr val="FFFFFF"/>
                </a:solidFill>
              </a:rPr>
              <a:t>SOCIAL STRATIFICATION</a:t>
            </a:r>
            <a:endParaRPr lang="en-US">
              <a:solidFill>
                <a:srgbClr val="FFFFFF"/>
              </a:solidFill>
            </a:endParaRPr>
          </a:p>
        </p:txBody>
      </p:sp>
    </p:spTree>
    <p:extLst>
      <p:ext uri="{BB962C8B-B14F-4D97-AF65-F5344CB8AC3E}">
        <p14:creationId xmlns:p14="http://schemas.microsoft.com/office/powerpoint/2010/main" val="28806692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egetables and fruits in a row">
            <a:extLst>
              <a:ext uri="{FF2B5EF4-FFF2-40B4-BE49-F238E27FC236}">
                <a16:creationId xmlns:a16="http://schemas.microsoft.com/office/drawing/2014/main" id="{AF2CDDE1-C3AA-0A98-9FC3-0CEC50375881}"/>
              </a:ext>
            </a:extLst>
          </p:cNvPr>
          <p:cNvPicPr>
            <a:picLocks noChangeAspect="1"/>
          </p:cNvPicPr>
          <p:nvPr/>
        </p:nvPicPr>
        <p:blipFill>
          <a:blip r:embed="rId2"/>
          <a:srcRect r="5882"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7553913" y="895332"/>
            <a:ext cx="3822189" cy="3742762"/>
          </a:xfrm>
        </p:spPr>
        <p:txBody>
          <a:bodyPr>
            <a:normAutofit/>
          </a:bodyPr>
          <a:lstStyle/>
          <a:p>
            <a:r>
              <a:rPr lang="en-US" sz="2000" b="1" dirty="0"/>
              <a:t>Differences</a:t>
            </a:r>
            <a:r>
              <a:rPr lang="en-US" sz="1600" b="1" dirty="0"/>
              <a:t> between class and caste systems:</a:t>
            </a:r>
            <a:endParaRPr lang="en-US" sz="1600" dirty="0"/>
          </a:p>
          <a:p>
            <a:r>
              <a:rPr lang="en-US" sz="1600" dirty="0"/>
              <a:t>1. Class is an open system where as caste is a closed system.</a:t>
            </a:r>
          </a:p>
          <a:p>
            <a:r>
              <a:rPr lang="en-US" sz="1600" dirty="0"/>
              <a:t>2. Class is secular in nature whereas caste is divine in nature.</a:t>
            </a:r>
          </a:p>
          <a:p>
            <a:r>
              <a:rPr lang="en-US" sz="1600" dirty="0"/>
              <a:t>3. Class is non-endogamous whereas caste is endogamous.</a:t>
            </a:r>
          </a:p>
          <a:p>
            <a:r>
              <a:rPr lang="en-US" sz="1600" dirty="0"/>
              <a:t>4. There are no restrictions on food habits, interaction, and occupation</a:t>
            </a:r>
            <a:r>
              <a:rPr lang="en-US" sz="1600" b="1" dirty="0"/>
              <a:t> </a:t>
            </a:r>
            <a:r>
              <a:rPr lang="en-US" sz="1600" dirty="0"/>
              <a:t>in class system while there are rigid restrictions in caste system in</a:t>
            </a:r>
            <a:r>
              <a:rPr lang="en-US" sz="1600" b="1" dirty="0"/>
              <a:t> </a:t>
            </a:r>
            <a:r>
              <a:rPr lang="en-US" sz="1600" dirty="0"/>
              <a:t>respect of food habits, interaction and occupation.</a:t>
            </a:r>
          </a:p>
          <a:p>
            <a:endParaRPr lang="en-US" sz="1600" dirty="0"/>
          </a:p>
        </p:txBody>
      </p:sp>
    </p:spTree>
    <p:extLst>
      <p:ext uri="{BB962C8B-B14F-4D97-AF65-F5344CB8AC3E}">
        <p14:creationId xmlns:p14="http://schemas.microsoft.com/office/powerpoint/2010/main" val="942141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Snow Globe art">
            <a:extLst>
              <a:ext uri="{FF2B5EF4-FFF2-40B4-BE49-F238E27FC236}">
                <a16:creationId xmlns:a16="http://schemas.microsoft.com/office/drawing/2014/main" id="{2E68D239-DFC7-DACE-1E00-4E10BBFDD22D}"/>
              </a:ext>
            </a:extLst>
          </p:cNvPr>
          <p:cNvPicPr>
            <a:picLocks noChangeAspect="1"/>
          </p:cNvPicPr>
          <p:nvPr/>
        </p:nvPicPr>
        <p:blipFill>
          <a:blip r:embed="rId2"/>
          <a:srcRect l="15456" r="29322" b="1"/>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a:spLocks noGrp="1"/>
          </p:cNvSpPr>
          <p:nvPr>
            <p:ph idx="1"/>
          </p:nvPr>
        </p:nvSpPr>
        <p:spPr>
          <a:xfrm>
            <a:off x="6115317" y="2743200"/>
            <a:ext cx="5247340" cy="3496878"/>
          </a:xfrm>
        </p:spPr>
        <p:txBody>
          <a:bodyPr anchor="ctr">
            <a:normAutofit/>
          </a:bodyPr>
          <a:lstStyle/>
          <a:p>
            <a:endParaRPr lang="en-US" sz="1700"/>
          </a:p>
          <a:p>
            <a:r>
              <a:rPr lang="en-US" sz="1700"/>
              <a:t>The term social stratification is derived from Geological term “strata” mean layers of earth or soil.</a:t>
            </a:r>
          </a:p>
          <a:p>
            <a:r>
              <a:rPr lang="en-US" sz="1700"/>
              <a:t>Social stratification refers to the division of society into</a:t>
            </a:r>
            <a:r>
              <a:rPr lang="en-US" sz="1700" b="1"/>
              <a:t> </a:t>
            </a:r>
            <a:r>
              <a:rPr lang="en-US" sz="1700"/>
              <a:t>different strata or ranking of people or groups into socially superior</a:t>
            </a:r>
            <a:r>
              <a:rPr lang="en-US" sz="1700" b="1"/>
              <a:t> </a:t>
            </a:r>
            <a:r>
              <a:rPr lang="en-US" sz="1700"/>
              <a:t>and inferior positions.</a:t>
            </a:r>
          </a:p>
          <a:p>
            <a:r>
              <a:rPr lang="en-US" sz="1700"/>
              <a:t>‘Social stratification is the process by which individuals and groups are ranked in a more or less enduring hierarchy of status - Ogburn and Nimkoff.</a:t>
            </a:r>
          </a:p>
          <a:p>
            <a:r>
              <a:rPr lang="en-US" sz="1700"/>
              <a:t>‘Social stratification is the vertical division of society into different social strata. Strata imply different status levels – J.S.Rucek and R.L.Warren.</a:t>
            </a:r>
          </a:p>
          <a:p>
            <a:endParaRPr lang="en-US" sz="1700"/>
          </a:p>
        </p:txBody>
      </p:sp>
      <p:sp>
        <p:nvSpPr>
          <p:cNvPr id="3" name="TextBox 2">
            <a:extLst>
              <a:ext uri="{FF2B5EF4-FFF2-40B4-BE49-F238E27FC236}">
                <a16:creationId xmlns:a16="http://schemas.microsoft.com/office/drawing/2014/main" id="{341A6BF2-D642-E74A-46FF-5A38BF3B451D}"/>
              </a:ext>
            </a:extLst>
          </p:cNvPr>
          <p:cNvSpPr txBox="1"/>
          <p:nvPr/>
        </p:nvSpPr>
        <p:spPr>
          <a:xfrm>
            <a:off x="6115317" y="1142999"/>
            <a:ext cx="6266984" cy="584775"/>
          </a:xfrm>
          <a:prstGeom prst="rect">
            <a:avLst/>
          </a:prstGeom>
          <a:noFill/>
        </p:spPr>
        <p:txBody>
          <a:bodyPr wrap="square">
            <a:spAutoFit/>
          </a:bodyPr>
          <a:lstStyle/>
          <a:p>
            <a:pPr algn="ctr"/>
            <a:r>
              <a:rPr lang="en-US" sz="3200" b="1" dirty="0"/>
              <a:t>Definition</a:t>
            </a:r>
            <a:endParaRPr lang="en-US" sz="3200" dirty="0"/>
          </a:p>
        </p:txBody>
      </p:sp>
    </p:spTree>
    <p:extLst>
      <p:ext uri="{BB962C8B-B14F-4D97-AF65-F5344CB8AC3E}">
        <p14:creationId xmlns:p14="http://schemas.microsoft.com/office/powerpoint/2010/main" val="153141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05C9D-95DF-0F93-8222-E8E132B8AE19}"/>
              </a:ext>
            </a:extLst>
          </p:cNvPr>
          <p:cNvSpPr>
            <a:spLocks noGrp="1"/>
          </p:cNvSpPr>
          <p:nvPr>
            <p:ph type="title"/>
          </p:nvPr>
        </p:nvSpPr>
        <p:spPr>
          <a:xfrm>
            <a:off x="586478" y="1683756"/>
            <a:ext cx="3115265" cy="2396359"/>
          </a:xfrm>
        </p:spPr>
        <p:txBody>
          <a:bodyPr anchor="b">
            <a:normAutofit/>
          </a:bodyPr>
          <a:lstStyle/>
          <a:p>
            <a:pPr algn="r"/>
            <a:r>
              <a:rPr lang="en-US" sz="4000" b="1" dirty="0">
                <a:solidFill>
                  <a:schemeClr val="bg1"/>
                </a:solidFill>
              </a:rPr>
              <a:t>Examples are</a:t>
            </a:r>
            <a:br>
              <a:rPr lang="en-US" sz="1600" dirty="0"/>
            </a:br>
            <a:endParaRPr lang="en-US" sz="4000" dirty="0">
              <a:solidFill>
                <a:srgbClr val="FFFFFF"/>
              </a:solidFill>
            </a:endParaRPr>
          </a:p>
        </p:txBody>
      </p:sp>
      <p:graphicFrame>
        <p:nvGraphicFramePr>
          <p:cNvPr id="7" name="TextBox 4">
            <a:extLst>
              <a:ext uri="{FF2B5EF4-FFF2-40B4-BE49-F238E27FC236}">
                <a16:creationId xmlns:a16="http://schemas.microsoft.com/office/drawing/2014/main" id="{05EA95F2-A1F3-2171-1E49-D1D14A74C17E}"/>
              </a:ext>
            </a:extLst>
          </p:cNvPr>
          <p:cNvGraphicFramePr/>
          <p:nvPr>
            <p:extLst>
              <p:ext uri="{D42A27DB-BD31-4B8C-83A1-F6EECF244321}">
                <p14:modId xmlns:p14="http://schemas.microsoft.com/office/powerpoint/2010/main" val="278988560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3400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5558489" cy="1325563"/>
          </a:xfrm>
        </p:spPr>
        <p:txBody>
          <a:bodyPr>
            <a:normAutofit/>
          </a:bodyPr>
          <a:lstStyle/>
          <a:p>
            <a:r>
              <a:rPr lang="en-US" sz="3700" b="1" dirty="0"/>
              <a:t>Bases of social stratification</a:t>
            </a:r>
            <a:endParaRPr lang="en-US" sz="3700" dirty="0"/>
          </a:p>
        </p:txBody>
      </p:sp>
      <p:sp>
        <p:nvSpPr>
          <p:cNvPr id="17"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0" y="1825625"/>
            <a:ext cx="5558489" cy="4351338"/>
          </a:xfrm>
        </p:spPr>
        <p:txBody>
          <a:bodyPr>
            <a:normAutofit/>
          </a:bodyPr>
          <a:lstStyle/>
          <a:p>
            <a:r>
              <a:rPr lang="en-US" dirty="0"/>
              <a:t>The important bases upon which people or groups are ranked into different social status levels are:</a:t>
            </a:r>
          </a:p>
          <a:p>
            <a:pPr marL="457200" lvl="1" indent="0">
              <a:buNone/>
            </a:pPr>
            <a:endParaRPr lang="en-US" dirty="0"/>
          </a:p>
          <a:p>
            <a:pPr marL="914400" lvl="1" indent="-457200">
              <a:buAutoNum type="arabicPeriod"/>
            </a:pPr>
            <a:r>
              <a:rPr lang="en-US" dirty="0"/>
              <a:t>Income	2. Wealth	</a:t>
            </a:r>
          </a:p>
          <a:p>
            <a:pPr marL="914400" lvl="1" indent="-457200">
              <a:buAutoNum type="arabicPeriod"/>
            </a:pPr>
            <a:r>
              <a:rPr lang="en-US" dirty="0"/>
              <a:t>3. Education	4. Occupation	</a:t>
            </a:r>
          </a:p>
          <a:p>
            <a:pPr marL="914400" lvl="1" indent="-457200">
              <a:buAutoNum type="arabicPeriod"/>
            </a:pPr>
            <a:r>
              <a:rPr lang="en-US" dirty="0"/>
              <a:t>5. Caste 	6. Race	</a:t>
            </a:r>
          </a:p>
          <a:p>
            <a:pPr marL="914400" lvl="1" indent="-457200">
              <a:buAutoNum type="arabicPeriod"/>
            </a:pPr>
            <a:r>
              <a:rPr lang="en-US" dirty="0"/>
              <a:t>7. Religion	8. Gender or Sex</a:t>
            </a:r>
          </a:p>
        </p:txBody>
      </p:sp>
      <p:sp>
        <p:nvSpPr>
          <p:cNvPr id="19"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177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22F454-38DD-EBF9-BD3B-0C7E3175DB64}"/>
              </a:ext>
            </a:extLst>
          </p:cNvPr>
          <p:cNvPicPr>
            <a:picLocks noChangeAspect="1"/>
          </p:cNvPicPr>
          <p:nvPr/>
        </p:nvPicPr>
        <p:blipFill>
          <a:blip r:embed="rId2">
            <a:duotone>
              <a:schemeClr val="bg2">
                <a:shade val="45000"/>
                <a:satMod val="135000"/>
              </a:schemeClr>
              <a:prstClr val="white"/>
            </a:duotone>
          </a:blip>
          <a:srcRect t="6250"/>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68576-A95E-6B78-AF31-EF6FD4B0FF8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a:t>Types of Social Stratification</a:t>
            </a:r>
            <a:endParaRPr lang="en-US"/>
          </a:p>
        </p:txBody>
      </p:sp>
      <p:graphicFrame>
        <p:nvGraphicFramePr>
          <p:cNvPr id="7" name="TextBox 4">
            <a:extLst>
              <a:ext uri="{FF2B5EF4-FFF2-40B4-BE49-F238E27FC236}">
                <a16:creationId xmlns:a16="http://schemas.microsoft.com/office/drawing/2014/main" id="{79F02D45-93D0-63D3-CBBC-8CCC0A31343C}"/>
              </a:ext>
            </a:extLst>
          </p:cNvPr>
          <p:cNvGraphicFramePr/>
          <p:nvPr>
            <p:extLst>
              <p:ext uri="{D42A27DB-BD31-4B8C-83A1-F6EECF244321}">
                <p14:modId xmlns:p14="http://schemas.microsoft.com/office/powerpoint/2010/main" val="15502073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6480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shot of a representation of networks with stick figures.">
            <a:extLst>
              <a:ext uri="{FF2B5EF4-FFF2-40B4-BE49-F238E27FC236}">
                <a16:creationId xmlns:a16="http://schemas.microsoft.com/office/drawing/2014/main" id="{2799E16A-D529-D2CC-052D-9FB5A98E0904}"/>
              </a:ext>
            </a:extLst>
          </p:cNvPr>
          <p:cNvPicPr>
            <a:picLocks noChangeAspect="1"/>
          </p:cNvPicPr>
          <p:nvPr/>
        </p:nvPicPr>
        <p:blipFill>
          <a:blip r:embed="rId2"/>
          <a:srcRect l="6236"/>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7531610" y="471489"/>
            <a:ext cx="3822189" cy="1881418"/>
          </a:xfrm>
        </p:spPr>
        <p:txBody>
          <a:bodyPr>
            <a:noAutofit/>
          </a:bodyPr>
          <a:lstStyle/>
          <a:p>
            <a:pPr marL="0" indent="0">
              <a:buNone/>
            </a:pPr>
            <a:r>
              <a:rPr lang="en-US" sz="2000" b="1" dirty="0"/>
              <a:t>Open social stratification</a:t>
            </a:r>
          </a:p>
          <a:p>
            <a:pPr marL="0" indent="0">
              <a:buNone/>
            </a:pPr>
            <a:endParaRPr lang="en-US" sz="2000" dirty="0"/>
          </a:p>
          <a:p>
            <a:r>
              <a:rPr lang="en-US" sz="2000" dirty="0"/>
              <a:t>Open social stratification is one wherein there is an opportunity for people or groups to move upwards or downwards in their status based on their efforts and personal competence.</a:t>
            </a:r>
          </a:p>
          <a:p>
            <a:r>
              <a:rPr lang="en-US" sz="2000" dirty="0"/>
              <a:t>This stratification prevails very much in industrially advanced societies.</a:t>
            </a:r>
          </a:p>
          <a:p>
            <a:pPr lvl="1"/>
            <a:r>
              <a:rPr lang="en-US" sz="2000" dirty="0"/>
              <a:t>Example of this social stratification is social class system.</a:t>
            </a:r>
          </a:p>
          <a:p>
            <a:endParaRPr lang="en-US" sz="2000" b="1" dirty="0"/>
          </a:p>
          <a:p>
            <a:endParaRPr lang="en-US" sz="2000" b="1" dirty="0"/>
          </a:p>
          <a:p>
            <a:r>
              <a:rPr lang="en-US" sz="2000" dirty="0"/>
              <a:t>.</a:t>
            </a:r>
          </a:p>
          <a:p>
            <a:endParaRPr lang="en-US" sz="2000" dirty="0"/>
          </a:p>
        </p:txBody>
      </p:sp>
    </p:spTree>
    <p:extLst>
      <p:ext uri="{BB962C8B-B14F-4D97-AF65-F5344CB8AC3E}">
        <p14:creationId xmlns:p14="http://schemas.microsoft.com/office/powerpoint/2010/main" val="844077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A994A53-97E0-50BB-83DB-E47F85016F83}"/>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8000" b="1" kern="1200" dirty="0">
                <a:solidFill>
                  <a:srgbClr val="FFFFFF"/>
                </a:solidFill>
                <a:latin typeface="+mj-lt"/>
                <a:ea typeface="+mj-ea"/>
                <a:cs typeface="+mj-cs"/>
              </a:rPr>
              <a:t>Social Class</a:t>
            </a:r>
            <a:br>
              <a:rPr lang="en-US" sz="8000" kern="1200" dirty="0">
                <a:solidFill>
                  <a:srgbClr val="FFFFFF"/>
                </a:solidFill>
                <a:latin typeface="+mj-lt"/>
                <a:ea typeface="+mj-ea"/>
                <a:cs typeface="+mj-cs"/>
              </a:rPr>
            </a:br>
            <a:endParaRPr lang="en-US" sz="8000" kern="1200" dirty="0">
              <a:solidFill>
                <a:srgbClr val="FFFFFF"/>
              </a:solidFill>
              <a:latin typeface="+mj-lt"/>
              <a:ea typeface="+mj-ea"/>
              <a:cs typeface="+mj-cs"/>
            </a:endParaRPr>
          </a:p>
        </p:txBody>
      </p:sp>
      <p:grpSp>
        <p:nvGrpSpPr>
          <p:cNvPr id="14" name="Group 13">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5" name="TextBox 4">
            <a:extLst>
              <a:ext uri="{FF2B5EF4-FFF2-40B4-BE49-F238E27FC236}">
                <a16:creationId xmlns:a16="http://schemas.microsoft.com/office/drawing/2014/main" id="{E65FED92-3B7D-872A-B283-C9C1A717B26A}"/>
              </a:ext>
            </a:extLst>
          </p:cNvPr>
          <p:cNvSpPr txBox="1"/>
          <p:nvPr/>
        </p:nvSpPr>
        <p:spPr>
          <a:xfrm>
            <a:off x="6297233" y="532688"/>
            <a:ext cx="4771607" cy="583794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chemeClr val="tx1">
                    <a:alpha val="80000"/>
                  </a:schemeClr>
                </a:solidFill>
              </a:rPr>
              <a:t>Social class refers to a group of people having more or less</a:t>
            </a:r>
            <a:r>
              <a:rPr lang="en-US" sz="2000" b="1">
                <a:solidFill>
                  <a:schemeClr val="tx1">
                    <a:alpha val="80000"/>
                  </a:schemeClr>
                </a:solidFill>
              </a:rPr>
              <a:t> </a:t>
            </a:r>
            <a:r>
              <a:rPr lang="en-US" sz="2000">
                <a:solidFill>
                  <a:schemeClr val="tx1">
                    <a:alpha val="80000"/>
                  </a:schemeClr>
                </a:solidFill>
              </a:rPr>
              <a:t>same status such as higher or middle or lower status.</a:t>
            </a:r>
          </a:p>
          <a:p>
            <a:pPr indent="-228600">
              <a:lnSpc>
                <a:spcPct val="90000"/>
              </a:lnSpc>
              <a:spcAft>
                <a:spcPts val="600"/>
              </a:spcAft>
              <a:buFont typeface="Arial" panose="020B0604020202020204" pitchFamily="34" charset="0"/>
              <a:buChar char="•"/>
            </a:pPr>
            <a:endParaRPr lang="en-US" sz="2000">
              <a:solidFill>
                <a:schemeClr val="tx1">
                  <a:alpha val="80000"/>
                </a:schemeClr>
              </a:solidFill>
            </a:endParaRPr>
          </a:p>
          <a:p>
            <a:pPr indent="-228600">
              <a:lnSpc>
                <a:spcPct val="90000"/>
              </a:lnSpc>
              <a:spcAft>
                <a:spcPts val="600"/>
              </a:spcAft>
              <a:buFont typeface="Arial" panose="020B0604020202020204" pitchFamily="34" charset="0"/>
              <a:buChar char="•"/>
            </a:pPr>
            <a:r>
              <a:rPr lang="en-US" sz="2000">
                <a:solidFill>
                  <a:schemeClr val="tx1">
                    <a:alpha val="80000"/>
                  </a:schemeClr>
                </a:solidFill>
              </a:rPr>
              <a:t>The social</a:t>
            </a:r>
            <a:r>
              <a:rPr lang="en-US" sz="2000" b="1">
                <a:solidFill>
                  <a:schemeClr val="tx1">
                    <a:alpha val="80000"/>
                  </a:schemeClr>
                </a:solidFill>
              </a:rPr>
              <a:t> </a:t>
            </a:r>
            <a:r>
              <a:rPr lang="en-US" sz="2000">
                <a:solidFill>
                  <a:schemeClr val="tx1">
                    <a:alpha val="80000"/>
                  </a:schemeClr>
                </a:solidFill>
              </a:rPr>
              <a:t>classes generally found in society are upper, middle and lower classes,</a:t>
            </a:r>
            <a:r>
              <a:rPr lang="en-US" sz="2000" b="1">
                <a:solidFill>
                  <a:schemeClr val="tx1">
                    <a:alpha val="80000"/>
                  </a:schemeClr>
                </a:solidFill>
              </a:rPr>
              <a:t> </a:t>
            </a:r>
            <a:r>
              <a:rPr lang="en-US" sz="2000">
                <a:solidFill>
                  <a:schemeClr val="tx1">
                    <a:alpha val="80000"/>
                  </a:schemeClr>
                </a:solidFill>
              </a:rPr>
              <a:t>which are based on the factors like income, wealth, education and</a:t>
            </a:r>
            <a:r>
              <a:rPr lang="en-US" sz="2000" b="1">
                <a:solidFill>
                  <a:schemeClr val="tx1">
                    <a:alpha val="80000"/>
                  </a:schemeClr>
                </a:solidFill>
              </a:rPr>
              <a:t> </a:t>
            </a:r>
            <a:r>
              <a:rPr lang="en-US" sz="2000">
                <a:solidFill>
                  <a:schemeClr val="tx1">
                    <a:alpha val="80000"/>
                  </a:schemeClr>
                </a:solidFill>
              </a:rPr>
              <a:t>occupation.</a:t>
            </a:r>
          </a:p>
          <a:p>
            <a:pPr indent="-228600">
              <a:lnSpc>
                <a:spcPct val="90000"/>
              </a:lnSpc>
              <a:spcAft>
                <a:spcPts val="600"/>
              </a:spcAft>
              <a:buFont typeface="Arial" panose="020B0604020202020204" pitchFamily="34" charset="0"/>
              <a:buChar char="•"/>
            </a:pPr>
            <a:endParaRPr lang="en-US" sz="2000">
              <a:solidFill>
                <a:schemeClr val="tx1">
                  <a:alpha val="80000"/>
                </a:schemeClr>
              </a:solidFill>
            </a:endParaRPr>
          </a:p>
          <a:p>
            <a:pPr indent="-228600">
              <a:lnSpc>
                <a:spcPct val="90000"/>
              </a:lnSpc>
              <a:spcAft>
                <a:spcPts val="600"/>
              </a:spcAft>
              <a:buFont typeface="Arial" panose="020B0604020202020204" pitchFamily="34" charset="0"/>
              <a:buChar char="•"/>
            </a:pPr>
            <a:r>
              <a:rPr lang="en-US" sz="2000">
                <a:solidFill>
                  <a:schemeClr val="tx1">
                    <a:alpha val="80000"/>
                  </a:schemeClr>
                </a:solidFill>
              </a:rPr>
              <a:t>In Indian rural society, we find different classes based on</a:t>
            </a:r>
            <a:r>
              <a:rPr lang="en-US" sz="2000" b="1">
                <a:solidFill>
                  <a:schemeClr val="tx1">
                    <a:alpha val="80000"/>
                  </a:schemeClr>
                </a:solidFill>
              </a:rPr>
              <a:t> </a:t>
            </a:r>
            <a:r>
              <a:rPr lang="en-US" sz="2000">
                <a:solidFill>
                  <a:schemeClr val="tx1">
                    <a:alpha val="80000"/>
                  </a:schemeClr>
                </a:solidFill>
              </a:rPr>
              <a:t>landholdings possessed by people. These classes are large farmers,</a:t>
            </a:r>
            <a:r>
              <a:rPr lang="en-US" sz="2000" b="1">
                <a:solidFill>
                  <a:schemeClr val="tx1">
                    <a:alpha val="80000"/>
                  </a:schemeClr>
                </a:solidFill>
              </a:rPr>
              <a:t> </a:t>
            </a:r>
            <a:r>
              <a:rPr lang="en-US" sz="2000">
                <a:solidFill>
                  <a:schemeClr val="tx1">
                    <a:alpha val="80000"/>
                  </a:schemeClr>
                </a:solidFill>
              </a:rPr>
              <a:t>medium farmers, small and marginal farmers and agricultural</a:t>
            </a:r>
            <a:r>
              <a:rPr lang="en-US" sz="2000" b="1">
                <a:solidFill>
                  <a:schemeClr val="tx1">
                    <a:alpha val="80000"/>
                  </a:schemeClr>
                </a:solidFill>
              </a:rPr>
              <a:t> </a:t>
            </a:r>
            <a:r>
              <a:rPr lang="en-US" sz="2000">
                <a:solidFill>
                  <a:schemeClr val="tx1">
                    <a:alpha val="80000"/>
                  </a:schemeClr>
                </a:solidFill>
              </a:rPr>
              <a:t>laborers. These classes of rural society are known as agrarian classes</a:t>
            </a:r>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246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toy person in front of two lines of white figures">
            <a:extLst>
              <a:ext uri="{FF2B5EF4-FFF2-40B4-BE49-F238E27FC236}">
                <a16:creationId xmlns:a16="http://schemas.microsoft.com/office/drawing/2014/main" id="{E7FCED23-FB07-C2BC-E344-2AC416EEEEB4}"/>
              </a:ext>
            </a:extLst>
          </p:cNvPr>
          <p:cNvPicPr>
            <a:picLocks noChangeAspect="1"/>
          </p:cNvPicPr>
          <p:nvPr/>
        </p:nvPicPr>
        <p:blipFill>
          <a:blip r:embed="rId2"/>
          <a:srcRect l="25993" r="22137"/>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4EA5B-7D67-D1E3-6285-93E13ABC32A2}"/>
              </a:ext>
            </a:extLst>
          </p:cNvPr>
          <p:cNvSpPr>
            <a:spLocks noGrp="1"/>
          </p:cNvSpPr>
          <p:nvPr>
            <p:ph type="title"/>
          </p:nvPr>
        </p:nvSpPr>
        <p:spPr>
          <a:xfrm>
            <a:off x="6115317" y="405686"/>
            <a:ext cx="5464968" cy="826600"/>
          </a:xfrm>
        </p:spPr>
        <p:txBody>
          <a:bodyPr>
            <a:normAutofit fontScale="90000"/>
          </a:bodyPr>
          <a:lstStyle/>
          <a:p>
            <a:r>
              <a:rPr lang="en-US" sz="4000" b="1"/>
              <a:t>Closed social stratification:</a:t>
            </a:r>
            <a:endParaRPr lang="en-US" sz="4000"/>
          </a:p>
        </p:txBody>
      </p:sp>
      <p:sp>
        <p:nvSpPr>
          <p:cNvPr id="3" name="Content Placeholder 2">
            <a:extLst>
              <a:ext uri="{FF2B5EF4-FFF2-40B4-BE49-F238E27FC236}">
                <a16:creationId xmlns:a16="http://schemas.microsoft.com/office/drawing/2014/main" id="{DD3D44F8-2643-56BD-75E3-5A87114DE343}"/>
              </a:ext>
            </a:extLst>
          </p:cNvPr>
          <p:cNvSpPr>
            <a:spLocks noGrp="1"/>
          </p:cNvSpPr>
          <p:nvPr>
            <p:ph idx="1"/>
          </p:nvPr>
        </p:nvSpPr>
        <p:spPr>
          <a:xfrm>
            <a:off x="6096000" y="2128837"/>
            <a:ext cx="5247340" cy="3496878"/>
          </a:xfrm>
        </p:spPr>
        <p:txBody>
          <a:bodyPr anchor="ctr">
            <a:noAutofit/>
          </a:bodyPr>
          <a:lstStyle/>
          <a:p>
            <a:r>
              <a:rPr lang="en-US" sz="1600" dirty="0"/>
              <a:t>Closed social stratification is one wherein people or groups do not have adequate opportunities to move from one status to the other. Rather, they are required to remain in that status which is given to them on the factors beyond their control.</a:t>
            </a:r>
          </a:p>
          <a:p>
            <a:pPr lvl="1"/>
            <a:r>
              <a:rPr lang="en-US" sz="1600" dirty="0"/>
              <a:t>Example of this stratification is Indian caste system.</a:t>
            </a:r>
          </a:p>
          <a:p>
            <a:endParaRPr lang="en-US" sz="1600" dirty="0"/>
          </a:p>
        </p:txBody>
      </p:sp>
    </p:spTree>
    <p:extLst>
      <p:ext uri="{BB962C8B-B14F-4D97-AF65-F5344CB8AC3E}">
        <p14:creationId xmlns:p14="http://schemas.microsoft.com/office/powerpoint/2010/main" val="865552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37D74F2-A453-D825-AB55-5DF14A05FDE6}"/>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8000" b="1" kern="1200">
                <a:solidFill>
                  <a:schemeClr val="tx1"/>
                </a:solidFill>
                <a:latin typeface="+mj-lt"/>
                <a:ea typeface="+mj-ea"/>
                <a:cs typeface="+mj-cs"/>
              </a:rPr>
              <a:t>CASTE SYSTEM</a:t>
            </a:r>
            <a:br>
              <a:rPr lang="en-US" sz="8000" kern="1200">
                <a:solidFill>
                  <a:schemeClr val="tx1"/>
                </a:solidFill>
                <a:latin typeface="+mj-lt"/>
                <a:ea typeface="+mj-ea"/>
                <a:cs typeface="+mj-cs"/>
              </a:rPr>
            </a:br>
            <a:endParaRPr lang="en-US" sz="8000" kern="1200">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9" name="TextBox 4">
            <a:extLst>
              <a:ext uri="{FF2B5EF4-FFF2-40B4-BE49-F238E27FC236}">
                <a16:creationId xmlns:a16="http://schemas.microsoft.com/office/drawing/2014/main" id="{4F8DFC4C-24C7-7CD2-2818-CDC50A3EBCB0}"/>
              </a:ext>
            </a:extLst>
          </p:cNvPr>
          <p:cNvGraphicFramePr/>
          <p:nvPr>
            <p:extLst>
              <p:ext uri="{D42A27DB-BD31-4B8C-83A1-F6EECF244321}">
                <p14:modId xmlns:p14="http://schemas.microsoft.com/office/powerpoint/2010/main" val="149211696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0793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651</Words>
  <Application>Microsoft Macintosh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SOCIAL STRATIFICATION</vt:lpstr>
      <vt:lpstr>PowerPoint Presentation</vt:lpstr>
      <vt:lpstr>Examples are </vt:lpstr>
      <vt:lpstr>Bases of social stratification</vt:lpstr>
      <vt:lpstr>Types of Social Stratification</vt:lpstr>
      <vt:lpstr>PowerPoint Presentation</vt:lpstr>
      <vt:lpstr>Social Class </vt:lpstr>
      <vt:lpstr>Closed social stratification:</vt:lpstr>
      <vt:lpstr>CASTE SYSTEM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STRATIFICATION</dc:title>
  <dc:creator>Rehman, Ubaid (2017)</dc:creator>
  <cp:lastModifiedBy>Rehman, Ubaid (2017)</cp:lastModifiedBy>
  <cp:revision>3</cp:revision>
  <dcterms:created xsi:type="dcterms:W3CDTF">2025-03-16T16:52:02Z</dcterms:created>
  <dcterms:modified xsi:type="dcterms:W3CDTF">2025-03-17T00:39:00Z</dcterms:modified>
</cp:coreProperties>
</file>