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296"/>
  </p:normalViewPr>
  <p:slideViewPr>
    <p:cSldViewPr snapToGrid="0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F3E4-8D57-F670-EE83-2F6B8C431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1E531-13A4-CE68-9549-FE568AD7B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FDF2-C758-93FA-80B7-53B1899A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3D9-6333-704C-B481-D045B58F209A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5CD75-D27F-6A5B-CA1E-4460DDB3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44F73-5A3F-7CFF-FD36-0133BF15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FD1-0FCD-2141-81EC-FB3C10CB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4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FBBE-F6F9-D07B-B2D5-EB795772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9151A-2C30-CC7A-1D1F-2BEB77A32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3370C-234F-E1F3-3E13-73D6E6B9C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3D9-6333-704C-B481-D045B58F209A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DB664-5555-737A-D466-7E8A6792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5CF5-64B8-4B37-F6BE-4A16E948D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FD1-0FCD-2141-81EC-FB3C10CB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6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C6E90-7949-2F57-2E89-E73224647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86366-CEE4-5EAC-C234-3204587F9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1F0E-83D5-2858-18A4-3F9C2ECF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3D9-6333-704C-B481-D045B58F209A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30364-6A22-B5C8-E001-6A814E510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D4DB-CF50-4084-177B-3C5AF0F1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FD1-0FCD-2141-81EC-FB3C10CB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9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18B47-DD9E-BE79-FF9D-AD6362BB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B2F38-8AB0-13CE-3598-DE218347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1B50-3966-5D59-B424-83A165F9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3D9-6333-704C-B481-D045B58F209A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344C0-DF36-E0B2-EF70-C6D98AD1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82BD-5479-F9D7-56A4-37B6F4F8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FD1-0FCD-2141-81EC-FB3C10CB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4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1B09-D31E-67AA-3240-4315D2C5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FC41D-1B20-3D7C-394F-12E6F1356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61494-C9C3-E9F5-D7FC-4586F4FA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3D9-6333-704C-B481-D045B58F209A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BE68-217D-7FEF-0E11-C7CEA29B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E563-3125-8A78-5BE4-5B17BD09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FD1-0FCD-2141-81EC-FB3C10CB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4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ABEE-655E-004C-1FDB-944A5679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2DFEA-B4BC-8710-F5E5-4EE3F144C6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4E97D-0EE5-26ED-6981-84391C67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54BE0-5E3B-0695-76E4-573E87D2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3D9-6333-704C-B481-D045B58F209A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BE3B2-8709-85A9-4CA8-59232920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9428C-5850-D4F1-22F1-4D212FAE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FD1-0FCD-2141-81EC-FB3C10CB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3D77-16EC-8EEF-A17E-B8EBFB49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A9B3D-96E5-D22A-8D4A-23E71C95B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92775-039D-FF28-70AF-7A6B7DAB0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432B18-2730-824A-682D-5B5FD8090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01C5B9-834A-789A-06E9-0A2BA22CA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04797-BC24-D8A8-166A-3822B9BA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3D9-6333-704C-B481-D045B58F209A}" type="datetimeFigureOut">
              <a:rPr lang="en-US" smtClean="0"/>
              <a:t>3/9/25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20DEFC-A51F-C691-CA76-16A31DF8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6E582-0CE2-8DA0-EBDC-B584BBE4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FD1-0FCD-2141-81EC-FB3C10CB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7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FC09F-B55A-4C01-655F-A30DE6A7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60CE5-1F0C-9AE2-405E-3B30F0F17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3D9-6333-704C-B481-D045B58F209A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A2870-EC95-BE39-7EAE-89681E23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4FF49-0708-1A5E-F0F3-B7ACBE34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FD1-0FCD-2141-81EC-FB3C10CB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7F120-550B-7CDB-8225-ABE8218B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3D9-6333-704C-B481-D045B58F209A}" type="datetimeFigureOut">
              <a:rPr lang="en-US" smtClean="0"/>
              <a:t>3/9/25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F4D6E-02DE-8CFD-3E2B-4F661593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9F0E1-5AF5-DCC6-375E-76F5435F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FD1-0FCD-2141-81EC-FB3C10CB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3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ED36-6C13-A3F8-C51C-1489C1DFA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A28F-AF5C-E77C-4E3A-51196FCF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81465-29B4-C771-B192-C0E4CD218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D9AF9-0680-F781-ECA4-6D8546D8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3D9-6333-704C-B481-D045B58F209A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F2109-ED1E-F67E-5988-1CA0C261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D26E-D9A0-337E-4950-5451D0C3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FD1-0FCD-2141-81EC-FB3C10CB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8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A31F-4454-5FFB-C5C9-34B18817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08E4-888D-95FD-421C-0E9858B16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A3798-1A43-DFE8-B2E1-1D81A88A7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DE99F-1C55-8556-9F95-EE9814F5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3D9-6333-704C-B481-D045B58F209A}" type="datetimeFigureOut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15069-5503-6571-0FA9-D65C5EBE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4971E-79B5-C7D2-E133-27EE3EE7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FFD1-0FCD-2141-81EC-FB3C10CB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59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ED6CF4-4B8F-3F5A-BB1D-A4003E130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C8C19-11DF-EC28-14E8-1E64CB504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81A0B-E4FB-209F-7E86-93165B8D6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43D9-6333-704C-B481-D045B58F209A}" type="datetimeFigureOut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4E812-BCD4-6248-AC7D-CF75B290D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1EC4-FA6C-B671-EEB0-33205F497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FFD1-0FCD-2141-81EC-FB3C10CB4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ciety Images - Free Download on Freepik">
            <a:extLst>
              <a:ext uri="{FF2B5EF4-FFF2-40B4-BE49-F238E27FC236}">
                <a16:creationId xmlns:a16="http://schemas.microsoft.com/office/drawing/2014/main" id="{23F6F68B-57DE-7E5B-FEDA-C17B6134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900" y="247650"/>
            <a:ext cx="7950200" cy="636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28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4B693D-EC1E-C411-C85A-D2D357FC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Definition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0ED980-C79C-9653-173C-22E2EFB1D889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effectLst/>
              </a:rPr>
              <a:t>Society</a:t>
            </a:r>
            <a:r>
              <a:rPr lang="en-US" sz="2200" b="0" i="0" u="none" strike="noStrike" dirty="0">
                <a:effectLst/>
              </a:rPr>
              <a:t> refers to a group of individuals who share a common geographic territory, interact with one another, and are bound together by a shared culture, institutions, and social relationships. </a:t>
            </a:r>
            <a:endParaRPr lang="en-US" sz="2200" dirty="0"/>
          </a:p>
        </p:txBody>
      </p:sp>
      <p:pic>
        <p:nvPicPr>
          <p:cNvPr id="6" name="Picture 5" descr="Top shot of a representation of networks with stick figures.">
            <a:extLst>
              <a:ext uri="{FF2B5EF4-FFF2-40B4-BE49-F238E27FC236}">
                <a16:creationId xmlns:a16="http://schemas.microsoft.com/office/drawing/2014/main" id="{BBD7EAB5-1002-4C44-55FD-1A0FC21C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66" r="473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155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8CE9F-5D28-BFF6-FFB2-40553693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Characteristics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BC9BB-407B-D6C7-45D4-DC3863E72072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effectLst/>
              </a:rPr>
              <a:t>Population</a:t>
            </a:r>
            <a:r>
              <a:rPr lang="en-US" sz="170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A society consists of a group of people living in a defined geographic area.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Example: The Kalash society in the Chitral district of Pakistan.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effectLst/>
              </a:rPr>
              <a:t>Shared Culture</a:t>
            </a:r>
            <a:r>
              <a:rPr lang="en-US" sz="170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Members of a society share common beliefs, values, norms, traditions, and practices.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effectLst/>
              </a:rPr>
              <a:t>Example: The Kalash community's unique religious rituals and festivals.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7B3D1F-C875-291A-BCDA-31CC29F8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55" r="1922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9619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A2ABC-8C29-9FD9-E348-EBBE79E3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Characteristics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E6726-8880-9C06-4DE8-2454B9620E0E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effectLst/>
              </a:rPr>
              <a:t>Social Interaction</a:t>
            </a:r>
            <a:r>
              <a:rPr lang="en-US" sz="150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effectLst/>
              </a:rPr>
              <a:t>Individuals in a society interact with one another through relationships, roles, and institutions.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effectLst/>
              </a:rPr>
              <a:t>Example: Family ties, friendships, and economic exchanges in the Kalash valleys.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>
                <a:effectLst/>
              </a:rPr>
              <a:t>Social Structure</a:t>
            </a:r>
            <a:r>
              <a:rPr lang="en-US" sz="150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effectLst/>
              </a:rPr>
              <a:t>Society is organized into institutions and systems that govern behavior and relationships.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effectLst/>
              </a:rPr>
              <a:t>Example: Family, education, religion, economy, and government.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500"/>
            </a:br>
            <a:endParaRPr lang="en-US" sz="1500"/>
          </a:p>
        </p:txBody>
      </p:sp>
      <p:pic>
        <p:nvPicPr>
          <p:cNvPr id="6" name="Picture 5" descr="One in a crowd">
            <a:extLst>
              <a:ext uri="{FF2B5EF4-FFF2-40B4-BE49-F238E27FC236}">
                <a16:creationId xmlns:a16="http://schemas.microsoft.com/office/drawing/2014/main" id="{50153BE7-4A49-C8B2-B9BC-4FF0E38B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82" r="829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5118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15E3-918D-1D42-F3C1-EF591B730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Characteristics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2DBE8-007C-829C-433A-0DECBC9341E7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effectLst/>
              </a:rPr>
              <a:t>Territory</a:t>
            </a:r>
            <a:r>
              <a:rPr lang="en-US" sz="120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effectLst/>
              </a:rPr>
              <a:t>A society is often associated with a specific geographic area where its members reside.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effectLst/>
              </a:rPr>
              <a:t>Example: The three valleys of Bumburet, Rumbur, and Birir for the Kalash community.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effectLst/>
              </a:rPr>
              <a:t>Interdependence</a:t>
            </a:r>
            <a:r>
              <a:rPr lang="en-US" sz="120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effectLst/>
              </a:rPr>
              <a:t>Members of a society depend on one another for survival, cooperation, and the fulfillment of needs.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effectLst/>
              </a:rPr>
              <a:t>Example: The Kalash rely on collective farming and community support for their livelihoods.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>
                <a:effectLst/>
              </a:rPr>
              <a:t>Continuity and Change</a:t>
            </a:r>
            <a:r>
              <a:rPr lang="en-US" sz="1200">
                <a:effectLst/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effectLst/>
              </a:rPr>
              <a:t>Societies persist over time but also evolve due to internal and external influences.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>
                <a:effectLst/>
              </a:rPr>
              <a:t>Example: The Kalash society has preserved its traditions while adapting to modernization and tourism.</a:t>
            </a:r>
            <a:endParaRPr lang="en-US" sz="1200"/>
          </a:p>
        </p:txBody>
      </p:sp>
      <p:pic>
        <p:nvPicPr>
          <p:cNvPr id="6" name="Picture 5" descr="Aerial view of valley map">
            <a:extLst>
              <a:ext uri="{FF2B5EF4-FFF2-40B4-BE49-F238E27FC236}">
                <a16:creationId xmlns:a16="http://schemas.microsoft.com/office/drawing/2014/main" id="{FE99BE64-CF21-B362-71CB-3D07F35A9B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24" r="266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0529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C26C7-5553-F31F-024E-EAD54951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Types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50B46F-5C11-1505-85B0-CB0E08F34F99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>
                <a:effectLst/>
              </a:rPr>
              <a:t>Types of Societies: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</a:rPr>
              <a:t>Societies can be categorized based on their level of development, economic systems, or social organization. Some common types include: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>
                <a:effectLst/>
              </a:rPr>
              <a:t>Hunter-Gatherer Societies</a:t>
            </a:r>
            <a:r>
              <a:rPr lang="en-US" sz="1400" b="0" i="0" u="none" strike="noStrike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</a:rPr>
              <a:t>Small, nomadic groups that rely on hunting, fishing, and gathering for survival.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</a:rPr>
              <a:t>Example: Indigenous tribes in the Amazon rainforest.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>
                <a:effectLst/>
              </a:rPr>
              <a:t>Agricultural Societies</a:t>
            </a:r>
            <a:r>
              <a:rPr lang="en-US" sz="1400" b="0" i="0" u="none" strike="noStrike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</a:rPr>
              <a:t>Societies based on farming and domestication of animals.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>
                <a:effectLst/>
              </a:rPr>
              <a:t>Example: Traditional rural communities in developing countries.</a:t>
            </a:r>
          </a:p>
        </p:txBody>
      </p:sp>
      <p:pic>
        <p:nvPicPr>
          <p:cNvPr id="6" name="Picture 5" descr="Silhouettes of sandhill cranes">
            <a:extLst>
              <a:ext uri="{FF2B5EF4-FFF2-40B4-BE49-F238E27FC236}">
                <a16:creationId xmlns:a16="http://schemas.microsoft.com/office/drawing/2014/main" id="{08F3E51E-AB92-41A6-0DEB-1A72DC354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26" r="20091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7222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16F14-E1C0-BED6-42CC-F1BBCF45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Types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B88B1-451C-49DE-03B1-23C9046EBD73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u="none" strike="noStrike">
                <a:effectLst/>
              </a:rPr>
              <a:t>Industrial Societies</a:t>
            </a:r>
            <a:r>
              <a:rPr lang="en-US" sz="1700" b="0" i="0" u="none" strike="noStrike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</a:rPr>
              <a:t>Societies driven by industrialization, urbanization, and technological advancements.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</a:rPr>
              <a:t>Example: Modern cities in developed countries.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 u="none" strike="noStrike">
                <a:effectLst/>
              </a:rPr>
              <a:t>Post-Industrial Societies</a:t>
            </a:r>
            <a:r>
              <a:rPr lang="en-US" sz="1700" b="0" i="0" u="none" strike="noStrike"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</a:rPr>
              <a:t>Societies focused on information, services, and technology rather than manufacturing.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u="none" strike="noStrike">
                <a:effectLst/>
              </a:rPr>
              <a:t>Example: Countries like the United States and Japan.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DFECD-3B64-60C8-AB25-56CFEF1C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7550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FD9CB-A310-1A3C-69B1-F3AFB425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Community</a:t>
            </a:r>
          </a:p>
        </p:txBody>
      </p:sp>
      <p:pic>
        <p:nvPicPr>
          <p:cNvPr id="6" name="Picture 5" descr="Colourful carved figures of humans">
            <a:extLst>
              <a:ext uri="{FF2B5EF4-FFF2-40B4-BE49-F238E27FC236}">
                <a16:creationId xmlns:a16="http://schemas.microsoft.com/office/drawing/2014/main" id="{AA5DAEFD-B5BC-D1F1-6F46-98C20324F8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23" r="2569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12F5F-9FF5-5FAF-E657-A32EC9FF4DF7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A </a:t>
            </a:r>
            <a:r>
              <a:rPr lang="en-US" sz="2200" b="1" i="0" u="none" strike="noStrike" dirty="0">
                <a:effectLst/>
              </a:rPr>
              <a:t>community</a:t>
            </a:r>
            <a:r>
              <a:rPr lang="en-US" sz="2200" b="0" i="0" u="none" strike="noStrike" dirty="0">
                <a:effectLst/>
              </a:rPr>
              <a:t> is a social group of people who share common characteristics, interests, values, or goals and are connected by social relationships, geographic proximity, or a sense of belonging.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0" i="0" u="none" strike="noStrike" dirty="0">
                <a:effectLst/>
              </a:rPr>
              <a:t>Communities can be based on location, culture, religion, profession, or shared experiences. They provide a sense of identity, support, and mutual cooperation among their members.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0315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461</Words>
  <Application>Microsoft Macintosh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Definition</vt:lpstr>
      <vt:lpstr>Characteristics</vt:lpstr>
      <vt:lpstr>Characteristics</vt:lpstr>
      <vt:lpstr>Characteristics</vt:lpstr>
      <vt:lpstr>Types</vt:lpstr>
      <vt:lpstr>Types</vt:lpstr>
      <vt:lpstr>Community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Rehman, Ubaid (2017)</dc:creator>
  <cp:lastModifiedBy>Rehman, Ubaid (2017)</cp:lastModifiedBy>
  <cp:revision>2</cp:revision>
  <dcterms:created xsi:type="dcterms:W3CDTF">2025-03-09T16:01:41Z</dcterms:created>
  <dcterms:modified xsi:type="dcterms:W3CDTF">2025-03-09T16:42:50Z</dcterms:modified>
</cp:coreProperties>
</file>