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8/1/2023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8/1/2023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8/1/2023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8/1/2023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8/1/2023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8/1/2023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8/1/2023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8/1/2023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8/1/2023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8/1/2023</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8/1/2023</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8/1/2023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8/1/2023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8/1/2023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8/1/2023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8/1/2023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8/1/2023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8/1/2023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nsole.aws.amazon.com/bil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aws.amazon.com/awsaccountbilling/latest/aboutv2/close-account.html" TargetMode="External"/><Relationship Id="rId2" Type="http://schemas.openxmlformats.org/officeDocument/2006/relationships/hyperlink" Target="https://docs.aws.amazon.com/awsaccountbilling/latest/aboutv2/change-account-settings.html" TargetMode="External"/><Relationship Id="rId1" Type="http://schemas.openxmlformats.org/officeDocument/2006/relationships/slideLayout" Target="../slideLayouts/slideLayout2.xml"/><Relationship Id="rId5" Type="http://schemas.openxmlformats.org/officeDocument/2006/relationships/hyperlink" Target="https://docs.aws.amazon.com/cur/latest/userguide/what-is-cur.html" TargetMode="External"/><Relationship Id="rId4" Type="http://schemas.openxmlformats.org/officeDocument/2006/relationships/hyperlink" Target="https://docs.aws.amazon.com/awsaccountbilling/latest/aboutv2/getting-viewing-bill.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4B07-EB3F-7675-D46A-C432C316BB57}"/>
              </a:ext>
            </a:extLst>
          </p:cNvPr>
          <p:cNvSpPr>
            <a:spLocks noGrp="1"/>
          </p:cNvSpPr>
          <p:nvPr>
            <p:ph type="ctrTitle"/>
          </p:nvPr>
        </p:nvSpPr>
        <p:spPr>
          <a:xfrm>
            <a:off x="2175029" y="745725"/>
            <a:ext cx="8123068" cy="2041863"/>
          </a:xfrm>
        </p:spPr>
        <p:txBody>
          <a:bodyPr/>
          <a:lstStyle/>
          <a:p>
            <a:r>
              <a:rPr lang="en-IN" dirty="0"/>
              <a:t>AWS BUDGETS AND BILLS</a:t>
            </a:r>
          </a:p>
        </p:txBody>
      </p:sp>
      <p:sp>
        <p:nvSpPr>
          <p:cNvPr id="3" name="Subtitle 2">
            <a:extLst>
              <a:ext uri="{FF2B5EF4-FFF2-40B4-BE49-F238E27FC236}">
                <a16:creationId xmlns:a16="http://schemas.microsoft.com/office/drawing/2014/main" id="{1A9E1E4E-15BE-A824-98BE-23A4837A641A}"/>
              </a:ext>
            </a:extLst>
          </p:cNvPr>
          <p:cNvSpPr>
            <a:spLocks noGrp="1"/>
          </p:cNvSpPr>
          <p:nvPr>
            <p:ph type="subTitle" idx="1"/>
          </p:nvPr>
        </p:nvSpPr>
        <p:spPr>
          <a:xfrm>
            <a:off x="7111014" y="3098307"/>
            <a:ext cx="4145871" cy="2540493"/>
          </a:xfrm>
        </p:spPr>
        <p:txBody>
          <a:bodyPr>
            <a:normAutofit/>
          </a:bodyPr>
          <a:lstStyle/>
          <a:p>
            <a:r>
              <a:rPr lang="en-IN" dirty="0" err="1"/>
              <a:t>PREsented</a:t>
            </a:r>
            <a:r>
              <a:rPr lang="en-IN" dirty="0"/>
              <a:t> by:-</a:t>
            </a:r>
          </a:p>
          <a:p>
            <a:r>
              <a:rPr lang="en-IN" dirty="0" err="1"/>
              <a:t>Muddapolu</a:t>
            </a:r>
            <a:r>
              <a:rPr lang="en-IN" dirty="0"/>
              <a:t> </a:t>
            </a:r>
            <a:r>
              <a:rPr lang="en-IN" dirty="0" err="1"/>
              <a:t>tejaswini</a:t>
            </a:r>
            <a:endParaRPr lang="en-IN" dirty="0"/>
          </a:p>
          <a:p>
            <a:r>
              <a:rPr lang="en-IN" dirty="0"/>
              <a:t>Sowmya </a:t>
            </a:r>
            <a:r>
              <a:rPr lang="en-IN" dirty="0" err="1"/>
              <a:t>raji</a:t>
            </a:r>
            <a:endParaRPr lang="en-IN" dirty="0"/>
          </a:p>
          <a:p>
            <a:r>
              <a:rPr lang="en-IN" dirty="0" err="1"/>
              <a:t>sharmila</a:t>
            </a:r>
            <a:endParaRPr lang="en-IN" dirty="0"/>
          </a:p>
        </p:txBody>
      </p:sp>
    </p:spTree>
    <p:extLst>
      <p:ext uri="{BB962C8B-B14F-4D97-AF65-F5344CB8AC3E}">
        <p14:creationId xmlns:p14="http://schemas.microsoft.com/office/powerpoint/2010/main" val="260172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1EB6-CFD4-7576-7D70-4EFA7C726ADE}"/>
              </a:ext>
            </a:extLst>
          </p:cNvPr>
          <p:cNvSpPr>
            <a:spLocks noGrp="1"/>
          </p:cNvSpPr>
          <p:nvPr>
            <p:ph type="title"/>
          </p:nvPr>
        </p:nvSpPr>
        <p:spPr/>
        <p:txBody>
          <a:bodyPr/>
          <a:lstStyle/>
          <a:p>
            <a:r>
              <a:rPr lang="en-IN" dirty="0"/>
              <a:t>AWS BUDGET</a:t>
            </a:r>
          </a:p>
        </p:txBody>
      </p:sp>
      <p:sp>
        <p:nvSpPr>
          <p:cNvPr id="3" name="Content Placeholder 2">
            <a:extLst>
              <a:ext uri="{FF2B5EF4-FFF2-40B4-BE49-F238E27FC236}">
                <a16:creationId xmlns:a16="http://schemas.microsoft.com/office/drawing/2014/main" id="{6FE05B23-0282-DE1F-DF4F-6C6F2EBF8085}"/>
              </a:ext>
            </a:extLst>
          </p:cNvPr>
          <p:cNvSpPr>
            <a:spLocks noGrp="1"/>
          </p:cNvSpPr>
          <p:nvPr>
            <p:ph idx="1"/>
          </p:nvPr>
        </p:nvSpPr>
        <p:spPr>
          <a:xfrm>
            <a:off x="532660" y="2618913"/>
            <a:ext cx="10972800" cy="4119238"/>
          </a:xfrm>
        </p:spPr>
        <p:txBody>
          <a:bodyPr>
            <a:normAutofit/>
          </a:bodyPr>
          <a:lstStyle/>
          <a:p>
            <a:r>
              <a:rPr lang="en-US" b="0" i="0" dirty="0">
                <a:solidFill>
                  <a:srgbClr val="16191F"/>
                </a:solidFill>
                <a:effectLst/>
                <a:latin typeface="Amazon Ember"/>
              </a:rPr>
              <a:t>You can use AWS Budgets to track and take action on your AWS costs and usage.</a:t>
            </a:r>
          </a:p>
          <a:p>
            <a:pPr algn="l"/>
            <a:r>
              <a:rPr lang="en-US" b="0" i="0" dirty="0">
                <a:solidFill>
                  <a:srgbClr val="16191F"/>
                </a:solidFill>
                <a:effectLst/>
                <a:latin typeface="Amazon Ember"/>
              </a:rPr>
              <a:t>You can create the following types of budgets:</a:t>
            </a:r>
          </a:p>
          <a:p>
            <a:pPr algn="l">
              <a:buFont typeface="Arial" panose="020B0604020202020204" pitchFamily="34" charset="0"/>
              <a:buChar char="•"/>
            </a:pPr>
            <a:r>
              <a:rPr lang="en-US" b="1" i="0" dirty="0">
                <a:solidFill>
                  <a:srgbClr val="16191F"/>
                </a:solidFill>
                <a:effectLst/>
                <a:latin typeface="Amazon Ember"/>
              </a:rPr>
              <a:t>Cost budgets</a:t>
            </a:r>
            <a:r>
              <a:rPr lang="en-US" b="0" i="0" dirty="0">
                <a:solidFill>
                  <a:srgbClr val="16191F"/>
                </a:solidFill>
                <a:effectLst/>
                <a:latin typeface="Amazon Ember"/>
              </a:rPr>
              <a:t> – Plan how much you want to spend on a service.</a:t>
            </a:r>
          </a:p>
          <a:p>
            <a:pPr algn="l">
              <a:buFont typeface="Arial" panose="020B0604020202020204" pitchFamily="34" charset="0"/>
              <a:buChar char="•"/>
            </a:pPr>
            <a:r>
              <a:rPr lang="en-US" b="1" i="0" dirty="0">
                <a:solidFill>
                  <a:srgbClr val="16191F"/>
                </a:solidFill>
                <a:effectLst/>
                <a:latin typeface="Amazon Ember"/>
              </a:rPr>
              <a:t>Usage budgets</a:t>
            </a:r>
            <a:r>
              <a:rPr lang="en-US" b="0" i="0" dirty="0">
                <a:solidFill>
                  <a:srgbClr val="16191F"/>
                </a:solidFill>
                <a:effectLst/>
                <a:latin typeface="Amazon Ember"/>
              </a:rPr>
              <a:t> – Plan how much you want to use one or more services.</a:t>
            </a:r>
          </a:p>
          <a:p>
            <a:pPr algn="l">
              <a:buFont typeface="Arial" panose="020B0604020202020204" pitchFamily="34" charset="0"/>
              <a:buChar char="•"/>
            </a:pPr>
            <a:r>
              <a:rPr lang="en-US" b="1" i="0" dirty="0">
                <a:solidFill>
                  <a:srgbClr val="16191F"/>
                </a:solidFill>
                <a:effectLst/>
                <a:latin typeface="Amazon Ember"/>
              </a:rPr>
              <a:t>RI utilization budgets</a:t>
            </a:r>
            <a:r>
              <a:rPr lang="en-US" b="0" i="0" dirty="0">
                <a:solidFill>
                  <a:srgbClr val="16191F"/>
                </a:solidFill>
                <a:effectLst/>
                <a:latin typeface="Amazon Ember"/>
              </a:rPr>
              <a:t> – Define a utilization threshold and receive alerts when your RI usage falls below that threshold. This lets you see if your RIs are unused or under-utilized.</a:t>
            </a:r>
          </a:p>
          <a:p>
            <a:pPr algn="l">
              <a:buFont typeface="Arial" panose="020B0604020202020204" pitchFamily="34" charset="0"/>
              <a:buChar char="•"/>
            </a:pPr>
            <a:r>
              <a:rPr lang="en-US" b="1" i="0" dirty="0">
                <a:solidFill>
                  <a:srgbClr val="16191F"/>
                </a:solidFill>
                <a:effectLst/>
                <a:latin typeface="Amazon Ember"/>
              </a:rPr>
              <a:t>RI coverage budgets</a:t>
            </a:r>
            <a:r>
              <a:rPr lang="en-US" b="0" i="0" dirty="0">
                <a:solidFill>
                  <a:srgbClr val="16191F"/>
                </a:solidFill>
                <a:effectLst/>
                <a:latin typeface="Amazon Ember"/>
              </a:rPr>
              <a:t> – Define a coverage threshold and receive alerts when the number of your instance hours that are covered by RIs fall below that threshold. This lets you see how much of your instance usage is covered by a reservation.</a:t>
            </a:r>
          </a:p>
          <a:p>
            <a:pPr algn="l">
              <a:buFont typeface="Arial" panose="020B0604020202020204" pitchFamily="34" charset="0"/>
              <a:buChar char="•"/>
            </a:pPr>
            <a:endParaRPr lang="en-US" b="0" i="0" dirty="0">
              <a:solidFill>
                <a:srgbClr val="16191F"/>
              </a:solidFill>
              <a:effectLst/>
              <a:latin typeface="Amazon Ember"/>
            </a:endParaRPr>
          </a:p>
          <a:p>
            <a:endParaRPr lang="en-IN" dirty="0"/>
          </a:p>
        </p:txBody>
      </p:sp>
    </p:spTree>
    <p:extLst>
      <p:ext uri="{BB962C8B-B14F-4D97-AF65-F5344CB8AC3E}">
        <p14:creationId xmlns:p14="http://schemas.microsoft.com/office/powerpoint/2010/main" val="328904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86AE-397E-0153-3B5B-CDF76B2D454A}"/>
              </a:ext>
            </a:extLst>
          </p:cNvPr>
          <p:cNvSpPr>
            <a:spLocks noGrp="1"/>
          </p:cNvSpPr>
          <p:nvPr>
            <p:ph type="title"/>
          </p:nvPr>
        </p:nvSpPr>
        <p:spPr/>
        <p:txBody>
          <a:bodyPr/>
          <a:lstStyle/>
          <a:p>
            <a:r>
              <a:rPr lang="en-IN" dirty="0"/>
              <a:t>BUDGET AND ALERT</a:t>
            </a:r>
          </a:p>
        </p:txBody>
      </p:sp>
      <p:sp>
        <p:nvSpPr>
          <p:cNvPr id="3" name="Content Placeholder 2">
            <a:extLst>
              <a:ext uri="{FF2B5EF4-FFF2-40B4-BE49-F238E27FC236}">
                <a16:creationId xmlns:a16="http://schemas.microsoft.com/office/drawing/2014/main" id="{F75B904B-1C3A-AC38-9016-657A2A84B210}"/>
              </a:ext>
            </a:extLst>
          </p:cNvPr>
          <p:cNvSpPr>
            <a:spLocks noGrp="1"/>
          </p:cNvSpPr>
          <p:nvPr>
            <p:ph idx="1"/>
          </p:nvPr>
        </p:nvSpPr>
        <p:spPr>
          <a:xfrm>
            <a:off x="506027" y="2603499"/>
            <a:ext cx="11230253" cy="3974853"/>
          </a:xfrm>
        </p:spPr>
        <p:txBody>
          <a:bodyPr>
            <a:normAutofit fontScale="25000" lnSpcReduction="20000"/>
          </a:bodyPr>
          <a:lstStyle/>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Go to the AWS Management Console and select Billing.</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Click Budgets.</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Click Create Budget.</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Enter a name for your budget and select a currency.</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Select a spending threshold and frequency.</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Click Create Budget.</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Once your budget is created, you can create an alarm. Click Alerts and then Create Alerts.</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Select your budget from the list and enter a threshold value.</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Select an action to take when your budget is exceeded.</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pPr marL="342900" lvl="0" indent="-342900">
              <a:lnSpc>
                <a:spcPct val="107000"/>
              </a:lnSpc>
              <a:spcAft>
                <a:spcPts val="750"/>
              </a:spcAft>
              <a:buFont typeface="+mj-lt"/>
              <a:buAutoNum type="arabicPeriod"/>
              <a:tabLst>
                <a:tab pos="457200" algn="l"/>
              </a:tabLst>
            </a:pPr>
            <a:r>
              <a:rPr lang="en-IN" sz="5600" kern="0" dirty="0">
                <a:solidFill>
                  <a:srgbClr val="1F1F1F"/>
                </a:solidFill>
                <a:effectLst/>
                <a:latin typeface="Amazon Ember"/>
                <a:ea typeface="Times New Roman" panose="02020603050405020304" pitchFamily="18" charset="0"/>
                <a:cs typeface="Gautami" panose="020B0502040204020203" pitchFamily="34" charset="0"/>
              </a:rPr>
              <a:t>Click Create Alerts.</a:t>
            </a:r>
            <a:r>
              <a:rPr lang="en-IN" sz="5600" kern="100" dirty="0">
                <a:solidFill>
                  <a:srgbClr val="000000"/>
                </a:solidFill>
                <a:effectLst/>
                <a:latin typeface="Amazon Ember"/>
                <a:ea typeface="Calibri" panose="020F0502020204030204" pitchFamily="34" charset="0"/>
                <a:cs typeface="Gautami" panose="020B0502040204020203" pitchFamily="34" charset="0"/>
              </a:rPr>
              <a:t> </a:t>
            </a:r>
            <a:endParaRPr lang="en-IN" sz="5600" kern="100" dirty="0">
              <a:solidFill>
                <a:srgbClr val="1F1F1F"/>
              </a:solidFill>
              <a:effectLst/>
              <a:latin typeface="Amazon Ember"/>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20085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941C-9FDD-D508-A937-2A31B605297B}"/>
              </a:ext>
            </a:extLst>
          </p:cNvPr>
          <p:cNvSpPr>
            <a:spLocks noGrp="1"/>
          </p:cNvSpPr>
          <p:nvPr>
            <p:ph type="title"/>
          </p:nvPr>
        </p:nvSpPr>
        <p:spPr/>
        <p:txBody>
          <a:bodyPr/>
          <a:lstStyle/>
          <a:p>
            <a:r>
              <a:rPr lang="en-IN" dirty="0"/>
              <a:t>BUDGET REPORT</a:t>
            </a:r>
          </a:p>
        </p:txBody>
      </p:sp>
      <p:sp>
        <p:nvSpPr>
          <p:cNvPr id="3" name="Content Placeholder 2">
            <a:extLst>
              <a:ext uri="{FF2B5EF4-FFF2-40B4-BE49-F238E27FC236}">
                <a16:creationId xmlns:a16="http://schemas.microsoft.com/office/drawing/2014/main" id="{88CF325B-BE36-8F39-3A35-9B82A7955FB8}"/>
              </a:ext>
            </a:extLst>
          </p:cNvPr>
          <p:cNvSpPr>
            <a:spLocks noGrp="1"/>
          </p:cNvSpPr>
          <p:nvPr>
            <p:ph idx="1"/>
          </p:nvPr>
        </p:nvSpPr>
        <p:spPr>
          <a:xfrm>
            <a:off x="683582" y="2263806"/>
            <a:ext cx="10866268" cy="4847208"/>
          </a:xfrm>
        </p:spPr>
        <p:txBody>
          <a:bodyPr>
            <a:normAutofit/>
          </a:bodyPr>
          <a:lstStyle/>
          <a:p>
            <a:pPr algn="l"/>
            <a:r>
              <a:rPr lang="en-US" b="1" i="0" dirty="0">
                <a:solidFill>
                  <a:srgbClr val="16191F"/>
                </a:solidFill>
                <a:effectLst/>
                <a:latin typeface="Amazon Ember"/>
              </a:rPr>
              <a:t>To create an AWS Budgets report</a:t>
            </a:r>
          </a:p>
          <a:p>
            <a:pPr algn="l">
              <a:buFont typeface="+mj-lt"/>
              <a:buAutoNum type="arabicPeriod"/>
            </a:pPr>
            <a:r>
              <a:rPr lang="en-US" b="0" i="0" dirty="0">
                <a:solidFill>
                  <a:srgbClr val="16191F"/>
                </a:solidFill>
                <a:effectLst/>
                <a:latin typeface="Amazon Ember"/>
              </a:rPr>
              <a:t>Sign in to the AWS Management Console and open the AWS Billing console at </a:t>
            </a:r>
            <a:r>
              <a:rPr lang="en-US" b="0" i="0" u="none" strike="noStrike" dirty="0">
                <a:solidFill>
                  <a:srgbClr val="16191F"/>
                </a:solidFill>
                <a:effectLst/>
                <a:latin typeface="Amazon Ember"/>
                <a:hlinkClick r:id="rId2"/>
              </a:rPr>
              <a:t>https://console.aws.amazon.com/billing/</a:t>
            </a:r>
            <a:r>
              <a:rPr lang="en-US" b="0" i="0" dirty="0">
                <a:solidFill>
                  <a:srgbClr val="16191F"/>
                </a:solidFill>
                <a:effectLst/>
                <a:latin typeface="Amazon Ember"/>
              </a:rPr>
              <a:t>.</a:t>
            </a:r>
          </a:p>
          <a:p>
            <a:pPr algn="l">
              <a:buFont typeface="+mj-lt"/>
              <a:buAutoNum type="arabicPeriod"/>
            </a:pPr>
            <a:r>
              <a:rPr lang="en-US" b="0" i="0" dirty="0">
                <a:solidFill>
                  <a:srgbClr val="16191F"/>
                </a:solidFill>
                <a:effectLst/>
                <a:latin typeface="Amazon Ember"/>
              </a:rPr>
              <a:t>In the navigation pane, choose </a:t>
            </a:r>
            <a:r>
              <a:rPr lang="en-US" b="1" i="0" dirty="0">
                <a:solidFill>
                  <a:srgbClr val="16191F"/>
                </a:solidFill>
                <a:effectLst/>
                <a:latin typeface="Amazon Ember"/>
              </a:rPr>
              <a:t>Budgets Reports</a:t>
            </a:r>
            <a:r>
              <a:rPr lang="en-US" b="0" i="0" dirty="0">
                <a:solidFill>
                  <a:srgbClr val="16191F"/>
                </a:solidFill>
                <a:effectLst/>
                <a:latin typeface="Amazon Ember"/>
              </a:rPr>
              <a:t>.</a:t>
            </a:r>
          </a:p>
          <a:p>
            <a:pPr algn="l">
              <a:buFont typeface="+mj-lt"/>
              <a:buAutoNum type="arabicPeriod"/>
            </a:pPr>
            <a:r>
              <a:rPr lang="en-US" b="0" i="0" dirty="0">
                <a:solidFill>
                  <a:srgbClr val="16191F"/>
                </a:solidFill>
                <a:effectLst/>
                <a:latin typeface="Amazon Ember"/>
              </a:rPr>
              <a:t>On the top right of the page, choose </a:t>
            </a:r>
            <a:r>
              <a:rPr lang="en-US" b="1" i="0" dirty="0">
                <a:solidFill>
                  <a:srgbClr val="16191F"/>
                </a:solidFill>
                <a:effectLst/>
                <a:latin typeface="Amazon Ember"/>
              </a:rPr>
              <a:t>Create budget report</a:t>
            </a:r>
            <a:r>
              <a:rPr lang="en-US" b="0" i="0" dirty="0">
                <a:solidFill>
                  <a:srgbClr val="16191F"/>
                </a:solidFill>
                <a:effectLst/>
                <a:latin typeface="Amazon Ember"/>
              </a:rPr>
              <a:t>.</a:t>
            </a:r>
          </a:p>
          <a:p>
            <a:pPr algn="l">
              <a:buFont typeface="+mj-lt"/>
              <a:buAutoNum type="arabicPeriod"/>
            </a:pPr>
            <a:r>
              <a:rPr lang="en-US" b="0" i="0" dirty="0">
                <a:solidFill>
                  <a:srgbClr val="16191F"/>
                </a:solidFill>
                <a:effectLst/>
                <a:latin typeface="Amazon Ember"/>
              </a:rPr>
              <a:t>For </a:t>
            </a:r>
            <a:r>
              <a:rPr lang="en-US" b="1" i="0" dirty="0">
                <a:solidFill>
                  <a:srgbClr val="16191F"/>
                </a:solidFill>
                <a:effectLst/>
                <a:latin typeface="Amazon Ember"/>
              </a:rPr>
              <a:t>Report frequency</a:t>
            </a:r>
            <a:r>
              <a:rPr lang="en-US" b="0" i="0" dirty="0">
                <a:solidFill>
                  <a:srgbClr val="16191F"/>
                </a:solidFill>
                <a:effectLst/>
                <a:latin typeface="Amazon Ember"/>
              </a:rPr>
              <a:t>, choose </a:t>
            </a:r>
            <a:r>
              <a:rPr lang="en-US" b="1" i="0" dirty="0">
                <a:solidFill>
                  <a:srgbClr val="16191F"/>
                </a:solidFill>
                <a:effectLst/>
                <a:latin typeface="Amazon Ember"/>
              </a:rPr>
              <a:t>Daily</a:t>
            </a:r>
            <a:r>
              <a:rPr lang="en-US" b="0" i="0" dirty="0">
                <a:solidFill>
                  <a:srgbClr val="16191F"/>
                </a:solidFill>
                <a:effectLst/>
                <a:latin typeface="Amazon Ember"/>
              </a:rPr>
              <a:t>, </a:t>
            </a:r>
            <a:r>
              <a:rPr lang="en-US" b="1" i="0" dirty="0">
                <a:solidFill>
                  <a:srgbClr val="16191F"/>
                </a:solidFill>
                <a:effectLst/>
                <a:latin typeface="Amazon Ember"/>
              </a:rPr>
              <a:t>Weekly</a:t>
            </a:r>
            <a:r>
              <a:rPr lang="en-US" b="0" i="0" dirty="0">
                <a:solidFill>
                  <a:srgbClr val="16191F"/>
                </a:solidFill>
                <a:effectLst/>
                <a:latin typeface="Amazon Ember"/>
              </a:rPr>
              <a:t>, or </a:t>
            </a:r>
            <a:r>
              <a:rPr lang="en-US" b="1" i="0" dirty="0">
                <a:solidFill>
                  <a:srgbClr val="16191F"/>
                </a:solidFill>
                <a:effectLst/>
                <a:latin typeface="Amazon Ember"/>
              </a:rPr>
              <a:t>Monthly</a:t>
            </a:r>
            <a:r>
              <a:rPr lang="en-US" b="0" i="0" dirty="0">
                <a:solidFill>
                  <a:srgbClr val="16191F"/>
                </a:solidFill>
                <a:effectLst/>
                <a:latin typeface="Amazon Ember"/>
              </a:rPr>
              <a:t>.</a:t>
            </a:r>
          </a:p>
          <a:p>
            <a:pPr algn="l">
              <a:buFont typeface="+mj-lt"/>
              <a:buAutoNum type="arabicPeriod"/>
            </a:pPr>
            <a:r>
              <a:rPr lang="en-US" b="0" i="0" dirty="0">
                <a:solidFill>
                  <a:srgbClr val="16191F"/>
                </a:solidFill>
                <a:effectLst/>
                <a:latin typeface="Amazon Ember"/>
              </a:rPr>
              <a:t>If you choose a </a:t>
            </a:r>
            <a:r>
              <a:rPr lang="en-US" b="1" i="0" dirty="0">
                <a:solidFill>
                  <a:srgbClr val="16191F"/>
                </a:solidFill>
                <a:effectLst/>
                <a:latin typeface="Amazon Ember"/>
              </a:rPr>
              <a:t>Weekly</a:t>
            </a:r>
            <a:r>
              <a:rPr lang="en-US" b="0" i="0" dirty="0">
                <a:solidFill>
                  <a:srgbClr val="16191F"/>
                </a:solidFill>
                <a:effectLst/>
                <a:latin typeface="Amazon Ember"/>
              </a:rPr>
              <a:t> report: For </a:t>
            </a:r>
            <a:r>
              <a:rPr lang="en-US" b="1" i="0" dirty="0">
                <a:solidFill>
                  <a:srgbClr val="16191F"/>
                </a:solidFill>
                <a:effectLst/>
                <a:latin typeface="Amazon Ember"/>
              </a:rPr>
              <a:t>Day of week</a:t>
            </a:r>
            <a:r>
              <a:rPr lang="en-US" b="0" i="0" dirty="0">
                <a:solidFill>
                  <a:srgbClr val="16191F"/>
                </a:solidFill>
                <a:effectLst/>
                <a:latin typeface="Amazon Ember"/>
              </a:rPr>
              <a:t>, choose the day of the week that you want the report delivered.</a:t>
            </a:r>
          </a:p>
          <a:p>
            <a:pPr algn="l">
              <a:buFont typeface="+mj-lt"/>
              <a:buAutoNum type="arabicPeriod"/>
            </a:pPr>
            <a:r>
              <a:rPr lang="en-US" b="0" i="0" dirty="0">
                <a:solidFill>
                  <a:srgbClr val="16191F"/>
                </a:solidFill>
                <a:effectLst/>
                <a:latin typeface="Amazon Ember"/>
              </a:rPr>
              <a:t>For </a:t>
            </a:r>
            <a:r>
              <a:rPr lang="en-US" b="1" i="0" dirty="0">
                <a:solidFill>
                  <a:srgbClr val="16191F"/>
                </a:solidFill>
                <a:effectLst/>
                <a:latin typeface="Amazon Ember"/>
              </a:rPr>
              <a:t>Email recipients</a:t>
            </a:r>
            <a:r>
              <a:rPr lang="en-US" b="0" i="0" dirty="0">
                <a:solidFill>
                  <a:srgbClr val="16191F"/>
                </a:solidFill>
                <a:effectLst/>
                <a:latin typeface="Amazon Ember"/>
              </a:rPr>
              <a:t>, enter the email addresses to deliver the report to. Separate multiple email addresses with commas. You can include up to 50 email recipients for each budget report.</a:t>
            </a:r>
          </a:p>
          <a:p>
            <a:pPr algn="l">
              <a:buFont typeface="+mj-lt"/>
              <a:buAutoNum type="arabicPeriod"/>
            </a:pPr>
            <a:r>
              <a:rPr lang="en-US" b="0" i="0" dirty="0">
                <a:solidFill>
                  <a:srgbClr val="16191F"/>
                </a:solidFill>
                <a:effectLst/>
                <a:latin typeface="Amazon Ember"/>
              </a:rPr>
              <a:t>For </a:t>
            </a:r>
            <a:r>
              <a:rPr lang="en-US" b="1" i="0" dirty="0">
                <a:solidFill>
                  <a:srgbClr val="16191F"/>
                </a:solidFill>
                <a:effectLst/>
                <a:latin typeface="Amazon Ember"/>
              </a:rPr>
              <a:t>Budget report name</a:t>
            </a:r>
            <a:r>
              <a:rPr lang="en-US" b="0" i="0" dirty="0">
                <a:solidFill>
                  <a:srgbClr val="16191F"/>
                </a:solidFill>
                <a:effectLst/>
                <a:latin typeface="Amazon Ember"/>
              </a:rPr>
              <a:t>, enter the name of your budget report. This name appears on the subject line of the budget report email. You can change the report name at any time.</a:t>
            </a:r>
          </a:p>
          <a:p>
            <a:pPr algn="l">
              <a:buFont typeface="+mj-lt"/>
              <a:buAutoNum type="arabicPeriod"/>
            </a:pPr>
            <a:r>
              <a:rPr lang="en-US" b="0" i="0" dirty="0">
                <a:solidFill>
                  <a:srgbClr val="16191F"/>
                </a:solidFill>
                <a:effectLst/>
                <a:latin typeface="Amazon Ember"/>
              </a:rPr>
              <a:t>Choose </a:t>
            </a:r>
            <a:r>
              <a:rPr lang="en-US" b="1" i="0" dirty="0">
                <a:solidFill>
                  <a:srgbClr val="16191F"/>
                </a:solidFill>
                <a:effectLst/>
                <a:latin typeface="Amazon Ember"/>
              </a:rPr>
              <a:t>Create budget report</a:t>
            </a:r>
            <a:r>
              <a:rPr lang="en-US" b="0" i="0" dirty="0">
                <a:solidFill>
                  <a:srgbClr val="16191F"/>
                </a:solidFill>
                <a:effectLst/>
                <a:latin typeface="Amazon Ember"/>
              </a:rPr>
              <a:t>.</a:t>
            </a:r>
          </a:p>
          <a:p>
            <a:endParaRPr lang="en-IN" dirty="0"/>
          </a:p>
        </p:txBody>
      </p:sp>
    </p:spTree>
    <p:extLst>
      <p:ext uri="{BB962C8B-B14F-4D97-AF65-F5344CB8AC3E}">
        <p14:creationId xmlns:p14="http://schemas.microsoft.com/office/powerpoint/2010/main" val="392623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0C16-7D65-FABC-1D65-71A752705F3B}"/>
              </a:ext>
            </a:extLst>
          </p:cNvPr>
          <p:cNvSpPr>
            <a:spLocks noGrp="1"/>
          </p:cNvSpPr>
          <p:nvPr>
            <p:ph type="title"/>
          </p:nvPr>
        </p:nvSpPr>
        <p:spPr/>
        <p:txBody>
          <a:bodyPr/>
          <a:lstStyle/>
          <a:p>
            <a:r>
              <a:rPr lang="en-IN" dirty="0"/>
              <a:t>AWS BILLING</a:t>
            </a:r>
          </a:p>
        </p:txBody>
      </p:sp>
      <p:sp>
        <p:nvSpPr>
          <p:cNvPr id="3" name="Content Placeholder 2">
            <a:extLst>
              <a:ext uri="{FF2B5EF4-FFF2-40B4-BE49-F238E27FC236}">
                <a16:creationId xmlns:a16="http://schemas.microsoft.com/office/drawing/2014/main" id="{7D84FA2C-BA0E-924D-E650-FE73F015A664}"/>
              </a:ext>
            </a:extLst>
          </p:cNvPr>
          <p:cNvSpPr>
            <a:spLocks noGrp="1"/>
          </p:cNvSpPr>
          <p:nvPr>
            <p:ph idx="1"/>
          </p:nvPr>
        </p:nvSpPr>
        <p:spPr>
          <a:xfrm>
            <a:off x="630315" y="2343705"/>
            <a:ext cx="10999433" cy="4287914"/>
          </a:xfrm>
        </p:spPr>
        <p:txBody>
          <a:bodyPr>
            <a:normAutofit/>
          </a:bodyPr>
          <a:lstStyle/>
          <a:p>
            <a:r>
              <a:rPr lang="en-US" b="0" i="0" dirty="0">
                <a:solidFill>
                  <a:srgbClr val="16191F"/>
                </a:solidFill>
                <a:effectLst/>
                <a:latin typeface="Amazon Ember"/>
              </a:rPr>
              <a:t>The AWS Billing console contains features to pay your AWS bills and report your AWS cost and usage. </a:t>
            </a:r>
          </a:p>
          <a:p>
            <a:pPr algn="l"/>
            <a:r>
              <a:rPr lang="en-US" b="0" i="0" dirty="0">
                <a:solidFill>
                  <a:srgbClr val="16191F"/>
                </a:solidFill>
                <a:effectLst/>
                <a:latin typeface="Amazon Ember"/>
              </a:rPr>
              <a:t>With the features in AWS Billing console, you can do the following tasks:</a:t>
            </a:r>
          </a:p>
          <a:p>
            <a:pPr algn="l">
              <a:buFont typeface="Arial" panose="020B0604020202020204" pitchFamily="34" charset="0"/>
              <a:buChar char="•"/>
            </a:pPr>
            <a:r>
              <a:rPr lang="en-US" b="0" i="0" u="none" strike="noStrike" dirty="0">
                <a:solidFill>
                  <a:srgbClr val="16191F"/>
                </a:solidFill>
                <a:effectLst/>
                <a:latin typeface="Amazon Ember"/>
                <a:hlinkClick r:id="rId2"/>
              </a:rPr>
              <a:t>Manage your account</a:t>
            </a:r>
            <a:r>
              <a:rPr lang="en-US" b="0" i="0" dirty="0">
                <a:solidFill>
                  <a:srgbClr val="16191F"/>
                </a:solidFill>
                <a:effectLst/>
                <a:latin typeface="Amazon Ember"/>
              </a:rPr>
              <a:t>: Manage your account settings using the AWS Management Console and Billing console. This includes designating your default currency, editing alternate contacts, adding or removing AWS Regions, updating your tax information, and closing your AWS account. The </a:t>
            </a:r>
            <a:r>
              <a:rPr lang="en-US" b="0" i="0" u="none" strike="noStrike" dirty="0">
                <a:solidFill>
                  <a:srgbClr val="16191F"/>
                </a:solidFill>
                <a:effectLst/>
                <a:latin typeface="Amazon Ember"/>
                <a:hlinkClick r:id="rId3"/>
              </a:rPr>
              <a:t>close your account</a:t>
            </a:r>
            <a:r>
              <a:rPr lang="en-US" b="0" i="0" dirty="0">
                <a:solidFill>
                  <a:srgbClr val="16191F"/>
                </a:solidFill>
                <a:effectLst/>
                <a:latin typeface="Amazon Ember"/>
              </a:rPr>
              <a:t> highlights considerations before you close your AWS account. For example, terminating resources before you close the account so you aren't charged for unused services.</a:t>
            </a:r>
          </a:p>
          <a:p>
            <a:pPr algn="l">
              <a:buFont typeface="Arial" panose="020B0604020202020204" pitchFamily="34" charset="0"/>
              <a:buChar char="•"/>
            </a:pPr>
            <a:r>
              <a:rPr lang="en-US" b="0" i="0" u="none" strike="noStrike" dirty="0">
                <a:solidFill>
                  <a:srgbClr val="16191F"/>
                </a:solidFill>
                <a:effectLst/>
                <a:latin typeface="Amazon Ember"/>
                <a:hlinkClick r:id="rId4"/>
              </a:rPr>
              <a:t>View your bill</a:t>
            </a:r>
            <a:r>
              <a:rPr lang="en-US" b="0" i="0" dirty="0">
                <a:solidFill>
                  <a:srgbClr val="16191F"/>
                </a:solidFill>
                <a:effectLst/>
                <a:latin typeface="Amazon Ember"/>
              </a:rPr>
              <a:t>: You can use the AWS Billing console to view your past bill details or your estimated charges for your current month at any time. This section outlines how you can view your bills, download PDF copies of your charges, and set up monthly emails to receive your invoices. It also covers how you can use other resources such as </a:t>
            </a:r>
            <a:r>
              <a:rPr lang="en-US" b="0" i="0" u="none" strike="noStrike" dirty="0">
                <a:solidFill>
                  <a:srgbClr val="16191F"/>
                </a:solidFill>
                <a:effectLst/>
                <a:latin typeface="Amazon Ember"/>
                <a:hlinkClick r:id="rId5"/>
              </a:rPr>
              <a:t>AWS Cost and Usage Reports</a:t>
            </a:r>
            <a:r>
              <a:rPr lang="en-US" b="0" i="0" dirty="0">
                <a:solidFill>
                  <a:srgbClr val="16191F"/>
                </a:solidFill>
                <a:effectLst/>
                <a:latin typeface="Amazon Ember"/>
              </a:rPr>
              <a:t>.</a:t>
            </a:r>
          </a:p>
          <a:p>
            <a:endParaRPr lang="en-IN" dirty="0"/>
          </a:p>
        </p:txBody>
      </p:sp>
    </p:spTree>
    <p:extLst>
      <p:ext uri="{BB962C8B-B14F-4D97-AF65-F5344CB8AC3E}">
        <p14:creationId xmlns:p14="http://schemas.microsoft.com/office/powerpoint/2010/main" val="65461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F035-C3B5-73F1-E971-307C41E737C0}"/>
              </a:ext>
            </a:extLst>
          </p:cNvPr>
          <p:cNvSpPr>
            <a:spLocks noGrp="1"/>
          </p:cNvSpPr>
          <p:nvPr>
            <p:ph type="title"/>
          </p:nvPr>
        </p:nvSpPr>
        <p:spPr/>
        <p:txBody>
          <a:bodyPr/>
          <a:lstStyle/>
          <a:p>
            <a:endParaRPr lang="en-IN"/>
          </a:p>
        </p:txBody>
      </p:sp>
      <p:pic>
        <p:nvPicPr>
          <p:cNvPr id="6" name="Picture Placeholder 5" descr="A screenshot of a computer&#10;&#10;Description automatically generated">
            <a:extLst>
              <a:ext uri="{FF2B5EF4-FFF2-40B4-BE49-F238E27FC236}">
                <a16:creationId xmlns:a16="http://schemas.microsoft.com/office/drawing/2014/main" id="{71BFDF35-6FF6-EDBE-F81D-CDCEF66A2861}"/>
              </a:ext>
            </a:extLst>
          </p:cNvPr>
          <p:cNvPicPr>
            <a:picLocks noGrp="1" noChangeAspect="1"/>
          </p:cNvPicPr>
          <p:nvPr>
            <p:ph type="pic" idx="1"/>
          </p:nvPr>
        </p:nvPicPr>
        <p:blipFill>
          <a:blip r:embed="rId2"/>
          <a:srcRect t="12025" b="12025"/>
          <a:stretch>
            <a:fillRect/>
          </a:stretch>
        </p:blipFill>
        <p:spPr>
          <a:xfrm>
            <a:off x="226244" y="292231"/>
            <a:ext cx="11642102" cy="6392654"/>
          </a:xfrm>
        </p:spPr>
      </p:pic>
      <p:sp>
        <p:nvSpPr>
          <p:cNvPr id="4" name="Text Placeholder 3">
            <a:extLst>
              <a:ext uri="{FF2B5EF4-FFF2-40B4-BE49-F238E27FC236}">
                <a16:creationId xmlns:a16="http://schemas.microsoft.com/office/drawing/2014/main" id="{7E7B55E7-61EC-62BD-FF40-93337A7DFDA0}"/>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72975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CF39-6B08-3248-98B6-1A5DB9097C78}"/>
              </a:ext>
            </a:extLst>
          </p:cNvPr>
          <p:cNvSpPr>
            <a:spLocks noGrp="1"/>
          </p:cNvSpPr>
          <p:nvPr>
            <p:ph type="title"/>
          </p:nvPr>
        </p:nvSpPr>
        <p:spPr/>
        <p:txBody>
          <a:bodyPr/>
          <a:lstStyle/>
          <a:p>
            <a:r>
              <a:rPr lang="en-IN" dirty="0"/>
              <a:t>COST EXPLORER</a:t>
            </a:r>
          </a:p>
        </p:txBody>
      </p:sp>
      <p:sp>
        <p:nvSpPr>
          <p:cNvPr id="3" name="Content Placeholder 2">
            <a:extLst>
              <a:ext uri="{FF2B5EF4-FFF2-40B4-BE49-F238E27FC236}">
                <a16:creationId xmlns:a16="http://schemas.microsoft.com/office/drawing/2014/main" id="{BC68965D-08A5-1CD9-AF0C-8E57BE6EF1BC}"/>
              </a:ext>
            </a:extLst>
          </p:cNvPr>
          <p:cNvSpPr>
            <a:spLocks noGrp="1"/>
          </p:cNvSpPr>
          <p:nvPr>
            <p:ph idx="1"/>
          </p:nvPr>
        </p:nvSpPr>
        <p:spPr>
          <a:xfrm>
            <a:off x="395926" y="2356701"/>
            <a:ext cx="11010507" cy="4326903"/>
          </a:xfrm>
        </p:spPr>
        <p:txBody>
          <a:bodyPr>
            <a:normAutofit/>
          </a:bodyPr>
          <a:lstStyle/>
          <a:p>
            <a:pPr algn="l"/>
            <a:r>
              <a:rPr lang="en-US" b="0" i="0" dirty="0">
                <a:solidFill>
                  <a:srgbClr val="16191F"/>
                </a:solidFill>
                <a:effectLst/>
                <a:latin typeface="Amazon Ember"/>
              </a:rPr>
              <a:t>AWS Cost Explorer is a tool that enables you to view and analyze your costs and usage.</a:t>
            </a:r>
          </a:p>
          <a:p>
            <a:pPr algn="l"/>
            <a:r>
              <a:rPr lang="en-US" b="0" i="0" dirty="0">
                <a:solidFill>
                  <a:srgbClr val="16191F"/>
                </a:solidFill>
                <a:effectLst/>
                <a:latin typeface="Amazon Ember"/>
              </a:rPr>
              <a:t>You can view data for up to the last 12 months, forecast how much you're likely to spend for the next 12 months, and get recommendations for what Reserved Instances to purchase. </a:t>
            </a:r>
          </a:p>
          <a:p>
            <a:pPr algn="l"/>
            <a:r>
              <a:rPr lang="en-US" b="0" i="0" dirty="0">
                <a:solidFill>
                  <a:srgbClr val="16191F"/>
                </a:solidFill>
                <a:effectLst/>
                <a:latin typeface="Amazon Ember"/>
              </a:rPr>
              <a:t>You can use Cost Explorer to identify areas that need further inquiry and see trends that you can use to understand your costs.</a:t>
            </a:r>
          </a:p>
          <a:p>
            <a:pPr algn="l"/>
            <a:r>
              <a:rPr lang="en-US" b="0" i="0" dirty="0">
                <a:solidFill>
                  <a:srgbClr val="16191F"/>
                </a:solidFill>
                <a:effectLst/>
                <a:latin typeface="Amazon Ember"/>
              </a:rPr>
              <a:t>You can view your costs and usage using the Cost Explorer user interface free of charge.</a:t>
            </a:r>
          </a:p>
          <a:p>
            <a:pPr algn="l"/>
            <a:r>
              <a:rPr lang="en-US" b="0" i="0" dirty="0">
                <a:solidFill>
                  <a:srgbClr val="16191F"/>
                </a:solidFill>
                <a:effectLst/>
                <a:latin typeface="Amazon Ember"/>
              </a:rPr>
              <a:t>You can't disable Cost Explorer after you enable it.</a:t>
            </a:r>
          </a:p>
          <a:p>
            <a:pPr algn="l"/>
            <a:r>
              <a:rPr lang="en-US" b="0" i="0" dirty="0">
                <a:solidFill>
                  <a:srgbClr val="16191F"/>
                </a:solidFill>
                <a:effectLst/>
                <a:latin typeface="Amazon Ember"/>
              </a:rPr>
              <a:t>In addition, Cost Explorer provides preconfigured views that display at-a-glance information about your cost trends and give you a head start on customizing views that suit your needs.</a:t>
            </a:r>
          </a:p>
          <a:p>
            <a:endParaRPr lang="en-IN" dirty="0"/>
          </a:p>
        </p:txBody>
      </p:sp>
    </p:spTree>
    <p:extLst>
      <p:ext uri="{BB962C8B-B14F-4D97-AF65-F5344CB8AC3E}">
        <p14:creationId xmlns:p14="http://schemas.microsoft.com/office/powerpoint/2010/main" val="233766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B838-6661-A134-DE89-E6B54CE7FC8A}"/>
              </a:ext>
            </a:extLst>
          </p:cNvPr>
          <p:cNvSpPr>
            <a:spLocks noGrp="1"/>
          </p:cNvSpPr>
          <p:nvPr>
            <p:ph type="title"/>
          </p:nvPr>
        </p:nvSpPr>
        <p:spPr/>
        <p:txBody>
          <a:bodyPr/>
          <a:lstStyle/>
          <a:p>
            <a:endParaRPr lang="en-IN"/>
          </a:p>
        </p:txBody>
      </p:sp>
      <p:pic>
        <p:nvPicPr>
          <p:cNvPr id="6" name="Picture Placeholder 5" descr="A logo with a smile&#10;&#10;Description automatically generated">
            <a:extLst>
              <a:ext uri="{FF2B5EF4-FFF2-40B4-BE49-F238E27FC236}">
                <a16:creationId xmlns:a16="http://schemas.microsoft.com/office/drawing/2014/main" id="{6CC4401C-CC96-113A-6DFF-3216EF7F1551}"/>
              </a:ext>
            </a:extLst>
          </p:cNvPr>
          <p:cNvPicPr>
            <a:picLocks noGrp="1" noChangeAspect="1"/>
          </p:cNvPicPr>
          <p:nvPr>
            <p:ph type="pic" idx="1"/>
          </p:nvPr>
        </p:nvPicPr>
        <p:blipFill>
          <a:blip r:embed="rId2"/>
          <a:srcRect t="8858" b="8858"/>
          <a:stretch>
            <a:fillRect/>
          </a:stretch>
        </p:blipFill>
        <p:spPr>
          <a:xfrm>
            <a:off x="0" y="329938"/>
            <a:ext cx="12192000" cy="6528062"/>
          </a:xfrm>
        </p:spPr>
      </p:pic>
      <p:sp>
        <p:nvSpPr>
          <p:cNvPr id="4" name="Text Placeholder 3">
            <a:extLst>
              <a:ext uri="{FF2B5EF4-FFF2-40B4-BE49-F238E27FC236}">
                <a16:creationId xmlns:a16="http://schemas.microsoft.com/office/drawing/2014/main" id="{99E616F5-7367-0CFD-477A-81A97AAD089B}"/>
              </a:ext>
            </a:extLst>
          </p:cNvPr>
          <p:cNvSpPr>
            <a:spLocks noGrp="1"/>
          </p:cNvSpPr>
          <p:nvPr>
            <p:ph type="body" sz="half" idx="2"/>
          </p:nvPr>
        </p:nvSpPr>
        <p:spPr>
          <a:xfrm>
            <a:off x="6881567" y="1060704"/>
            <a:ext cx="4566721" cy="566739"/>
          </a:xfrm>
        </p:spPr>
        <p:txBody>
          <a:bodyPr>
            <a:normAutofit/>
          </a:bodyPr>
          <a:lstStyle/>
          <a:p>
            <a:r>
              <a:rPr lang="en-IN" sz="2800" b="1" dirty="0">
                <a:solidFill>
                  <a:schemeClr val="tx1">
                    <a:lumMod val="75000"/>
                    <a:lumOff val="25000"/>
                  </a:schemeClr>
                </a:solidFill>
              </a:rPr>
              <a:t>Have an </a:t>
            </a:r>
            <a:r>
              <a:rPr lang="en-IN" sz="2800" b="1" dirty="0" err="1">
                <a:solidFill>
                  <a:schemeClr val="tx1">
                    <a:lumMod val="75000"/>
                    <a:lumOff val="25000"/>
                  </a:schemeClr>
                </a:solidFill>
              </a:rPr>
              <a:t>AWSome</a:t>
            </a:r>
            <a:r>
              <a:rPr lang="en-IN" sz="2800" b="1" dirty="0">
                <a:solidFill>
                  <a:schemeClr val="tx1">
                    <a:lumMod val="75000"/>
                    <a:lumOff val="25000"/>
                  </a:schemeClr>
                </a:solidFill>
              </a:rPr>
              <a:t> Day</a:t>
            </a:r>
          </a:p>
        </p:txBody>
      </p:sp>
    </p:spTree>
    <p:extLst>
      <p:ext uri="{BB962C8B-B14F-4D97-AF65-F5344CB8AC3E}">
        <p14:creationId xmlns:p14="http://schemas.microsoft.com/office/powerpoint/2010/main" val="3212390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48</TotalTime>
  <Words>726</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Amazon Ember</vt:lpstr>
      <vt:lpstr>Arial</vt:lpstr>
      <vt:lpstr>Century Gothic</vt:lpstr>
      <vt:lpstr>Wingdings 3</vt:lpstr>
      <vt:lpstr>Ion Boardroom</vt:lpstr>
      <vt:lpstr>AWS BUDGETS AND BILLS</vt:lpstr>
      <vt:lpstr>AWS BUDGET</vt:lpstr>
      <vt:lpstr>BUDGET AND ALERT</vt:lpstr>
      <vt:lpstr>BUDGET REPORT</vt:lpstr>
      <vt:lpstr>AWS BILLING</vt:lpstr>
      <vt:lpstr>PowerPoint Presentation</vt:lpstr>
      <vt:lpstr>COST EXPLORER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BUDGETS AND BILLS</dc:title>
  <dc:creator>TEJASWINI MUDDAPOLU</dc:creator>
  <cp:lastModifiedBy>TEJASWINI MUDDAPOLU</cp:lastModifiedBy>
  <cp:revision>2</cp:revision>
  <dcterms:created xsi:type="dcterms:W3CDTF">2023-08-01T08:09:49Z</dcterms:created>
  <dcterms:modified xsi:type="dcterms:W3CDTF">2023-08-01T09:48:46Z</dcterms:modified>
</cp:coreProperties>
</file>