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6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47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D4511-D70E-910E-1C35-B4CF14545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DC3C-B662-F5DD-E568-9ADC33F51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3E538-BC3F-D153-A6A9-F726C59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AD1E-BFA1-49CF-AEEF-DB9D24340367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816512-0496-B174-91AC-C9ACCE4A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A5E943-1AD2-7D5C-985F-6D523145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85E-E688-4F3E-9306-FC5D54FBB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37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56F17-9660-048B-25B0-A13C8512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94ED58-73CC-3A13-6D1B-4604E4BC8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0BE3C-FD8B-6D57-4F6E-42550DC6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AD1E-BFA1-49CF-AEEF-DB9D24340367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8D2559-DD5F-46BD-65E6-B53015C3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744A19-3789-2CEF-1F96-7C793B43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85E-E688-4F3E-9306-FC5D54FBB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69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5E8768-E860-EEFD-F3E9-8441FDFA0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76F72B-0700-8E1A-291B-0E2414E7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5D76AD-05B5-6486-B780-5EF1C0D4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AD1E-BFA1-49CF-AEEF-DB9D24340367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DE4526-11B8-88DC-0F8D-E48FE704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6CD87-350F-DDCF-D559-263C34F1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85E-E688-4F3E-9306-FC5D54FBB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82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25933-69D3-0EB3-0609-7103BD5A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5B323-0137-5D01-CDD9-7A2277BD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814C71-BFDE-42E7-3458-32B4AD01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AD1E-BFA1-49CF-AEEF-DB9D24340367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A8D09A-01E9-357B-4656-62C12D54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E8843-19C0-D459-8B55-4A827072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85E-E688-4F3E-9306-FC5D54FBB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3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9EFAC-0918-3B39-6AD1-4327532A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54503-C2CD-C2FD-0171-829AC872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6FA00-42EE-B956-67FE-01B942D2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AD1E-BFA1-49CF-AEEF-DB9D24340367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69B82-CDBD-A3AC-BE8E-9A6559D9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E6EF9E-32CA-65E6-A46E-966B7FDA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85E-E688-4F3E-9306-FC5D54FBB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5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CBF6B-69E4-FAA9-376E-F08C5ED9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C7A9F-8A3B-7FEE-3BDC-01E7864F3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F2219A-6E7F-07E0-8752-ADB0884AE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359178-3BA2-DE28-2951-475C2745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AD1E-BFA1-49CF-AEEF-DB9D24340367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81B641-BD50-7E51-67A9-73E5BA9F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367A63-AB7C-A26B-3D6E-EA740C85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85E-E688-4F3E-9306-FC5D54FBB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30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09B65-4311-9193-0440-D572153F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702697-93FD-45EA-A640-EB8EE0AF6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25A601-D142-132A-E426-7CCE13DE4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2FECDC-9A60-1831-C0BD-1A96A9F78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8647C5-3EC8-72A2-0521-D42F3A7EE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273FC6-FB66-6BEE-F3F3-4B3FB931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AD1E-BFA1-49CF-AEEF-DB9D24340367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A4343D-6E18-52D3-55D9-30B70544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803250-1D7A-E9DF-0D5C-ABE7DA76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85E-E688-4F3E-9306-FC5D54FBB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DA60E-5573-E2DA-00B9-B6AD9127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DEC59E-B88A-696C-80FE-EBDBA8B6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AD1E-BFA1-49CF-AEEF-DB9D24340367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FA4277-2478-1D00-797C-D671EB9D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E94E3-9F45-C24F-B1CB-1DCF0D4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85E-E688-4F3E-9306-FC5D54FBB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7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A73B44-0FFA-F5E1-05B4-09F4CE67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AD1E-BFA1-49CF-AEEF-DB9D24340367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D11184-1DF7-94D8-BFCF-F09C2DA7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F3B847-CA72-C607-9DB0-64BB1B7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85E-E688-4F3E-9306-FC5D54FBB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2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BE163-766A-105C-9092-AC34F102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33366-45D2-E8D1-DEC0-3FF4B59F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635001-A40F-51E9-D2D1-AEC385E1A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767498-E736-FA19-F583-CC0B4ABA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AD1E-BFA1-49CF-AEEF-DB9D24340367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F464DB-07BA-770E-7183-56FE98D1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32D0F6-4BB2-4B65-4015-BE75BC80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85E-E688-4F3E-9306-FC5D54FBB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40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01948-A48F-3E1E-D201-26D10A45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9F3E1C-53EE-7F96-00BA-CDDB3EF11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3DA871-680B-C4DC-39A3-DDBDD8835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239A7B-E147-9CC6-FD4C-5D2A125D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AD1E-BFA1-49CF-AEEF-DB9D24340367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35C307-9D02-AA1F-FC2D-2CFE03C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5AEFE2-EBC1-0457-2D5B-3D29ED68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685E-E688-4F3E-9306-FC5D54FBB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25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46D033-4ED6-9071-E2E2-6BD25B69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5A140F-CFFB-2861-D4BB-44908CF27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06C85C-823D-35BF-04B8-D2BBCDAD8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9AD1E-BFA1-49CF-AEEF-DB9D24340367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259D8-87DA-D110-D086-ACA9455C0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E8FDB-9064-A5F7-65A5-BBBE7B77D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D685E-E688-4F3E-9306-FC5D54FBB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0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6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4F8641-9D3F-3B55-1C05-06FABC81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788" y="2654490"/>
            <a:ext cx="4567686" cy="3220382"/>
          </a:xfrm>
        </p:spPr>
        <p:txBody>
          <a:bodyPr anchor="t">
            <a:normAutofit/>
          </a:bodyPr>
          <a:lstStyle/>
          <a:p>
            <a:pPr algn="r"/>
            <a:r>
              <a:rPr lang="de-DE" sz="4800">
                <a:solidFill>
                  <a:srgbClr val="FFFFFF"/>
                </a:solidFill>
              </a:rPr>
              <a:t>Rotwein Machine Learning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898D85-65B1-5AA2-484D-89ADA81A0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835862"/>
            <a:ext cx="4138655" cy="1112208"/>
          </a:xfrm>
        </p:spPr>
        <p:txBody>
          <a:bodyPr anchor="b"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</a:rPr>
              <a:t>Machine Learning course</a:t>
            </a:r>
          </a:p>
        </p:txBody>
      </p:sp>
      <p:pic>
        <p:nvPicPr>
          <p:cNvPr id="7" name="Grafik 6" descr="Ein Bild, das Frucht, Weintraube, Samenlose Frucht, Weinblätter enthält.&#10;&#10;Automatisch generierte Beschreibung">
            <a:extLst>
              <a:ext uri="{FF2B5EF4-FFF2-40B4-BE49-F238E27FC236}">
                <a16:creationId xmlns:a16="http://schemas.microsoft.com/office/drawing/2014/main" id="{D7883784-7E22-8C81-CE7A-FE0837D5B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0" r="15309" b="1"/>
          <a:stretch/>
        </p:blipFill>
        <p:spPr>
          <a:xfrm>
            <a:off x="6553199" y="457200"/>
            <a:ext cx="51816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B0359-11D8-3785-0DF1-8009A021F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3B71A61-5F42-6C5D-F965-D22A7D384160}"/>
              </a:ext>
            </a:extLst>
          </p:cNvPr>
          <p:cNvSpPr txBox="1"/>
          <p:nvPr/>
        </p:nvSpPr>
        <p:spPr>
          <a:xfrm>
            <a:off x="298174" y="364435"/>
            <a:ext cx="1054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Konfusion-Matrix vor </a:t>
            </a:r>
            <a:r>
              <a:rPr lang="de-DE" b="1" dirty="0" err="1"/>
              <a:t>Gridsearch</a:t>
            </a:r>
            <a:endParaRPr lang="de-DE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C2F3F6-424B-0444-E79D-8B2EAE55A20E}"/>
              </a:ext>
            </a:extLst>
          </p:cNvPr>
          <p:cNvSpPr txBox="1"/>
          <p:nvPr/>
        </p:nvSpPr>
        <p:spPr>
          <a:xfrm>
            <a:off x="0" y="4910354"/>
            <a:ext cx="377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a) Logistische Regression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181CA6C-1283-E5CC-B91B-D74AEFA7E288}"/>
              </a:ext>
            </a:extLst>
          </p:cNvPr>
          <p:cNvSpPr txBox="1"/>
          <p:nvPr/>
        </p:nvSpPr>
        <p:spPr>
          <a:xfrm>
            <a:off x="5569226" y="4899761"/>
            <a:ext cx="377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b)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pic>
        <p:nvPicPr>
          <p:cNvPr id="12" name="Grafik 11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20C3EB55-9F07-2A13-7C9C-D3EBE480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" t="3452" r="7079" b="483"/>
          <a:stretch/>
        </p:blipFill>
        <p:spPr>
          <a:xfrm>
            <a:off x="114861" y="733767"/>
            <a:ext cx="5138530" cy="4216410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C7D86FAE-72A6-3A50-2D61-C02874E1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82" y="607871"/>
            <a:ext cx="4358264" cy="421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21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DA51C-19EC-51AB-B58F-3CCA6C303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8E551EC-8C3D-C9A7-E7EC-E97141AC8BBD}"/>
              </a:ext>
            </a:extLst>
          </p:cNvPr>
          <p:cNvSpPr txBox="1"/>
          <p:nvPr/>
        </p:nvSpPr>
        <p:spPr>
          <a:xfrm>
            <a:off x="298174" y="364435"/>
            <a:ext cx="1054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Konfusion-Matrix vor </a:t>
            </a:r>
            <a:r>
              <a:rPr lang="de-DE" b="1" dirty="0" err="1"/>
              <a:t>Grid</a:t>
            </a:r>
            <a:r>
              <a:rPr lang="de-DE" b="1" dirty="0"/>
              <a:t>-Search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68C129-5A52-586A-71F2-8F1F06047FF7}"/>
              </a:ext>
            </a:extLst>
          </p:cNvPr>
          <p:cNvSpPr txBox="1"/>
          <p:nvPr/>
        </p:nvSpPr>
        <p:spPr>
          <a:xfrm>
            <a:off x="0" y="4910354"/>
            <a:ext cx="377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a) </a:t>
            </a:r>
            <a:r>
              <a:rPr lang="de-DE" dirty="0" err="1"/>
              <a:t>Gaussian</a:t>
            </a:r>
            <a:r>
              <a:rPr lang="de-DE" dirty="0"/>
              <a:t> Bayes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8D17EC-68A7-ACEA-D031-9140822AB903}"/>
              </a:ext>
            </a:extLst>
          </p:cNvPr>
          <p:cNvSpPr txBox="1"/>
          <p:nvPr/>
        </p:nvSpPr>
        <p:spPr>
          <a:xfrm>
            <a:off x="5569226" y="4899761"/>
            <a:ext cx="377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b) SVC 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E0F55B5-EBBF-AFBF-A7CE-D03017BBA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" y="993257"/>
            <a:ext cx="5486411" cy="3657607"/>
          </a:xfrm>
          <a:prstGeom prst="rect">
            <a:avLst/>
          </a:prstGeom>
        </p:spPr>
      </p:pic>
      <p:pic>
        <p:nvPicPr>
          <p:cNvPr id="9" name="Grafik 8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D0747165-BB0A-56A0-2F8F-3D16061F2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59" y="858074"/>
            <a:ext cx="5788577" cy="38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2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EC157-7662-BEF3-2220-08009586D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BF3B991-9788-04CA-6E5D-E0F20CFB598C}"/>
              </a:ext>
            </a:extLst>
          </p:cNvPr>
          <p:cNvSpPr txBox="1"/>
          <p:nvPr/>
        </p:nvSpPr>
        <p:spPr>
          <a:xfrm>
            <a:off x="298174" y="364435"/>
            <a:ext cx="1054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Zusammengefasste Dateien: Konfusion-Matrix vor </a:t>
            </a:r>
            <a:r>
              <a:rPr lang="de-DE" b="1" dirty="0" err="1"/>
              <a:t>Grid</a:t>
            </a:r>
            <a:r>
              <a:rPr lang="de-DE" b="1" dirty="0"/>
              <a:t> Search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ADE6A8-3F2E-E5C7-4C97-4388F2ED6131}"/>
              </a:ext>
            </a:extLst>
          </p:cNvPr>
          <p:cNvSpPr txBox="1"/>
          <p:nvPr/>
        </p:nvSpPr>
        <p:spPr>
          <a:xfrm>
            <a:off x="298174" y="4879882"/>
            <a:ext cx="377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a) Bayes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4A36337-0149-B7A1-B308-F894D3923CB8}"/>
              </a:ext>
            </a:extLst>
          </p:cNvPr>
          <p:cNvSpPr txBox="1"/>
          <p:nvPr/>
        </p:nvSpPr>
        <p:spPr>
          <a:xfrm>
            <a:off x="5874025" y="4775594"/>
            <a:ext cx="377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b) SVC</a:t>
            </a:r>
          </a:p>
        </p:txBody>
      </p:sp>
      <p:pic>
        <p:nvPicPr>
          <p:cNvPr id="5" name="Grafik 4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40177CF8-8320-52B3-B44B-8A0E797E9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67" y="930962"/>
            <a:ext cx="5486411" cy="3657607"/>
          </a:xfrm>
          <a:prstGeom prst="rect">
            <a:avLst/>
          </a:prstGeom>
        </p:spPr>
      </p:pic>
      <p:pic>
        <p:nvPicPr>
          <p:cNvPr id="8" name="Grafik 7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5B6F60C1-3126-B9F9-D8CD-C219EACF3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r="6024"/>
          <a:stretch/>
        </p:blipFill>
        <p:spPr>
          <a:xfrm>
            <a:off x="205403" y="1037656"/>
            <a:ext cx="4837043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9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7AAFA-7C60-84B0-27FD-17E0F6CF3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943A8A5-688E-9399-07E2-F9600419831C}"/>
              </a:ext>
            </a:extLst>
          </p:cNvPr>
          <p:cNvSpPr txBox="1"/>
          <p:nvPr/>
        </p:nvSpPr>
        <p:spPr>
          <a:xfrm>
            <a:off x="298174" y="364435"/>
            <a:ext cx="1054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Konfusion-Matrix nach </a:t>
            </a:r>
            <a:r>
              <a:rPr lang="de-DE" b="1" dirty="0" err="1"/>
              <a:t>Grid</a:t>
            </a:r>
            <a:r>
              <a:rPr lang="de-DE" b="1" dirty="0"/>
              <a:t>-Search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2F9F0-0E40-C807-509E-F6ED4FAD8464}"/>
              </a:ext>
            </a:extLst>
          </p:cNvPr>
          <p:cNvSpPr txBox="1"/>
          <p:nvPr/>
        </p:nvSpPr>
        <p:spPr>
          <a:xfrm>
            <a:off x="430696" y="4778583"/>
            <a:ext cx="377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a) </a:t>
            </a:r>
            <a:r>
              <a:rPr lang="de-DE" dirty="0" err="1"/>
              <a:t>Gaussian</a:t>
            </a:r>
            <a:r>
              <a:rPr lang="de-DE" dirty="0"/>
              <a:t> Bayes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6A1054D-4D35-8087-E1B8-D13330D2BDB4}"/>
              </a:ext>
            </a:extLst>
          </p:cNvPr>
          <p:cNvSpPr txBox="1"/>
          <p:nvPr/>
        </p:nvSpPr>
        <p:spPr>
          <a:xfrm>
            <a:off x="5569226" y="4899761"/>
            <a:ext cx="377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b) SVC </a:t>
            </a:r>
          </a:p>
        </p:txBody>
      </p:sp>
      <p:pic>
        <p:nvPicPr>
          <p:cNvPr id="8" name="Grafik 7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69B68C3D-B138-8570-7412-6614199CD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27" y="510632"/>
            <a:ext cx="5852172" cy="4389129"/>
          </a:xfrm>
          <a:prstGeom prst="rect">
            <a:avLst/>
          </a:prstGeom>
        </p:spPr>
      </p:pic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D01F2EF9-7271-764B-7FA9-935118EBD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8" y="90926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5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97A00-2C44-2603-2468-8E43DB41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8ABD7-793D-906B-8083-F23C1ADF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schlechte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2F3FE-9E15-EFBD-64FC-2827B301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 wenige Daten</a:t>
            </a:r>
          </a:p>
          <a:p>
            <a:r>
              <a:rPr lang="de-DE" dirty="0" err="1"/>
              <a:t>Unbalanzierte</a:t>
            </a:r>
            <a:r>
              <a:rPr lang="de-DE" dirty="0"/>
              <a:t> Dateien</a:t>
            </a:r>
          </a:p>
          <a:p>
            <a:r>
              <a:rPr lang="de-DE" dirty="0"/>
              <a:t>Subjektiv </a:t>
            </a:r>
          </a:p>
          <a:p>
            <a:r>
              <a:rPr lang="de-DE" dirty="0"/>
              <a:t>Nicht genug Grafiken gemacht</a:t>
            </a:r>
          </a:p>
        </p:txBody>
      </p:sp>
    </p:spTree>
    <p:extLst>
      <p:ext uri="{BB962C8B-B14F-4D97-AF65-F5344CB8AC3E}">
        <p14:creationId xmlns:p14="http://schemas.microsoft.com/office/powerpoint/2010/main" val="53591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B52FE-563E-2843-F2B1-459FA85D8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69201-9DA1-37BF-506E-7D6894D3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Verbesserungen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CB96A-BF98-D517-6FED-0FBB6DB9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erfinden für die extremeren Klassen 3 und 7/8</a:t>
            </a:r>
          </a:p>
          <a:p>
            <a:r>
              <a:rPr lang="de-DE" dirty="0"/>
              <a:t>Daten rausschmeißen bis überall gleich viel drin sind</a:t>
            </a:r>
          </a:p>
          <a:p>
            <a:r>
              <a:rPr lang="de-DE" dirty="0"/>
              <a:t>Mehr Grafiken machen, um Besonderheiten festzustellen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441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D32ED-A953-C170-A897-994AF626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Datenquelle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A8CB45-3544-A6D7-1B82-44A6E8EAB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67"/>
            <a:ext cx="10515600" cy="4351338"/>
          </a:xfrm>
        </p:spPr>
        <p:txBody>
          <a:bodyPr/>
          <a:lstStyle/>
          <a:p>
            <a:r>
              <a:rPr lang="de-DE" dirty="0"/>
              <a:t>Portugiesische Weine mit Bewertungen von 3-8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144AC6C-6CCC-5557-B859-B68BF9075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11243"/>
              </p:ext>
            </p:extLst>
          </p:nvPr>
        </p:nvGraphicFramePr>
        <p:xfrm>
          <a:off x="1027953" y="2130624"/>
          <a:ext cx="9232854" cy="3724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3478">
                  <a:extLst>
                    <a:ext uri="{9D8B030D-6E8A-4147-A177-3AD203B41FA5}">
                      <a16:colId xmlns:a16="http://schemas.microsoft.com/office/drawing/2014/main" val="2949943510"/>
                    </a:ext>
                  </a:extLst>
                </a:gridCol>
                <a:gridCol w="4879376">
                  <a:extLst>
                    <a:ext uri="{9D8B030D-6E8A-4147-A177-3AD203B41FA5}">
                      <a16:colId xmlns:a16="http://schemas.microsoft.com/office/drawing/2014/main" val="911651841"/>
                    </a:ext>
                  </a:extLst>
                </a:gridCol>
              </a:tblGrid>
              <a:tr h="249958"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Kriterium / Feature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effectLst/>
                        </a:rPr>
                        <a:t>Inwieweit die Qualität eines Weines dadurch bestimmt ist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363804"/>
                  </a:ext>
                </a:extLst>
              </a:tr>
              <a:tr h="249958">
                <a:tc>
                  <a:txBody>
                    <a:bodyPr/>
                    <a:lstStyle/>
                    <a:p>
                      <a:r>
                        <a:rPr lang="de-DE" sz="1000" dirty="0">
                          <a:effectLst/>
                        </a:rPr>
                        <a:t>1 - Fixed </a:t>
                      </a:r>
                      <a:r>
                        <a:rPr lang="de-DE" sz="1000" dirty="0" err="1">
                          <a:effectLst/>
                        </a:rPr>
                        <a:t>acidity</a:t>
                      </a:r>
                      <a:r>
                        <a:rPr lang="de-DE" sz="1000" dirty="0">
                          <a:effectLst/>
                        </a:rPr>
                        <a:t> = Fester Säuregehalt (bleibt im Wein)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Unklar, wann gut oder schlecht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5152862"/>
                  </a:ext>
                </a:extLst>
              </a:tr>
              <a:tr h="249958"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2 - Voltile Acidity = flüchtige Säure (Duft und Geruch)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Unklar, wann gut oder schlecht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8956681"/>
                  </a:ext>
                </a:extLst>
              </a:tr>
              <a:tr h="249958"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3 - Citric acid = Zitronensäure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Unklar, wann gut oder schlecht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6615710"/>
                  </a:ext>
                </a:extLst>
              </a:tr>
              <a:tr h="249958"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4 - Residual Sugar = Restzuckergehalt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Unklar, wann gut oder schlecht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19356881"/>
                  </a:ext>
                </a:extLst>
              </a:tr>
              <a:tr h="249958"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5 - Chlorides  = Chloride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Annahme: je weniger, um so besser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21583286"/>
                  </a:ext>
                </a:extLst>
              </a:tr>
              <a:tr h="249958"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6 - Free sufur dioxide = Schwefeldioxid 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Annahme: je weniger, um so besser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82862249"/>
                  </a:ext>
                </a:extLst>
              </a:tr>
              <a:tr h="249958"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7 - Total sulfur dioxide = Gesamtschwefel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Annahme: je weniger, um so besser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1623470"/>
                  </a:ext>
                </a:extLst>
              </a:tr>
              <a:tr h="249958"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8 - Density = Dichte (Anteil an Inhaltsstoffen)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effectLst/>
                        </a:rPr>
                        <a:t>Annahme: je mehr, um so besser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2719316"/>
                  </a:ext>
                </a:extLst>
              </a:tr>
              <a:tr h="225370"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9 - pH = Wert (korreliert mit Säure)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Mittelwert bei Säure ist besser (Mttelwert ~ 3 bis 4)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1312547"/>
                  </a:ext>
                </a:extLst>
              </a:tr>
              <a:tr h="249958"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10 - Sulphates = Sulfate (Konservierung)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Annahme: je weniger, um so besser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06547104"/>
                  </a:ext>
                </a:extLst>
              </a:tr>
              <a:tr h="499915"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11 - Alcohol = Alkoholgehalt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Annahme: 12-15% ist gut für trockenen Wein, bei süßen auch unter 10%, gesetzlicher Mindestalkohol liegt bei 7-8%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7497664"/>
                  </a:ext>
                </a:extLst>
              </a:tr>
              <a:tr h="249958"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12 - Quality = Qualität (Zielspalte)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Zielwert. Qualitätswert wurde durch Weintester bestimmt. 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7407617"/>
                  </a:ext>
                </a:extLst>
              </a:tr>
              <a:tr h="249958"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13 -Farbe</a:t>
                      </a:r>
                      <a:endParaRPr lang="de-DE" sz="120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effectLst/>
                        </a:rPr>
                        <a:t>Rotwein und Weißwein. Daten auf Rotweine beschränkt.</a:t>
                      </a:r>
                      <a:endParaRPr lang="de-DE" sz="1200" dirty="0">
                        <a:solidFill>
                          <a:srgbClr val="000000"/>
                        </a:solidFill>
                        <a:effectLst/>
                        <a:latin typeface="Carlito"/>
                        <a:ea typeface="DejaVu Sans"/>
                        <a:cs typeface="DejaVu San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8442781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5DDD76A-5D1C-D193-8D77-04736463D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602" y="2428392"/>
            <a:ext cx="17776855" cy="74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58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1230B-C4CC-91D0-5296-54A7B53C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Datenverteilung</a:t>
            </a:r>
          </a:p>
        </p:txBody>
      </p:sp>
      <p:pic>
        <p:nvPicPr>
          <p:cNvPr id="5" name="Inhaltsplatzhalter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3A8B680A-6B99-E9BF-16FD-4528662F7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4" b="16696"/>
          <a:stretch/>
        </p:blipFill>
        <p:spPr>
          <a:xfrm>
            <a:off x="668214" y="1205352"/>
            <a:ext cx="9934256" cy="4878925"/>
          </a:xfrm>
        </p:spPr>
      </p:pic>
    </p:spTree>
    <p:extLst>
      <p:ext uri="{BB962C8B-B14F-4D97-AF65-F5344CB8AC3E}">
        <p14:creationId xmlns:p14="http://schemas.microsoft.com/office/powerpoint/2010/main" val="387246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8767C-CA62-37D5-3067-925029D8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 oder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6D51C-3BDE-B6AE-C2DF-ED90CBBA9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Regression:</a:t>
            </a:r>
          </a:p>
          <a:p>
            <a:pPr lvl="1"/>
            <a:r>
              <a:rPr lang="de-DE" dirty="0"/>
              <a:t> Die Qualitätsspalte ist numerisch, je höher der Wert desto besser die Qualität</a:t>
            </a:r>
          </a:p>
          <a:p>
            <a:pPr lvl="1"/>
            <a:r>
              <a:rPr lang="de-DE" dirty="0"/>
              <a:t>Sind aber subjektive Klassen</a:t>
            </a:r>
          </a:p>
          <a:p>
            <a:pPr lvl="1"/>
            <a:r>
              <a:rPr lang="de-DE" dirty="0"/>
              <a:t>Zwischenwerte wären ein Problem, bräuchte einen Encoder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r>
              <a:rPr lang="de-DE" dirty="0"/>
              <a:t>Klassifikation</a:t>
            </a:r>
          </a:p>
          <a:p>
            <a:pPr lvl="1"/>
            <a:r>
              <a:rPr lang="de-DE" dirty="0"/>
              <a:t>Richtig um, Klassen einzustufen</a:t>
            </a:r>
          </a:p>
          <a:p>
            <a:pPr lvl="1"/>
            <a:r>
              <a:rPr lang="de-DE" dirty="0"/>
              <a:t>Wurde genutzt</a:t>
            </a:r>
          </a:p>
          <a:p>
            <a:pPr lvl="2"/>
            <a:r>
              <a:rPr lang="de-DE" dirty="0" err="1"/>
              <a:t>Logisitic</a:t>
            </a:r>
            <a:r>
              <a:rPr lang="de-DE" dirty="0"/>
              <a:t> Regression,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, Bayes (</a:t>
            </a:r>
            <a:r>
              <a:rPr lang="de-DE" dirty="0" err="1"/>
              <a:t>Gaussian</a:t>
            </a:r>
            <a:r>
              <a:rPr lang="de-DE" dirty="0"/>
              <a:t>), SVM</a:t>
            </a:r>
          </a:p>
        </p:txBody>
      </p:sp>
    </p:spTree>
    <p:extLst>
      <p:ext uri="{BB962C8B-B14F-4D97-AF65-F5344CB8AC3E}">
        <p14:creationId xmlns:p14="http://schemas.microsoft.com/office/powerpoint/2010/main" val="426249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F029C-9029-B068-EB4C-A88590EA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4DF95-8E4A-6726-82A9-0B51E067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de-DE" dirty="0"/>
              <a:t>Es gab einige starke Korrelationen</a:t>
            </a:r>
          </a:p>
        </p:txBody>
      </p:sp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274303A9-8B53-86AC-8B22-6A03E0546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13" y="1768213"/>
            <a:ext cx="8618292" cy="508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3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D1C67-B20C-B056-3ECD-74C38DFA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verschiedener Spalten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D6AB2-917E-212C-FCBA-853E7510C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72"/>
            <a:ext cx="10515600" cy="4351338"/>
          </a:xfrm>
        </p:spPr>
        <p:txBody>
          <a:bodyPr/>
          <a:lstStyle/>
          <a:p>
            <a:r>
              <a:rPr lang="de-DE" dirty="0"/>
              <a:t>Ziel Verringerung der Korrelationen und chemische Überlegungen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76C00CFF-04A1-9B41-567F-952A77B38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45" y="2011136"/>
            <a:ext cx="5619750" cy="4629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67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FA0F9-D27D-F83D-78B3-C8E90CE5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Ausreißer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49F55547-6FD9-3FDA-18BA-C109B0D5E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8" y="1554481"/>
            <a:ext cx="11888666" cy="42906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37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24F4D-D232-C1E3-E1F1-46A01D6E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73C139-A771-C938-7BFA-66B57954C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Regression (Peter)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(Christian)</a:t>
            </a:r>
          </a:p>
          <a:p>
            <a:r>
              <a:rPr lang="de-DE" dirty="0"/>
              <a:t>Cordula (Bayes)</a:t>
            </a:r>
          </a:p>
          <a:p>
            <a:r>
              <a:rPr lang="de-DE" dirty="0"/>
              <a:t>SVM (</a:t>
            </a:r>
            <a:r>
              <a:rPr lang="de-DE" dirty="0" err="1"/>
              <a:t>Sayedeh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388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2429B-D2B0-BCAF-F141-A20FE0FE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572D4F6-9C64-E2F1-023E-02A749404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36330"/>
              </p:ext>
            </p:extLst>
          </p:nvPr>
        </p:nvGraphicFramePr>
        <p:xfrm>
          <a:off x="780757" y="1793630"/>
          <a:ext cx="11218984" cy="3639345"/>
        </p:xfrm>
        <a:graphic>
          <a:graphicData uri="http://schemas.openxmlformats.org/drawingml/2006/table">
            <a:tbl>
              <a:tblPr/>
              <a:tblGrid>
                <a:gridCol w="1402373">
                  <a:extLst>
                    <a:ext uri="{9D8B030D-6E8A-4147-A177-3AD203B41FA5}">
                      <a16:colId xmlns:a16="http://schemas.microsoft.com/office/drawing/2014/main" val="3788466127"/>
                    </a:ext>
                  </a:extLst>
                </a:gridCol>
                <a:gridCol w="1402373">
                  <a:extLst>
                    <a:ext uri="{9D8B030D-6E8A-4147-A177-3AD203B41FA5}">
                      <a16:colId xmlns:a16="http://schemas.microsoft.com/office/drawing/2014/main" val="648694059"/>
                    </a:ext>
                  </a:extLst>
                </a:gridCol>
                <a:gridCol w="1402373">
                  <a:extLst>
                    <a:ext uri="{9D8B030D-6E8A-4147-A177-3AD203B41FA5}">
                      <a16:colId xmlns:a16="http://schemas.microsoft.com/office/drawing/2014/main" val="3107041454"/>
                    </a:ext>
                  </a:extLst>
                </a:gridCol>
                <a:gridCol w="1402373">
                  <a:extLst>
                    <a:ext uri="{9D8B030D-6E8A-4147-A177-3AD203B41FA5}">
                      <a16:colId xmlns:a16="http://schemas.microsoft.com/office/drawing/2014/main" val="1636886015"/>
                    </a:ext>
                  </a:extLst>
                </a:gridCol>
                <a:gridCol w="1402373">
                  <a:extLst>
                    <a:ext uri="{9D8B030D-6E8A-4147-A177-3AD203B41FA5}">
                      <a16:colId xmlns:a16="http://schemas.microsoft.com/office/drawing/2014/main" val="1234153874"/>
                    </a:ext>
                  </a:extLst>
                </a:gridCol>
                <a:gridCol w="1402373">
                  <a:extLst>
                    <a:ext uri="{9D8B030D-6E8A-4147-A177-3AD203B41FA5}">
                      <a16:colId xmlns:a16="http://schemas.microsoft.com/office/drawing/2014/main" val="3849521261"/>
                    </a:ext>
                  </a:extLst>
                </a:gridCol>
                <a:gridCol w="1402373">
                  <a:extLst>
                    <a:ext uri="{9D8B030D-6E8A-4147-A177-3AD203B41FA5}">
                      <a16:colId xmlns:a16="http://schemas.microsoft.com/office/drawing/2014/main" val="1642920296"/>
                    </a:ext>
                  </a:extLst>
                </a:gridCol>
                <a:gridCol w="1402373">
                  <a:extLst>
                    <a:ext uri="{9D8B030D-6E8A-4147-A177-3AD203B41FA5}">
                      <a16:colId xmlns:a16="http://schemas.microsoft.com/office/drawing/2014/main" val="2529890059"/>
                    </a:ext>
                  </a:extLst>
                </a:gridCol>
              </a:tblGrid>
              <a:tr h="727869">
                <a:tc>
                  <a:txBody>
                    <a:bodyPr/>
                    <a:lstStyle/>
                    <a:p>
                      <a:pPr rtl="0"/>
                      <a:r>
                        <a:rPr lang="en-US" b="1"/>
                        <a:t>Name</a:t>
                      </a:r>
                      <a:endParaRPr lang="en-US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1"/>
                        <a:t>Test_score</a:t>
                      </a:r>
                      <a:endParaRPr lang="en-US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1"/>
                        <a:t>Training_score</a:t>
                      </a:r>
                      <a:endParaRPr lang="en-US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1"/>
                        <a:t>Fitting</a:t>
                      </a:r>
                      <a:endParaRPr lang="en-US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1"/>
                        <a:t>Scaler</a:t>
                      </a:r>
                      <a:endParaRPr lang="en-US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1"/>
                        <a:t>Balanced accuracy</a:t>
                      </a:r>
                      <a:endParaRPr lang="en-US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1"/>
                        <a:t>F1s-score average</a:t>
                      </a:r>
                      <a:endParaRPr lang="en-US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b="1"/>
                        <a:t>MSE</a:t>
                      </a:r>
                      <a:endParaRPr lang="en-US"/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883832"/>
                  </a:ext>
                </a:extLst>
              </a:tr>
              <a:tr h="727869"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Logistic Regression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58%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60%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Underfitting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Standard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31.5%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27%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?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073712"/>
                  </a:ext>
                </a:extLst>
              </a:tr>
              <a:tr h="727869"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SVM.SVC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40%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43%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Underfitting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Standard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25%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24%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0.5294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789865"/>
                  </a:ext>
                </a:extLst>
              </a:tr>
              <a:tr h="727869"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Decision Tree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60%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55%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Underfitting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none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27%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?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0.5906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07933"/>
                  </a:ext>
                </a:extLst>
              </a:tr>
              <a:tr h="727869"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Bayes Gaussian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­57%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54%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Underfitting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none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30%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/>
                        <a:t>29%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0.75</a:t>
                      </a: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51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32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478</Words>
  <Application>Microsoft Office PowerPoint</Application>
  <PresentationFormat>Breitbild</PresentationFormat>
  <Paragraphs>115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Carlito</vt:lpstr>
      <vt:lpstr>Office</vt:lpstr>
      <vt:lpstr>Rotwein Machine Learning projekt</vt:lpstr>
      <vt:lpstr>Datenquelle </vt:lpstr>
      <vt:lpstr>Datenverteilung</vt:lpstr>
      <vt:lpstr>Klassifikation oder Regression</vt:lpstr>
      <vt:lpstr>Datenvorbereitung</vt:lpstr>
      <vt:lpstr>Zusammenfassung verschiedener Spalten</vt:lpstr>
      <vt:lpstr>Ausreißer</vt:lpstr>
      <vt:lpstr>Algorithmen</vt:lpstr>
      <vt:lpstr>Results</vt:lpstr>
      <vt:lpstr>PowerPoint-Präsentation</vt:lpstr>
      <vt:lpstr>PowerPoint-Präsentation</vt:lpstr>
      <vt:lpstr>PowerPoint-Präsentation</vt:lpstr>
      <vt:lpstr>PowerPoint-Präsentation</vt:lpstr>
      <vt:lpstr>Warum schlechte Ergebnisse</vt:lpstr>
      <vt:lpstr>Mögliche Verbesserungen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Cordula Hege</dc:creator>
  <cp:lastModifiedBy>Cordula Hege</cp:lastModifiedBy>
  <cp:revision>3</cp:revision>
  <dcterms:created xsi:type="dcterms:W3CDTF">2025-02-07T08:08:27Z</dcterms:created>
  <dcterms:modified xsi:type="dcterms:W3CDTF">2025-02-07T11:44:56Z</dcterms:modified>
</cp:coreProperties>
</file>