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ACC"/>
          </a:solidFill>
        </a:fill>
      </a:tcStyle>
    </a:wholeTbl>
    <a:band2H>
      <a:tcTxStyle/>
      <a:tcStyle>
        <a:tcBdr/>
        <a:fill>
          <a:solidFill>
            <a:srgbClr val="FF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FFD"/>
          </a:solidFill>
        </a:fill>
      </a:tcStyle>
    </a:wholeTbl>
    <a:band2H>
      <a:tcTxStyle/>
      <a:tcStyle>
        <a:tcBdr/>
        <a:fill>
          <a:solidFill>
            <a:srgbClr val="F6F7F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82828"/>
        </a:fontRef>
        <a:srgbClr val="28282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82828"/>
        </a:fontRef>
        <a:srgbClr val="282828"/>
      </a:tcTxStyle>
      <a:tcStyle>
        <a:tcBdr>
          <a:left>
            <a:ln w="12700" cap="flat">
              <a:noFill/>
              <a:miter lim="400000"/>
            </a:ln>
          </a:left>
          <a:right>
            <a:ln w="12700" cap="flat">
              <a:noFill/>
              <a:miter lim="400000"/>
            </a:ln>
          </a:right>
          <a:top>
            <a:ln w="50800" cap="flat">
              <a:solidFill>
                <a:srgbClr val="282828"/>
              </a:solidFill>
              <a:prstDash val="solid"/>
              <a:round/>
            </a:ln>
          </a:top>
          <a:bottom>
            <a:ln w="25400" cap="flat">
              <a:solidFill>
                <a:srgbClr val="28282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82828"/>
              </a:solidFill>
              <a:prstDash val="solid"/>
              <a:round/>
            </a:ln>
          </a:top>
          <a:bottom>
            <a:ln w="25400" cap="flat">
              <a:solidFill>
                <a:srgbClr val="28282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firstRow>
  </a:tblStyle>
  <a:tblStyle styleId="{2708684C-4D16-4618-839F-0558EEFCDFE6}" styleName="">
    <a:tblBg/>
    <a:wholeTbl>
      <a:tcTxStyle b="off"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solidFill>
            <a:srgbClr val="282828">
              <a:alpha val="20000"/>
            </a:srgbClr>
          </a:solidFill>
        </a:fill>
      </a:tcStyle>
    </a:wholeTbl>
    <a:band2H>
      <a:tcTxStyle/>
      <a:tcStyle>
        <a:tcBdr/>
        <a:fill>
          <a:solidFill>
            <a:srgbClr val="FFFFFF"/>
          </a:solidFill>
        </a:fill>
      </a:tcStyle>
    </a:band2H>
    <a:firstCol>
      <a:tcTxStyle b="on"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solidFill>
            <a:srgbClr val="282828">
              <a:alpha val="20000"/>
            </a:srgbClr>
          </a:solidFill>
        </a:fill>
      </a:tcStyle>
    </a:firstCol>
    <a:lastRow>
      <a:tcTxStyle b="on"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508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noFill/>
        </a:fill>
      </a:tcStyle>
    </a:lastRow>
    <a:firstRow>
      <a:tcTxStyle b="on"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254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7_Title Slide">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80" name="Google Shape;29;p17"/>
          <p:cNvSpPr>
            <a:spLocks noGrp="1"/>
          </p:cNvSpPr>
          <p:nvPr>
            <p:ph type="pic" sz="half" idx="21"/>
          </p:nvPr>
        </p:nvSpPr>
        <p:spPr>
          <a:xfrm>
            <a:off x="-2" y="549273"/>
            <a:ext cx="4995083" cy="5759451"/>
          </a:xfrm>
          <a:prstGeom prst="rect">
            <a:avLst/>
          </a:prstGeom>
        </p:spPr>
        <p:txBody>
          <a:bodyPr lIns="91439" rIns="91439"/>
          <a:lstStyle/>
          <a:p>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88" name="Google Shape;31;p18"/>
          <p:cNvSpPr>
            <a:spLocks noGrp="1"/>
          </p:cNvSpPr>
          <p:nvPr>
            <p:ph type="pic" sz="half" idx="21"/>
          </p:nvPr>
        </p:nvSpPr>
        <p:spPr>
          <a:xfrm>
            <a:off x="6095998" y="1270000"/>
            <a:ext cx="6096002" cy="4319588"/>
          </a:xfrm>
          <a:prstGeom prst="rect">
            <a:avLst/>
          </a:prstGeom>
        </p:spPr>
        <p:txBody>
          <a:bodyPr lIns="91439" rIns="91439"/>
          <a:lstStyle/>
          <a:p>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8" name="Google Shape;14;p8"/>
          <p:cNvSpPr>
            <a:spLocks noGrp="1"/>
          </p:cNvSpPr>
          <p:nvPr>
            <p:ph type="pic" sz="half" idx="21"/>
          </p:nvPr>
        </p:nvSpPr>
        <p:spPr>
          <a:xfrm>
            <a:off x="1055687" y="1268412"/>
            <a:ext cx="4319586" cy="5040314"/>
          </a:xfrm>
          <a:prstGeom prst="rect">
            <a:avLst/>
          </a:prstGeom>
        </p:spPr>
        <p:txBody>
          <a:bodyPr lIns="91439" rIns="91439"/>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 name="Google Shape;17;p10"/>
          <p:cNvSpPr>
            <a:spLocks noGrp="1"/>
          </p:cNvSpPr>
          <p:nvPr>
            <p:ph type="pic" idx="21"/>
          </p:nvPr>
        </p:nvSpPr>
        <p:spPr>
          <a:xfrm>
            <a:off x="0" y="0"/>
            <a:ext cx="12192000" cy="6858000"/>
          </a:xfrm>
          <a:prstGeom prst="rect">
            <a:avLst/>
          </a:prstGeom>
        </p:spPr>
        <p:txBody>
          <a:bodyPr lIns="91439" rIns="91439"/>
          <a:lstStyle/>
          <a:p>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62" name="Google Shape;23;p15"/>
          <p:cNvSpPr>
            <a:spLocks noGrp="1"/>
          </p:cNvSpPr>
          <p:nvPr>
            <p:ph type="pic" idx="21"/>
          </p:nvPr>
        </p:nvSpPr>
        <p:spPr>
          <a:xfrm>
            <a:off x="-2" y="0"/>
            <a:ext cx="9696451" cy="4868863"/>
          </a:xfrm>
          <a:prstGeom prst="rect">
            <a:avLst/>
          </a:prstGeom>
        </p:spPr>
        <p:txBody>
          <a:bodyPr lIns="91439" rIns="91439"/>
          <a:lstStyle/>
          <a:p>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70"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a:gradFill>
          <a:ln w="12700">
            <a:miter lim="400000"/>
          </a:ln>
        </p:spPr>
        <p:txBody>
          <a:bodyPr lIns="45719" rIns="45719" anchor="ctr"/>
          <a:lstStyle/>
          <a:p>
            <a:pPr algn="ctr">
              <a:defRPr sz="1800">
                <a:solidFill>
                  <a:srgbClr val="FFFFFF"/>
                </a:solidFill>
                <a:latin typeface="Plus Jakarta Sans"/>
                <a:ea typeface="Plus Jakarta Sans"/>
                <a:cs typeface="Plus Jakarta Sans"/>
                <a:sym typeface="Plus Jakarta Sans"/>
              </a:defRPr>
            </a:pPr>
            <a:endParaRPr/>
          </a:p>
        </p:txBody>
      </p:sp>
      <p:sp>
        <p:nvSpPr>
          <p:cNvPr id="71" name="Google Shape;26;p16"/>
          <p:cNvSpPr>
            <a:spLocks noGrp="1"/>
          </p:cNvSpPr>
          <p:nvPr>
            <p:ph type="pic" sz="quarter" idx="21"/>
          </p:nvPr>
        </p:nvSpPr>
        <p:spPr>
          <a:xfrm>
            <a:off x="6816725" y="1268412"/>
            <a:ext cx="2381024" cy="2976936"/>
          </a:xfrm>
          <a:prstGeom prst="rect">
            <a:avLst/>
          </a:prstGeom>
        </p:spPr>
        <p:txBody>
          <a:bodyPr lIns="91439" rIns="91439"/>
          <a:lstStyle/>
          <a:p>
            <a:endParaRPr/>
          </a:p>
        </p:txBody>
      </p:sp>
      <p:sp>
        <p:nvSpPr>
          <p:cNvPr id="72" name="Google Shape;27;p16"/>
          <p:cNvSpPr>
            <a:spLocks noGrp="1"/>
          </p:cNvSpPr>
          <p:nvPr>
            <p:ph type="pic" sz="quarter" idx="22"/>
          </p:nvPr>
        </p:nvSpPr>
        <p:spPr>
          <a:xfrm>
            <a:off x="9476014" y="1268412"/>
            <a:ext cx="2381024" cy="2976936"/>
          </a:xfrm>
          <a:prstGeom prst="rect">
            <a:avLst/>
          </a:prstGeom>
        </p:spPr>
        <p:txBody>
          <a:bodyPr lIns="91439" rIns="91439"/>
          <a:lstStyle/>
          <a:p>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37600" y="6172200"/>
            <a:ext cx="2844800" cy="368301"/>
          </a:xfrm>
          <a:prstGeom prst="rect">
            <a:avLst/>
          </a:prstGeom>
          <a:ln w="12700">
            <a:miter lim="400000"/>
          </a:ln>
        </p:spPr>
        <p:txBody>
          <a:bodyPr wrap="none" lIns="45719" rIns="45719" anchor="ctr">
            <a:spAutoFit/>
          </a:bodyPr>
          <a:lstStyle>
            <a:lvl1pPr algn="just">
              <a:defRPr sz="1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9pPr>
    </p:titleStyle>
    <p:body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9pPr>
    </p:bodyStyle>
    <p:otherStyle>
      <a:lvl1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1pPr>
      <a:lvl2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2pPr>
      <a:lvl3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3pPr>
      <a:lvl4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4pPr>
      <a:lvl5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5pPr>
      <a:lvl6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6pPr>
      <a:lvl7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7pPr>
      <a:lvl8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8pPr>
      <a:lvl9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Google Shape;36;p1"/>
          <p:cNvSpPr txBox="1"/>
          <p:nvPr/>
        </p:nvSpPr>
        <p:spPr>
          <a:xfrm>
            <a:off x="2497916" y="2561758"/>
            <a:ext cx="6491854" cy="544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200" b="1">
                <a:solidFill>
                  <a:srgbClr val="000000"/>
                </a:solidFill>
                <a:latin typeface="Times New Roman"/>
                <a:ea typeface="Times New Roman"/>
                <a:cs typeface="Times New Roman"/>
                <a:sym typeface="Times New Roman"/>
              </a:defRPr>
            </a:lvl1pPr>
          </a:lstStyle>
          <a:p>
            <a:r>
              <a:rPr dirty="0"/>
              <a:t>Business Contract Validation</a:t>
            </a:r>
          </a:p>
        </p:txBody>
      </p:sp>
      <p:grpSp>
        <p:nvGrpSpPr>
          <p:cNvPr id="101" name="Google Shape;37;p1"/>
          <p:cNvGrpSpPr/>
          <p:nvPr/>
        </p:nvGrpSpPr>
        <p:grpSpPr>
          <a:xfrm>
            <a:off x="2079436" y="2208430"/>
            <a:ext cx="7328815" cy="1250694"/>
            <a:chOff x="0" y="0"/>
            <a:chExt cx="7328813" cy="1250693"/>
          </a:xfrm>
        </p:grpSpPr>
        <p:sp>
          <p:nvSpPr>
            <p:cNvPr id="99" name="Google Shape;38;p1"/>
            <p:cNvSpPr/>
            <p:nvPr/>
          </p:nvSpPr>
          <p:spPr>
            <a:xfrm>
              <a:off x="-1" y="-1"/>
              <a:ext cx="7328815" cy="60782"/>
            </a:xfrm>
            <a:prstGeom prst="rect">
              <a:avLst/>
            </a:prstGeom>
            <a:solidFill>
              <a:srgbClr val="A58255"/>
            </a:solidFill>
            <a:ln w="12700" cap="flat">
              <a:noFill/>
              <a:miter lim="400000"/>
            </a:ln>
            <a:effectLst/>
          </p:spPr>
          <p:txBody>
            <a:bodyPr wrap="square" lIns="45719" tIns="45719" rIns="45719" bIns="45719" numCol="1" anchor="ctr">
              <a:noAutofit/>
            </a:bodyPr>
            <a:lstStyle/>
            <a:p>
              <a:pPr algn="ctr">
                <a:defRPr sz="1800">
                  <a:solidFill>
                    <a:srgbClr val="FFFFFF"/>
                  </a:solidFill>
                  <a:latin typeface="Inter"/>
                  <a:ea typeface="Inter"/>
                  <a:cs typeface="Inter"/>
                  <a:sym typeface="Inter"/>
                </a:defRPr>
              </a:pPr>
              <a:endParaRPr/>
            </a:p>
          </p:txBody>
        </p:sp>
        <p:sp>
          <p:nvSpPr>
            <p:cNvPr id="100" name="Google Shape;39;p1"/>
            <p:cNvSpPr/>
            <p:nvPr/>
          </p:nvSpPr>
          <p:spPr>
            <a:xfrm>
              <a:off x="-1" y="1189912"/>
              <a:ext cx="7328815" cy="60782"/>
            </a:xfrm>
            <a:prstGeom prst="rect">
              <a:avLst/>
            </a:prstGeom>
            <a:solidFill>
              <a:srgbClr val="A58255"/>
            </a:solidFill>
            <a:ln w="12700" cap="flat">
              <a:noFill/>
              <a:miter lim="400000"/>
            </a:ln>
            <a:effectLst/>
          </p:spPr>
          <p:txBody>
            <a:bodyPr wrap="square" lIns="45719" tIns="45719" rIns="45719" bIns="45719" numCol="1" anchor="ctr">
              <a:noAutofit/>
            </a:bodyPr>
            <a:lstStyle/>
            <a:p>
              <a:pPr algn="ctr">
                <a:defRPr sz="1800">
                  <a:solidFill>
                    <a:srgbClr val="FFFFFF"/>
                  </a:solidFill>
                  <a:latin typeface="Inter"/>
                  <a:ea typeface="Inter"/>
                  <a:cs typeface="Inter"/>
                  <a:sym typeface="Inter"/>
                </a:defRPr>
              </a:pPr>
              <a:endParaRPr/>
            </a:p>
          </p:txBody>
        </p:sp>
      </p:grpSp>
      <p:sp>
        <p:nvSpPr>
          <p:cNvPr id="102" name="Google Shape;40;p1"/>
          <p:cNvSpPr txBox="1"/>
          <p:nvPr/>
        </p:nvSpPr>
        <p:spPr>
          <a:xfrm>
            <a:off x="1003795" y="4401380"/>
            <a:ext cx="3005053" cy="8309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2400">
                <a:solidFill>
                  <a:srgbClr val="004740"/>
                </a:solidFill>
                <a:latin typeface="Inter"/>
                <a:ea typeface="Inter"/>
                <a:cs typeface="Inter"/>
                <a:sym typeface="Inter"/>
              </a:defRPr>
            </a:pPr>
            <a:r>
              <a:rPr dirty="0">
                <a:latin typeface="+mn-lt"/>
              </a:rPr>
              <a:t>Presented by  :</a:t>
            </a:r>
          </a:p>
          <a:p>
            <a:pPr>
              <a:defRPr sz="2400">
                <a:solidFill>
                  <a:srgbClr val="004740"/>
                </a:solidFill>
                <a:latin typeface="Inter"/>
                <a:ea typeface="Inter"/>
                <a:cs typeface="Inter"/>
                <a:sym typeface="Inter"/>
              </a:defRPr>
            </a:pPr>
            <a:r>
              <a:rPr dirty="0">
                <a:latin typeface="+mn-lt"/>
              </a:rPr>
              <a:t>Team Hustle squad</a:t>
            </a:r>
          </a:p>
        </p:txBody>
      </p:sp>
      <p:sp>
        <p:nvSpPr>
          <p:cNvPr id="103" name="Google Shape;10;p6"/>
          <p:cNvSpPr txBox="1"/>
          <p:nvPr/>
        </p:nvSpPr>
        <p:spPr>
          <a:xfrm>
            <a:off x="480135" y="6230137"/>
            <a:ext cx="4698359" cy="37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p>
        </p:txBody>
      </p:sp>
      <p:pic>
        <p:nvPicPr>
          <p:cNvPr id="10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45;p2"/>
          <p:cNvSpPr txBox="1"/>
          <p:nvPr/>
        </p:nvSpPr>
        <p:spPr>
          <a:xfrm>
            <a:off x="243941" y="453599"/>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a:solidFill>
                  <a:srgbClr val="007367"/>
                </a:solidFill>
                <a:latin typeface="Inter"/>
                <a:ea typeface="Inter"/>
                <a:cs typeface="Inter"/>
                <a:sym typeface="Inter"/>
              </a:defRPr>
            </a:lvl1pPr>
          </a:lstStyle>
          <a:p>
            <a:r>
              <a:rPr dirty="0">
                <a:latin typeface="+mn-lt"/>
              </a:rPr>
              <a:t>Features Offered :</a:t>
            </a:r>
          </a:p>
        </p:txBody>
      </p:sp>
      <p:sp>
        <p:nvSpPr>
          <p:cNvPr id="146"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4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48" name="Content Placeholder 2"/>
          <p:cNvSpPr txBox="1"/>
          <p:nvPr/>
        </p:nvSpPr>
        <p:spPr>
          <a:xfrm>
            <a:off x="626873" y="1509856"/>
            <a:ext cx="10938254" cy="3838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800" b="1">
                <a:solidFill>
                  <a:srgbClr val="000000"/>
                </a:solidFill>
                <a:latin typeface="Calibri"/>
                <a:ea typeface="Calibri"/>
                <a:cs typeface="Calibri"/>
                <a:sym typeface="Calibri"/>
              </a:defRPr>
            </a:pPr>
            <a:r>
              <a:rPr dirty="0">
                <a:latin typeface="+mn-lt"/>
              </a:rPr>
              <a:t>-PDF File Upload: </a:t>
            </a:r>
          </a:p>
          <a:p>
            <a:pPr algn="just" defTabSz="457200">
              <a:defRPr sz="1800">
                <a:solidFill>
                  <a:srgbClr val="000000"/>
                </a:solidFill>
                <a:latin typeface="Calibri"/>
                <a:ea typeface="Calibri"/>
                <a:cs typeface="Calibri"/>
                <a:sym typeface="Calibri"/>
              </a:defRPr>
            </a:pPr>
            <a:r>
              <a:rPr dirty="0">
                <a:latin typeface="+mn-lt"/>
              </a:rPr>
              <a:t>            Allows users to upload PDF files of business contracts.</a:t>
            </a:r>
          </a:p>
          <a:p>
            <a:pPr defTabSz="457200">
              <a:defRPr sz="1800" b="1">
                <a:solidFill>
                  <a:srgbClr val="000000"/>
                </a:solidFill>
                <a:latin typeface="Calibri"/>
                <a:ea typeface="Calibri"/>
                <a:cs typeface="Calibri"/>
                <a:sym typeface="Calibri"/>
              </a:defRPr>
            </a:pPr>
            <a:r>
              <a:rPr dirty="0">
                <a:latin typeface="+mn-lt"/>
              </a:rPr>
              <a:t>-Text Extraction</a:t>
            </a:r>
            <a:r>
              <a:rPr b="0" dirty="0">
                <a:latin typeface="+mn-lt"/>
              </a:rPr>
              <a:t>: </a:t>
            </a:r>
          </a:p>
          <a:p>
            <a:pPr defTabSz="457200">
              <a:defRPr sz="1800">
                <a:solidFill>
                  <a:srgbClr val="000000"/>
                </a:solidFill>
                <a:latin typeface="Calibri"/>
                <a:ea typeface="Calibri"/>
                <a:cs typeface="Calibri"/>
                <a:sym typeface="Calibri"/>
              </a:defRPr>
            </a:pPr>
            <a:r>
              <a:rPr dirty="0">
                <a:latin typeface="+mn-lt"/>
              </a:rPr>
              <a:t>          Extracts text from the uploaded PDF files using </a:t>
            </a:r>
            <a:r>
              <a:rPr dirty="0" err="1">
                <a:latin typeface="+mn-lt"/>
              </a:rPr>
              <a:t>PyMuPDF</a:t>
            </a:r>
            <a:r>
              <a:rPr dirty="0">
                <a:latin typeface="+mn-lt"/>
              </a:rPr>
              <a:t>.</a:t>
            </a:r>
          </a:p>
          <a:p>
            <a:pPr defTabSz="457200">
              <a:defRPr sz="1800" b="1">
                <a:solidFill>
                  <a:srgbClr val="000000"/>
                </a:solidFill>
                <a:latin typeface="Calibri"/>
                <a:ea typeface="Calibri"/>
                <a:cs typeface="Calibri"/>
                <a:sym typeface="Calibri"/>
              </a:defRPr>
            </a:pPr>
            <a:r>
              <a:rPr dirty="0">
                <a:latin typeface="+mn-lt"/>
              </a:rPr>
              <a:t>-Template Comparison: </a:t>
            </a:r>
          </a:p>
          <a:p>
            <a:pPr defTabSz="457200">
              <a:defRPr sz="1800">
                <a:solidFill>
                  <a:srgbClr val="000000"/>
                </a:solidFill>
                <a:latin typeface="Calibri"/>
                <a:ea typeface="Calibri"/>
                <a:cs typeface="Calibri"/>
                <a:sym typeface="Calibri"/>
              </a:defRPr>
            </a:pPr>
            <a:r>
              <a:rPr dirty="0">
                <a:latin typeface="+mn-lt"/>
              </a:rPr>
              <a:t>         Compares the extracted text against a predefined contract template to identify deviations.</a:t>
            </a:r>
          </a:p>
          <a:p>
            <a:pPr defTabSz="457200">
              <a:defRPr sz="1800" b="1">
                <a:solidFill>
                  <a:srgbClr val="000000"/>
                </a:solidFill>
                <a:latin typeface="Calibri"/>
                <a:ea typeface="Calibri"/>
                <a:cs typeface="Calibri"/>
                <a:sym typeface="Calibri"/>
              </a:defRPr>
            </a:pPr>
            <a:r>
              <a:rPr dirty="0">
                <a:latin typeface="+mn-lt"/>
              </a:rPr>
              <a:t>-Clause Highlighting</a:t>
            </a:r>
            <a:r>
              <a:rPr b="0" dirty="0">
                <a:latin typeface="+mn-lt"/>
              </a:rPr>
              <a:t>: </a:t>
            </a:r>
          </a:p>
          <a:p>
            <a:pPr defTabSz="457200">
              <a:defRPr sz="1800">
                <a:solidFill>
                  <a:srgbClr val="000000"/>
                </a:solidFill>
                <a:latin typeface="Calibri"/>
                <a:ea typeface="Calibri"/>
                <a:cs typeface="Calibri"/>
                <a:sym typeface="Calibri"/>
              </a:defRPr>
            </a:pPr>
            <a:r>
              <a:rPr dirty="0">
                <a:latin typeface="+mn-lt"/>
              </a:rPr>
              <a:t>      Highlights important clauses and terms within the contract text.</a:t>
            </a:r>
          </a:p>
          <a:p>
            <a:pPr algn="just" defTabSz="457200">
              <a:defRPr sz="1800">
                <a:solidFill>
                  <a:srgbClr val="000000"/>
                </a:solidFill>
                <a:latin typeface="Calibri"/>
                <a:ea typeface="Calibri"/>
                <a:cs typeface="Calibri"/>
                <a:sym typeface="Calibri"/>
              </a:defRPr>
            </a:pPr>
            <a:r>
              <a:rPr dirty="0">
                <a:latin typeface="+mn-lt"/>
              </a:rPr>
              <a:t>-</a:t>
            </a:r>
            <a:r>
              <a:rPr b="1" dirty="0">
                <a:latin typeface="+mn-lt"/>
              </a:rPr>
              <a:t>Deviation Highlighting:</a:t>
            </a:r>
            <a:r>
              <a:rPr dirty="0">
                <a:latin typeface="+mn-lt"/>
              </a:rPr>
              <a:t> Highlights deviations from the template in different </a:t>
            </a:r>
            <a:r>
              <a:rPr dirty="0" err="1">
                <a:latin typeface="+mn-lt"/>
              </a:rPr>
              <a:t>colours</a:t>
            </a:r>
            <a:r>
              <a:rPr dirty="0">
                <a:latin typeface="+mn-lt"/>
              </a:rPr>
              <a:t> for easy identification </a:t>
            </a:r>
          </a:p>
          <a:p>
            <a:pPr algn="just" defTabSz="457200">
              <a:defRPr sz="1800">
                <a:solidFill>
                  <a:srgbClr val="000000"/>
                </a:solidFill>
                <a:latin typeface="Calibri"/>
                <a:ea typeface="Calibri"/>
                <a:cs typeface="Calibri"/>
                <a:sym typeface="Calibri"/>
              </a:defRPr>
            </a:pPr>
            <a:r>
              <a:rPr dirty="0">
                <a:latin typeface="+mn-lt"/>
              </a:rPr>
              <a:t>       (e.g.,   red for missing clauses, green for added clauses).</a:t>
            </a:r>
          </a:p>
          <a:p>
            <a:pPr algn="just" defTabSz="457200">
              <a:defRPr sz="1800">
                <a:solidFill>
                  <a:srgbClr val="000000"/>
                </a:solidFill>
                <a:latin typeface="Calibri"/>
                <a:ea typeface="Calibri"/>
                <a:cs typeface="Calibri"/>
                <a:sym typeface="Calibri"/>
              </a:defRPr>
            </a:pPr>
            <a:r>
              <a:rPr dirty="0">
                <a:latin typeface="+mn-lt"/>
              </a:rPr>
              <a:t>-</a:t>
            </a:r>
            <a:r>
              <a:rPr b="1" dirty="0">
                <a:latin typeface="+mn-lt"/>
              </a:rPr>
              <a:t>Named Entity Recognition (NER)</a:t>
            </a:r>
            <a:r>
              <a:rPr dirty="0">
                <a:latin typeface="+mn-lt"/>
              </a:rPr>
              <a:t>:Identifies and extracts key entities (e.g., names, dates, addresses) from the               contract text using </a:t>
            </a:r>
            <a:r>
              <a:rPr dirty="0" err="1">
                <a:latin typeface="+mn-lt"/>
              </a:rPr>
              <a:t>spaCy</a:t>
            </a:r>
            <a:r>
              <a:rPr dirty="0">
                <a:latin typeface="+mn-lt"/>
              </a:rPr>
              <a:t>.</a:t>
            </a:r>
          </a:p>
          <a:p>
            <a:pPr defTabSz="457200">
              <a:defRPr sz="1800">
                <a:solidFill>
                  <a:srgbClr val="000000"/>
                </a:solidFill>
                <a:latin typeface="Calibri"/>
                <a:ea typeface="Calibri"/>
                <a:cs typeface="Calibri"/>
                <a:sym typeface="Calibri"/>
              </a:defRPr>
            </a:pPr>
            <a:r>
              <a:rPr dirty="0">
                <a:latin typeface="+mn-lt"/>
              </a:rPr>
              <a:t>-</a:t>
            </a:r>
            <a:r>
              <a:rPr b="1" dirty="0">
                <a:latin typeface="+mn-lt"/>
              </a:rPr>
              <a:t>Web Interface</a:t>
            </a:r>
            <a:r>
              <a:rPr dirty="0">
                <a:latin typeface="+mn-lt"/>
              </a:rPr>
              <a:t>: Provides a user-friendly web interface for uploading files and displaying results.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45;p2"/>
          <p:cNvSpPr txBox="1"/>
          <p:nvPr/>
        </p:nvSpPr>
        <p:spPr>
          <a:xfrm>
            <a:off x="332656" y="254503"/>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PROCESSFLOW</a:t>
            </a:r>
            <a:r>
              <a:rPr dirty="0"/>
              <a:t> : </a:t>
            </a:r>
          </a:p>
        </p:txBody>
      </p:sp>
      <p:sp>
        <p:nvSpPr>
          <p:cNvPr id="151"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52" name="Google Shape;11;p6" descr="Google Shape;11;p6"/>
          <p:cNvPicPr>
            <a:picLocks noChangeAspect="1"/>
          </p:cNvPicPr>
          <p:nvPr/>
        </p:nvPicPr>
        <p:blipFill>
          <a:blip r:embed="rId2"/>
          <a:stretch>
            <a:fillRect/>
          </a:stretch>
        </p:blipFill>
        <p:spPr>
          <a:xfrm>
            <a:off x="9705682" y="5900374"/>
            <a:ext cx="2100002" cy="900001"/>
          </a:xfrm>
          <a:prstGeom prst="rect">
            <a:avLst/>
          </a:prstGeom>
          <a:ln w="12700">
            <a:miter lim="400000"/>
          </a:ln>
        </p:spPr>
      </p:pic>
      <p:sp>
        <p:nvSpPr>
          <p:cNvPr id="153" name="Content Placeholder 2"/>
          <p:cNvSpPr txBox="1"/>
          <p:nvPr/>
        </p:nvSpPr>
        <p:spPr>
          <a:xfrm>
            <a:off x="480135" y="883616"/>
            <a:ext cx="10721829" cy="532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buClr>
                <a:srgbClr val="E48312"/>
              </a:buClr>
              <a:buSzPct val="100000"/>
              <a:defRPr sz="2000">
                <a:solidFill>
                  <a:srgbClr val="000000"/>
                </a:solidFill>
                <a:latin typeface="+mn-lt"/>
                <a:ea typeface="+mn-ea"/>
                <a:cs typeface="+mn-cs"/>
                <a:sym typeface="Times Roman"/>
              </a:defRPr>
            </a:pPr>
            <a:r>
              <a:rPr b="1" dirty="0"/>
              <a:t>1.User Uploads Contract:</a:t>
            </a:r>
            <a:r>
              <a:rPr dirty="0"/>
              <a:t> The user navigates to the web application and uploads a PDF file of the business contract.</a:t>
            </a:r>
            <a:endParaRPr lang="en-US" dirty="0"/>
          </a:p>
          <a:p>
            <a:pPr defTabSz="457200">
              <a:buClr>
                <a:srgbClr val="E48312"/>
              </a:buClr>
              <a:buSzPct val="100000"/>
              <a:defRPr sz="2000">
                <a:solidFill>
                  <a:srgbClr val="000000"/>
                </a:solidFill>
                <a:latin typeface="+mn-lt"/>
                <a:ea typeface="+mn-ea"/>
                <a:cs typeface="+mn-cs"/>
                <a:sym typeface="Times Roman"/>
              </a:defRPr>
            </a:pPr>
            <a:endParaRPr dirty="0"/>
          </a:p>
          <a:p>
            <a:pPr defTabSz="457200">
              <a:buClr>
                <a:srgbClr val="E48312"/>
              </a:buClr>
              <a:buSzPct val="100000"/>
              <a:defRPr sz="2000">
                <a:solidFill>
                  <a:srgbClr val="000000"/>
                </a:solidFill>
                <a:latin typeface="+mn-lt"/>
                <a:ea typeface="+mn-ea"/>
                <a:cs typeface="+mn-cs"/>
                <a:sym typeface="Times Roman"/>
              </a:defRPr>
            </a:pPr>
            <a:r>
              <a:rPr b="1" dirty="0"/>
              <a:t>2.Text Extraction:</a:t>
            </a:r>
            <a:r>
              <a:rPr dirty="0"/>
              <a:t> The uploaded PDF is processed to extract its text content using the </a:t>
            </a:r>
            <a:r>
              <a:rPr lang="en-US" dirty="0"/>
              <a:t>     </a:t>
            </a:r>
            <a:r>
              <a:rPr dirty="0" err="1"/>
              <a:t>extract_text_from_pdf</a:t>
            </a:r>
            <a:r>
              <a:rPr dirty="0"/>
              <a:t> function, which </a:t>
            </a:r>
            <a:r>
              <a:rPr dirty="0" err="1"/>
              <a:t>utilises</a:t>
            </a:r>
            <a:r>
              <a:rPr dirty="0"/>
              <a:t> </a:t>
            </a:r>
            <a:r>
              <a:rPr dirty="0" err="1"/>
              <a:t>PyMuPDF</a:t>
            </a:r>
            <a:r>
              <a:rPr dirty="0"/>
              <a:t>.</a:t>
            </a:r>
            <a:endParaRPr lang="en-US" dirty="0"/>
          </a:p>
          <a:p>
            <a:pPr defTabSz="457200">
              <a:buClr>
                <a:srgbClr val="E48312"/>
              </a:buClr>
              <a:buSzPct val="100000"/>
              <a:defRPr sz="2000">
                <a:solidFill>
                  <a:srgbClr val="000000"/>
                </a:solidFill>
                <a:latin typeface="+mn-lt"/>
                <a:ea typeface="+mn-ea"/>
                <a:cs typeface="+mn-cs"/>
                <a:sym typeface="Times Roman"/>
              </a:defRPr>
            </a:pPr>
            <a:endParaRPr dirty="0"/>
          </a:p>
          <a:p>
            <a:pPr defTabSz="457200">
              <a:buClr>
                <a:srgbClr val="E48312"/>
              </a:buClr>
              <a:buSzPct val="100000"/>
              <a:defRPr sz="2000">
                <a:solidFill>
                  <a:srgbClr val="000000"/>
                </a:solidFill>
                <a:latin typeface="+mn-lt"/>
                <a:ea typeface="+mn-ea"/>
                <a:cs typeface="+mn-cs"/>
                <a:sym typeface="Times Roman"/>
              </a:defRPr>
            </a:pPr>
            <a:r>
              <a:rPr b="1" dirty="0"/>
              <a:t>3.Template Comparison: </a:t>
            </a:r>
            <a:r>
              <a:rPr dirty="0">
                <a:latin typeface="+mn-lt"/>
                <a:ea typeface="Calibri"/>
                <a:cs typeface="Calibri"/>
                <a:sym typeface="Calibri"/>
              </a:rPr>
              <a:t>The extracted text is compared with a predefined template using the </a:t>
            </a:r>
            <a:r>
              <a:rPr dirty="0" err="1">
                <a:latin typeface="+mn-lt"/>
                <a:ea typeface="Calibri"/>
                <a:cs typeface="Calibri"/>
                <a:sym typeface="Calibri"/>
              </a:rPr>
              <a:t>extract_important_contents</a:t>
            </a:r>
            <a:r>
              <a:rPr dirty="0">
                <a:latin typeface="+mn-lt"/>
                <a:ea typeface="Calibri"/>
                <a:cs typeface="Calibri"/>
                <a:sym typeface="Calibri"/>
              </a:rPr>
              <a:t> function. The differences are highlighted to show deviations.</a:t>
            </a:r>
            <a:endParaRPr lang="en-US"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endParaRPr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r>
              <a:rPr b="1" dirty="0">
                <a:latin typeface="+mn-lt"/>
                <a:ea typeface="Calibri"/>
                <a:cs typeface="Calibri"/>
                <a:sym typeface="Calibri"/>
              </a:rPr>
              <a:t>4.Highlighting Terms: </a:t>
            </a:r>
            <a:r>
              <a:rPr dirty="0">
                <a:latin typeface="+mn-lt"/>
                <a:ea typeface="Calibri"/>
                <a:cs typeface="Calibri"/>
                <a:sym typeface="Calibri"/>
              </a:rPr>
              <a:t>Specific important terms and clauses within the contract text are highlighted using the </a:t>
            </a:r>
            <a:r>
              <a:rPr dirty="0" err="1">
                <a:latin typeface="+mn-lt"/>
                <a:ea typeface="Calibri"/>
                <a:cs typeface="Calibri"/>
                <a:sym typeface="Calibri"/>
              </a:rPr>
              <a:t>highlight_contract_terms</a:t>
            </a:r>
            <a:r>
              <a:rPr dirty="0">
                <a:latin typeface="+mn-lt"/>
                <a:ea typeface="Calibri"/>
                <a:cs typeface="Calibri"/>
                <a:sym typeface="Calibri"/>
              </a:rPr>
              <a:t> function.</a:t>
            </a:r>
            <a:br>
              <a:rPr lang="en-US" dirty="0">
                <a:latin typeface="+mn-lt"/>
                <a:ea typeface="Calibri"/>
                <a:cs typeface="Calibri"/>
                <a:sym typeface="Calibri"/>
              </a:rPr>
            </a:br>
            <a:endParaRPr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r>
              <a:rPr b="1" dirty="0">
                <a:latin typeface="+mn-lt"/>
                <a:ea typeface="Calibri"/>
                <a:cs typeface="Calibri"/>
                <a:sym typeface="Calibri"/>
              </a:rPr>
              <a:t>5.Entity Extraction: </a:t>
            </a:r>
            <a:r>
              <a:rPr dirty="0">
                <a:latin typeface="+mn-lt"/>
                <a:ea typeface="Calibri"/>
                <a:cs typeface="Calibri"/>
                <a:sym typeface="Calibri"/>
              </a:rPr>
              <a:t>The text is processed with </a:t>
            </a:r>
            <a:r>
              <a:rPr dirty="0" err="1">
                <a:latin typeface="+mn-lt"/>
                <a:ea typeface="Calibri"/>
                <a:cs typeface="Calibri"/>
                <a:sym typeface="Calibri"/>
              </a:rPr>
              <a:t>spaCy</a:t>
            </a:r>
            <a:r>
              <a:rPr dirty="0">
                <a:latin typeface="+mn-lt"/>
                <a:ea typeface="Calibri"/>
                <a:cs typeface="Calibri"/>
                <a:sym typeface="Calibri"/>
              </a:rPr>
              <a:t> to extract named entities (such as names, addresses, dates)  using the </a:t>
            </a:r>
            <a:r>
              <a:rPr dirty="0" err="1">
                <a:latin typeface="+mn-lt"/>
                <a:ea typeface="Calibri"/>
                <a:cs typeface="Calibri"/>
                <a:sym typeface="Calibri"/>
              </a:rPr>
              <a:t>extract_entities</a:t>
            </a:r>
            <a:r>
              <a:rPr dirty="0">
                <a:latin typeface="+mn-lt"/>
                <a:ea typeface="Calibri"/>
                <a:cs typeface="Calibri"/>
                <a:sym typeface="Calibri"/>
              </a:rPr>
              <a:t> function.</a:t>
            </a:r>
            <a:endParaRPr lang="en-US"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endParaRPr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r>
              <a:rPr b="1" dirty="0">
                <a:latin typeface="+mn-lt"/>
                <a:ea typeface="Calibri"/>
                <a:cs typeface="Calibri"/>
                <a:sym typeface="Calibri"/>
              </a:rPr>
              <a:t>6.Results Displayed: </a:t>
            </a:r>
            <a:r>
              <a:rPr dirty="0">
                <a:latin typeface="+mn-lt"/>
                <a:ea typeface="Calibri"/>
                <a:cs typeface="Calibri"/>
                <a:sym typeface="Calibri"/>
              </a:rPr>
              <a:t>The processed text, highlighted terms, deviations, and extracted entities are displayed on the results page.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45;p2"/>
          <p:cNvSpPr txBox="1"/>
          <p:nvPr/>
        </p:nvSpPr>
        <p:spPr>
          <a:xfrm>
            <a:off x="-118017" y="245653"/>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PROCESS</a:t>
            </a:r>
            <a:r>
              <a:rPr dirty="0"/>
              <a:t> :</a:t>
            </a:r>
          </a:p>
        </p:txBody>
      </p:sp>
      <p:sp>
        <p:nvSpPr>
          <p:cNvPr id="156"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5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58" name="1. Open the source code to validate the contract"/>
          <p:cNvSpPr txBox="1"/>
          <p:nvPr/>
        </p:nvSpPr>
        <p:spPr>
          <a:xfrm>
            <a:off x="1031650" y="5754585"/>
            <a:ext cx="4232888" cy="353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700"/>
            </a:lvl1pPr>
          </a:lstStyle>
          <a:p>
            <a:r>
              <a:rPr dirty="0">
                <a:latin typeface="+mn-lt"/>
              </a:rPr>
              <a:t>1. Open the source code to validate the contract</a:t>
            </a:r>
          </a:p>
        </p:txBody>
      </p:sp>
      <p:pic>
        <p:nvPicPr>
          <p:cNvPr id="159" name="WhatsApp Image 2024-08-21 at 17.58.15.jpeg" descr="WhatsApp Image 2024-08-21 at 17.58.15.jpeg"/>
          <p:cNvPicPr>
            <a:picLocks noChangeAspect="1"/>
          </p:cNvPicPr>
          <p:nvPr/>
        </p:nvPicPr>
        <p:blipFill>
          <a:blip r:embed="rId3"/>
          <a:stretch>
            <a:fillRect/>
          </a:stretch>
        </p:blipFill>
        <p:spPr>
          <a:xfrm>
            <a:off x="957108" y="962163"/>
            <a:ext cx="8938029" cy="471341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rPr dirty="0"/>
              <a:t>Dept of Computer Science &amp; Engineering</a:t>
            </a:r>
            <a:endParaRPr dirty="0">
              <a:solidFill>
                <a:srgbClr val="000000"/>
              </a:solidFill>
            </a:endParaRPr>
          </a:p>
        </p:txBody>
      </p:sp>
      <p:pic>
        <p:nvPicPr>
          <p:cNvPr id="162"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63" name="Content Placeholder 2"/>
          <p:cNvSpPr txBox="1"/>
          <p:nvPr/>
        </p:nvSpPr>
        <p:spPr>
          <a:xfrm>
            <a:off x="861402" y="706913"/>
            <a:ext cx="10721828"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000000"/>
                </a:solidFill>
              </a:defRPr>
            </a:pPr>
            <a:r>
              <a:rPr sz="1800" dirty="0">
                <a:latin typeface="+mn-lt"/>
              </a:rPr>
              <a:t>2.Install the “flask “ package using terminal, and run the code as “</a:t>
            </a:r>
            <a:r>
              <a:rPr sz="1800" b="1" dirty="0">
                <a:latin typeface="+mn-lt"/>
              </a:rPr>
              <a:t>flask run</a:t>
            </a:r>
            <a:r>
              <a:rPr sz="1800" dirty="0">
                <a:latin typeface="+mn-lt"/>
              </a:rPr>
              <a:t>”</a:t>
            </a:r>
          </a:p>
        </p:txBody>
      </p:sp>
      <p:sp>
        <p:nvSpPr>
          <p:cNvPr id="164" name="Content Placeholder 2"/>
          <p:cNvSpPr txBox="1"/>
          <p:nvPr/>
        </p:nvSpPr>
        <p:spPr>
          <a:xfrm>
            <a:off x="861401" y="3199367"/>
            <a:ext cx="107218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000000"/>
                </a:solidFill>
              </a:defRPr>
            </a:lvl1pPr>
          </a:lstStyle>
          <a:p>
            <a:r>
              <a:rPr sz="1800" dirty="0">
                <a:latin typeface="+mn-lt"/>
              </a:rPr>
              <a:t>3.After Run the code if you want to quit then press “CTRL+C” </a:t>
            </a:r>
          </a:p>
        </p:txBody>
      </p:sp>
      <p:pic>
        <p:nvPicPr>
          <p:cNvPr id="165" name="WhatsApp Image 2024-08-21 at 17.58.16.jpeg" descr="WhatsApp Image 2024-08-21 at 17.58.16.jpeg"/>
          <p:cNvPicPr>
            <a:picLocks noChangeAspect="1"/>
          </p:cNvPicPr>
          <p:nvPr/>
        </p:nvPicPr>
        <p:blipFill>
          <a:blip r:embed="rId3"/>
          <a:stretch>
            <a:fillRect/>
          </a:stretch>
        </p:blipFill>
        <p:spPr>
          <a:xfrm>
            <a:off x="760137" y="1224051"/>
            <a:ext cx="8993957" cy="1580969"/>
          </a:xfrm>
          <a:prstGeom prst="rect">
            <a:avLst/>
          </a:prstGeom>
          <a:ln w="12700">
            <a:miter lim="400000"/>
          </a:ln>
        </p:spPr>
      </p:pic>
      <p:pic>
        <p:nvPicPr>
          <p:cNvPr id="166" name="WhatsApp Image 2024-08-21 at 17.58.58.jpeg" descr="WhatsApp Image 2024-08-21 at 17.58.58.jpeg"/>
          <p:cNvPicPr>
            <a:picLocks noChangeAspect="1"/>
          </p:cNvPicPr>
          <p:nvPr/>
        </p:nvPicPr>
        <p:blipFill>
          <a:blip r:embed="rId4"/>
          <a:stretch>
            <a:fillRect/>
          </a:stretch>
        </p:blipFill>
        <p:spPr>
          <a:xfrm>
            <a:off x="760137" y="3608797"/>
            <a:ext cx="9111882" cy="177966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69"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70" name="Content Placeholder 2"/>
          <p:cNvSpPr txBox="1"/>
          <p:nvPr/>
        </p:nvSpPr>
        <p:spPr>
          <a:xfrm>
            <a:off x="530683" y="728706"/>
            <a:ext cx="107218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a:solidFill>
                  <a:srgbClr val="000000"/>
                </a:solidFill>
              </a:defRPr>
            </a:lvl1pPr>
          </a:lstStyle>
          <a:p>
            <a:r>
              <a:rPr dirty="0">
                <a:latin typeface="+mn-lt"/>
              </a:rPr>
              <a:t>4.Upload the file in the form of pdf otherwise it won’t validate</a:t>
            </a:r>
          </a:p>
        </p:txBody>
      </p:sp>
      <p:pic>
        <p:nvPicPr>
          <p:cNvPr id="171" name="image2.jpeg" descr="image2.jpeg"/>
          <p:cNvPicPr>
            <a:picLocks noChangeAspect="1"/>
          </p:cNvPicPr>
          <p:nvPr/>
        </p:nvPicPr>
        <p:blipFill>
          <a:blip r:embed="rId3"/>
          <a:stretch>
            <a:fillRect/>
          </a:stretch>
        </p:blipFill>
        <p:spPr>
          <a:xfrm>
            <a:off x="1092840" y="1079368"/>
            <a:ext cx="8682459" cy="4381928"/>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7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75" name="Content Placeholder 2"/>
          <p:cNvSpPr txBox="1"/>
          <p:nvPr/>
        </p:nvSpPr>
        <p:spPr>
          <a:xfrm>
            <a:off x="530683" y="728706"/>
            <a:ext cx="107218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a:solidFill>
                  <a:srgbClr val="000000"/>
                </a:solidFill>
              </a:defRPr>
            </a:lvl1pPr>
          </a:lstStyle>
          <a:p>
            <a:r>
              <a:rPr dirty="0">
                <a:latin typeface="+mn-lt"/>
              </a:rPr>
              <a:t>5.After uploading the file the ,It will show the deviations of Original Contract from template </a:t>
            </a:r>
          </a:p>
        </p:txBody>
      </p:sp>
      <p:pic>
        <p:nvPicPr>
          <p:cNvPr id="176" name="WhatsApp Image 2024-08-21 at 17.59.45.jpeg" descr="WhatsApp Image 2024-08-21 at 17.59.45.jpeg"/>
          <p:cNvPicPr>
            <a:picLocks noChangeAspect="1"/>
          </p:cNvPicPr>
          <p:nvPr/>
        </p:nvPicPr>
        <p:blipFill>
          <a:blip r:embed="rId3"/>
          <a:stretch>
            <a:fillRect/>
          </a:stretch>
        </p:blipFill>
        <p:spPr>
          <a:xfrm>
            <a:off x="1047455" y="1168731"/>
            <a:ext cx="10097090" cy="473301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79"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80" name="Content Placeholder 2"/>
          <p:cNvSpPr txBox="1"/>
          <p:nvPr/>
        </p:nvSpPr>
        <p:spPr>
          <a:xfrm>
            <a:off x="398423" y="452161"/>
            <a:ext cx="107218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a:solidFill>
                  <a:srgbClr val="000000"/>
                </a:solidFill>
              </a:defRPr>
            </a:lvl1pPr>
          </a:lstStyle>
          <a:p>
            <a:r>
              <a:rPr dirty="0">
                <a:latin typeface="+mn-lt"/>
              </a:rPr>
              <a:t>6.The contract will be Highlighted as shown in figure</a:t>
            </a:r>
          </a:p>
        </p:txBody>
      </p:sp>
      <p:pic>
        <p:nvPicPr>
          <p:cNvPr id="181" name="WhatsApp Image 2024-08-21 at 17.59.45 (1).jpeg" descr="WhatsApp Image 2024-08-21 at 17.59.45 (1).jpeg"/>
          <p:cNvPicPr>
            <a:picLocks noChangeAspect="1"/>
          </p:cNvPicPr>
          <p:nvPr/>
        </p:nvPicPr>
        <p:blipFill>
          <a:blip r:embed="rId3"/>
          <a:stretch>
            <a:fillRect/>
          </a:stretch>
        </p:blipFill>
        <p:spPr>
          <a:xfrm>
            <a:off x="973395" y="931450"/>
            <a:ext cx="9104670" cy="4750269"/>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8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85" name="Content Placeholder 2"/>
          <p:cNvSpPr txBox="1"/>
          <p:nvPr/>
        </p:nvSpPr>
        <p:spPr>
          <a:xfrm>
            <a:off x="398423" y="452161"/>
            <a:ext cx="1072182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a:solidFill>
                  <a:srgbClr val="000000"/>
                </a:solidFill>
              </a:defRPr>
            </a:lvl1pPr>
          </a:lstStyle>
          <a:p>
            <a:r>
              <a:rPr dirty="0">
                <a:latin typeface="+mn-lt"/>
              </a:rPr>
              <a:t>7.After Highlighting it will detect the entities </a:t>
            </a:r>
          </a:p>
        </p:txBody>
      </p:sp>
      <p:pic>
        <p:nvPicPr>
          <p:cNvPr id="186" name="WhatsApp Image 2024-08-21 at 17.59.45 (2).jpeg" descr="WhatsApp Image 2024-08-21 at 17.59.45 (2).jpeg"/>
          <p:cNvPicPr>
            <a:picLocks noChangeAspect="1"/>
          </p:cNvPicPr>
          <p:nvPr/>
        </p:nvPicPr>
        <p:blipFill>
          <a:blip r:embed="rId3"/>
          <a:stretch>
            <a:fillRect/>
          </a:stretch>
        </p:blipFill>
        <p:spPr>
          <a:xfrm>
            <a:off x="470662" y="911577"/>
            <a:ext cx="10577351" cy="475980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45;p2"/>
          <p:cNvSpPr txBox="1"/>
          <p:nvPr/>
        </p:nvSpPr>
        <p:spPr>
          <a:xfrm>
            <a:off x="2922019" y="230915"/>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CONCLUSION</a:t>
            </a:r>
          </a:p>
        </p:txBody>
      </p:sp>
      <p:sp>
        <p:nvSpPr>
          <p:cNvPr id="189"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90"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91" name="Content Placeholder 2"/>
          <p:cNvSpPr txBox="1"/>
          <p:nvPr/>
        </p:nvSpPr>
        <p:spPr>
          <a:xfrm>
            <a:off x="710818" y="1230513"/>
            <a:ext cx="10318388" cy="4396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82296" indent="-82296" defTabSz="457200">
              <a:lnSpc>
                <a:spcPct val="150000"/>
              </a:lnSpc>
              <a:buClr>
                <a:srgbClr val="E48312"/>
              </a:buClr>
              <a:buSzPct val="100000"/>
              <a:buFont typeface="Calibri"/>
              <a:buChar char=" "/>
              <a:defRPr sz="2100">
                <a:solidFill>
                  <a:srgbClr val="000000"/>
                </a:solidFill>
                <a:latin typeface="+mn-lt"/>
                <a:ea typeface="+mn-ea"/>
                <a:cs typeface="+mn-cs"/>
                <a:sym typeface="Times Roman"/>
              </a:defRPr>
            </a:pPr>
            <a:r>
              <a:rPr dirty="0"/>
              <a:t>This project demonstrates the potential of combining various technologies to solve real-world problems effectively. By automating the tedious and error-prone process of contract validation, the application not only saves time and resources but also ensures higher accuracy and reliability. The collaborative effort of the team members, each bringing their expertise to the table, has resulted in a robust and user-friendly application that meets the needs of businesses dealing with complex contracts.</a:t>
            </a:r>
          </a:p>
          <a:p>
            <a:pPr marL="82296" indent="-82296" defTabSz="457200">
              <a:lnSpc>
                <a:spcPct val="150000"/>
              </a:lnSpc>
              <a:buClr>
                <a:srgbClr val="E48312"/>
              </a:buClr>
              <a:buSzPct val="100000"/>
              <a:buFont typeface="Calibri"/>
              <a:buChar char=" "/>
              <a:defRPr sz="2100">
                <a:solidFill>
                  <a:srgbClr val="000000"/>
                </a:solidFill>
                <a:latin typeface="+mn-lt"/>
                <a:ea typeface="+mn-ea"/>
                <a:cs typeface="+mn-cs"/>
                <a:sym typeface="Times Roman"/>
              </a:defRPr>
            </a:pPr>
            <a:r>
              <a:rPr dirty="0"/>
              <a:t>The successful implementation of this project showcases the importance of integrating machine learning and natural language processing in business applications, paving the way for more innovative solutions in the future.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23;p5"/>
          <p:cNvSpPr txBox="1"/>
          <p:nvPr/>
        </p:nvSpPr>
        <p:spPr>
          <a:xfrm>
            <a:off x="4240160" y="2797897"/>
            <a:ext cx="4614808" cy="99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5900" b="1">
                <a:solidFill>
                  <a:srgbClr val="007367"/>
                </a:solidFill>
                <a:latin typeface="Inter"/>
                <a:ea typeface="Inter"/>
                <a:cs typeface="Inter"/>
                <a:sym typeface="Inter"/>
              </a:defRPr>
            </a:lvl1pPr>
          </a:lstStyle>
          <a:p>
            <a:r>
              <a:rPr dirty="0">
                <a:latin typeface="+mn-lt"/>
              </a:rPr>
              <a:t>Thank You</a:t>
            </a:r>
          </a:p>
        </p:txBody>
      </p:sp>
      <p:sp>
        <p:nvSpPr>
          <p:cNvPr id="194" name="Google Shape;124;p5"/>
          <p:cNvSpPr/>
          <p:nvPr/>
        </p:nvSpPr>
        <p:spPr>
          <a:xfrm>
            <a:off x="10692817" y="360211"/>
            <a:ext cx="284483" cy="284484"/>
          </a:xfrm>
          <a:prstGeom prst="ellipse">
            <a:avLst/>
          </a:prstGeom>
          <a:solidFill>
            <a:srgbClr val="FFFFFF"/>
          </a:solidFill>
          <a:ln w="12700">
            <a:miter lim="400000"/>
          </a:ln>
        </p:spPr>
        <p:txBody>
          <a:bodyPr lIns="45719" rIns="45719" anchor="ctr"/>
          <a:lstStyle/>
          <a:p>
            <a:pPr algn="ctr">
              <a:defRPr sz="1800">
                <a:solidFill>
                  <a:srgbClr val="023672"/>
                </a:solidFill>
                <a:latin typeface="Play"/>
                <a:ea typeface="Play"/>
                <a:cs typeface="Play"/>
                <a:sym typeface="Play"/>
              </a:defRPr>
            </a:pPr>
            <a:endParaRPr/>
          </a:p>
        </p:txBody>
      </p:sp>
      <p:sp>
        <p:nvSpPr>
          <p:cNvPr id="195" name="Google Shape;125;p5"/>
          <p:cNvSpPr/>
          <p:nvPr/>
        </p:nvSpPr>
        <p:spPr>
          <a:xfrm>
            <a:off x="10766373" y="432517"/>
            <a:ext cx="141762" cy="141305"/>
          </a:xfrm>
          <a:custGeom>
            <a:avLst/>
            <a:gdLst/>
            <a:ahLst/>
            <a:cxnLst>
              <a:cxn ang="0">
                <a:pos x="wd2" y="hd2"/>
              </a:cxn>
              <a:cxn ang="5400000">
                <a:pos x="wd2" y="hd2"/>
              </a:cxn>
              <a:cxn ang="10800000">
                <a:pos x="wd2" y="hd2"/>
              </a:cxn>
              <a:cxn ang="16200000">
                <a:pos x="wd2" y="hd2"/>
              </a:cxn>
            </a:cxnLst>
            <a:rect l="0" t="0" r="r" b="b"/>
            <a:pathLst>
              <a:path w="19273" h="19365" extrusionOk="0">
                <a:moveTo>
                  <a:pt x="11045" y="11319"/>
                </a:moveTo>
                <a:cubicBezTo>
                  <a:pt x="9338" y="13030"/>
                  <a:pt x="7144" y="14740"/>
                  <a:pt x="6315" y="13909"/>
                </a:cubicBezTo>
                <a:cubicBezTo>
                  <a:pt x="4999" y="12590"/>
                  <a:pt x="4121" y="11710"/>
                  <a:pt x="1537" y="13909"/>
                </a:cubicBezTo>
                <a:cubicBezTo>
                  <a:pt x="-1486" y="16060"/>
                  <a:pt x="659" y="17770"/>
                  <a:pt x="1976" y="18650"/>
                </a:cubicBezTo>
                <a:cubicBezTo>
                  <a:pt x="3244" y="20360"/>
                  <a:pt x="8461" y="19089"/>
                  <a:pt x="13629" y="13909"/>
                </a:cubicBezTo>
                <a:cubicBezTo>
                  <a:pt x="18798" y="8729"/>
                  <a:pt x="20114" y="3500"/>
                  <a:pt x="18798" y="1741"/>
                </a:cubicBezTo>
                <a:cubicBezTo>
                  <a:pt x="17530" y="470"/>
                  <a:pt x="16213" y="-1240"/>
                  <a:pt x="14068" y="1350"/>
                </a:cubicBezTo>
                <a:cubicBezTo>
                  <a:pt x="11923" y="3940"/>
                  <a:pt x="12800" y="4771"/>
                  <a:pt x="14068" y="6139"/>
                </a:cubicBezTo>
                <a:cubicBezTo>
                  <a:pt x="14946" y="6921"/>
                  <a:pt x="13239" y="9120"/>
                  <a:pt x="11045" y="11319"/>
                </a:cubicBezTo>
              </a:path>
            </a:pathLst>
          </a:custGeom>
          <a:solidFill>
            <a:srgbClr val="017069"/>
          </a:solidFill>
          <a:ln w="12700">
            <a:miter lim="400000"/>
          </a:ln>
        </p:spPr>
        <p:txBody>
          <a:bodyPr lIns="45719" rIns="45719" anchor="ctr"/>
          <a:lstStyle/>
          <a:p>
            <a:pPr>
              <a:defRPr sz="1800">
                <a:solidFill>
                  <a:srgbClr val="023672"/>
                </a:solidFill>
                <a:latin typeface="Play"/>
                <a:ea typeface="Play"/>
                <a:cs typeface="Play"/>
                <a:sym typeface="Play"/>
              </a:defRPr>
            </a:pPr>
            <a:endParaRPr/>
          </a:p>
        </p:txBody>
      </p:sp>
      <p:sp>
        <p:nvSpPr>
          <p:cNvPr id="196" name="Google Shape;126;p5"/>
          <p:cNvSpPr/>
          <p:nvPr/>
        </p:nvSpPr>
        <p:spPr>
          <a:xfrm>
            <a:off x="11108103" y="360211"/>
            <a:ext cx="284483" cy="284484"/>
          </a:xfrm>
          <a:prstGeom prst="ellipse">
            <a:avLst/>
          </a:prstGeom>
          <a:solidFill>
            <a:srgbClr val="FFFFFF"/>
          </a:solidFill>
          <a:ln w="12700">
            <a:miter lim="400000"/>
          </a:ln>
        </p:spPr>
        <p:txBody>
          <a:bodyPr lIns="45719" rIns="45719" anchor="ctr"/>
          <a:lstStyle/>
          <a:p>
            <a:pPr algn="ctr">
              <a:defRPr sz="1800">
                <a:solidFill>
                  <a:srgbClr val="023672"/>
                </a:solidFill>
                <a:latin typeface="Play"/>
                <a:ea typeface="Play"/>
                <a:cs typeface="Play"/>
                <a:sym typeface="Play"/>
              </a:defRPr>
            </a:pPr>
            <a:endParaRPr/>
          </a:p>
        </p:txBody>
      </p:sp>
      <p:sp>
        <p:nvSpPr>
          <p:cNvPr id="197" name="Google Shape;127;p5"/>
          <p:cNvSpPr/>
          <p:nvPr/>
        </p:nvSpPr>
        <p:spPr>
          <a:xfrm>
            <a:off x="11176423" y="455186"/>
            <a:ext cx="147504" cy="94202"/>
          </a:xfrm>
          <a:custGeom>
            <a:avLst/>
            <a:gdLst/>
            <a:ahLst/>
            <a:cxnLst>
              <a:cxn ang="0">
                <a:pos x="wd2" y="hd2"/>
              </a:cxn>
              <a:cxn ang="5400000">
                <a:pos x="wd2" y="hd2"/>
              </a:cxn>
              <a:cxn ang="10800000">
                <a:pos x="wd2" y="hd2"/>
              </a:cxn>
              <a:cxn ang="16200000">
                <a:pos x="wd2" y="hd2"/>
              </a:cxn>
            </a:cxnLst>
            <a:rect l="0" t="0" r="r" b="b"/>
            <a:pathLst>
              <a:path w="20885" h="21600" extrusionOk="0">
                <a:moveTo>
                  <a:pt x="488" y="2054"/>
                </a:moveTo>
                <a:cubicBezTo>
                  <a:pt x="1286" y="2662"/>
                  <a:pt x="9175" y="9507"/>
                  <a:pt x="9175" y="9507"/>
                </a:cubicBezTo>
                <a:cubicBezTo>
                  <a:pt x="9598" y="10115"/>
                  <a:pt x="10020" y="10115"/>
                  <a:pt x="10490" y="10115"/>
                </a:cubicBezTo>
                <a:cubicBezTo>
                  <a:pt x="10866" y="10115"/>
                  <a:pt x="11288" y="10115"/>
                  <a:pt x="11288" y="9507"/>
                </a:cubicBezTo>
                <a:cubicBezTo>
                  <a:pt x="11664" y="9507"/>
                  <a:pt x="19600" y="2662"/>
                  <a:pt x="20022" y="2054"/>
                </a:cubicBezTo>
                <a:cubicBezTo>
                  <a:pt x="20867" y="1369"/>
                  <a:pt x="21243" y="0"/>
                  <a:pt x="20445" y="0"/>
                </a:cubicBezTo>
                <a:cubicBezTo>
                  <a:pt x="488" y="0"/>
                  <a:pt x="488" y="0"/>
                  <a:pt x="488" y="0"/>
                </a:cubicBezTo>
                <a:cubicBezTo>
                  <a:pt x="-357" y="0"/>
                  <a:pt x="66" y="1369"/>
                  <a:pt x="488" y="2054"/>
                </a:cubicBezTo>
                <a:close/>
                <a:moveTo>
                  <a:pt x="20445" y="6085"/>
                </a:moveTo>
                <a:cubicBezTo>
                  <a:pt x="20022" y="6085"/>
                  <a:pt x="11664" y="12854"/>
                  <a:pt x="11288" y="13538"/>
                </a:cubicBezTo>
                <a:cubicBezTo>
                  <a:pt x="11288" y="13538"/>
                  <a:pt x="10866" y="13538"/>
                  <a:pt x="10490" y="13538"/>
                </a:cubicBezTo>
                <a:cubicBezTo>
                  <a:pt x="10020" y="13538"/>
                  <a:pt x="9598" y="13538"/>
                  <a:pt x="9175" y="13538"/>
                </a:cubicBezTo>
                <a:cubicBezTo>
                  <a:pt x="8753" y="12854"/>
                  <a:pt x="911" y="6085"/>
                  <a:pt x="488" y="6085"/>
                </a:cubicBezTo>
                <a:cubicBezTo>
                  <a:pt x="66" y="5476"/>
                  <a:pt x="66" y="6085"/>
                  <a:pt x="66" y="6085"/>
                </a:cubicBezTo>
                <a:cubicBezTo>
                  <a:pt x="66" y="6693"/>
                  <a:pt x="66" y="20231"/>
                  <a:pt x="66" y="20231"/>
                </a:cubicBezTo>
                <a:cubicBezTo>
                  <a:pt x="66" y="20915"/>
                  <a:pt x="488" y="21600"/>
                  <a:pt x="1286" y="21600"/>
                </a:cubicBezTo>
                <a:cubicBezTo>
                  <a:pt x="19600" y="21600"/>
                  <a:pt x="19600" y="21600"/>
                  <a:pt x="19600" y="21600"/>
                </a:cubicBezTo>
                <a:cubicBezTo>
                  <a:pt x="20445" y="21600"/>
                  <a:pt x="20867" y="20915"/>
                  <a:pt x="20867" y="20231"/>
                </a:cubicBezTo>
                <a:cubicBezTo>
                  <a:pt x="20867" y="20231"/>
                  <a:pt x="20867" y="6693"/>
                  <a:pt x="20867" y="6085"/>
                </a:cubicBezTo>
                <a:cubicBezTo>
                  <a:pt x="20867" y="6085"/>
                  <a:pt x="20867" y="5476"/>
                  <a:pt x="20445" y="6085"/>
                </a:cubicBezTo>
                <a:close/>
              </a:path>
            </a:pathLst>
          </a:custGeom>
          <a:solidFill>
            <a:srgbClr val="017069"/>
          </a:solidFill>
          <a:ln w="12700">
            <a:miter lim="400000"/>
          </a:ln>
        </p:spPr>
        <p:txBody>
          <a:bodyPr lIns="45719" rIns="45719" anchor="ctr"/>
          <a:lstStyle/>
          <a:p>
            <a:pPr>
              <a:defRPr sz="1800">
                <a:solidFill>
                  <a:srgbClr val="023672"/>
                </a:solidFill>
                <a:latin typeface="Play"/>
                <a:ea typeface="Play"/>
                <a:cs typeface="Play"/>
                <a:sym typeface="Play"/>
              </a:defRPr>
            </a:pPr>
            <a:endParaRPr/>
          </a:p>
        </p:txBody>
      </p:sp>
      <p:sp>
        <p:nvSpPr>
          <p:cNvPr id="198" name="Google Shape;128;p5"/>
          <p:cNvSpPr/>
          <p:nvPr/>
        </p:nvSpPr>
        <p:spPr>
          <a:xfrm>
            <a:off x="11523388" y="360211"/>
            <a:ext cx="284483" cy="284484"/>
          </a:xfrm>
          <a:prstGeom prst="ellipse">
            <a:avLst/>
          </a:prstGeom>
          <a:solidFill>
            <a:srgbClr val="FFFFFF"/>
          </a:solidFill>
          <a:ln w="12700">
            <a:miter lim="400000"/>
          </a:ln>
        </p:spPr>
        <p:txBody>
          <a:bodyPr lIns="45719" rIns="45719" anchor="ctr"/>
          <a:lstStyle/>
          <a:p>
            <a:pPr algn="ctr">
              <a:defRPr sz="1800">
                <a:solidFill>
                  <a:srgbClr val="023672"/>
                </a:solidFill>
                <a:latin typeface="Play"/>
                <a:ea typeface="Play"/>
                <a:cs typeface="Play"/>
                <a:sym typeface="Play"/>
              </a:defRPr>
            </a:pPr>
            <a:endParaRPr/>
          </a:p>
        </p:txBody>
      </p:sp>
      <p:sp>
        <p:nvSpPr>
          <p:cNvPr id="199" name="Google Shape;129;p5"/>
          <p:cNvSpPr/>
          <p:nvPr/>
        </p:nvSpPr>
        <p:spPr>
          <a:xfrm>
            <a:off x="11624227" y="414630"/>
            <a:ext cx="82448" cy="175294"/>
          </a:xfrm>
          <a:custGeom>
            <a:avLst/>
            <a:gdLst/>
            <a:ahLst/>
            <a:cxnLst>
              <a:cxn ang="0">
                <a:pos x="wd2" y="hd2"/>
              </a:cxn>
              <a:cxn ang="5400000">
                <a:pos x="wd2" y="hd2"/>
              </a:cxn>
              <a:cxn ang="10800000">
                <a:pos x="wd2" y="hd2"/>
              </a:cxn>
              <a:cxn ang="16200000">
                <a:pos x="wd2" y="hd2"/>
              </a:cxn>
            </a:cxnLst>
            <a:rect l="0" t="0" r="r" b="b"/>
            <a:pathLst>
              <a:path w="21600" h="21600" extrusionOk="0">
                <a:moveTo>
                  <a:pt x="16644" y="0"/>
                </a:moveTo>
                <a:cubicBezTo>
                  <a:pt x="19917" y="0"/>
                  <a:pt x="20758" y="1173"/>
                  <a:pt x="20758" y="2303"/>
                </a:cubicBezTo>
                <a:cubicBezTo>
                  <a:pt x="20758" y="3477"/>
                  <a:pt x="18327" y="4998"/>
                  <a:pt x="14961" y="4998"/>
                </a:cubicBezTo>
                <a:cubicBezTo>
                  <a:pt x="11688" y="4998"/>
                  <a:pt x="10005" y="4216"/>
                  <a:pt x="10005" y="2695"/>
                </a:cubicBezTo>
                <a:cubicBezTo>
                  <a:pt x="10005" y="1521"/>
                  <a:pt x="12530" y="0"/>
                  <a:pt x="16644" y="0"/>
                </a:cubicBezTo>
                <a:close/>
                <a:moveTo>
                  <a:pt x="6732" y="21600"/>
                </a:moveTo>
                <a:cubicBezTo>
                  <a:pt x="4208" y="21600"/>
                  <a:pt x="2618" y="20774"/>
                  <a:pt x="4208" y="17689"/>
                </a:cubicBezTo>
                <a:cubicBezTo>
                  <a:pt x="7574" y="12343"/>
                  <a:pt x="7574" y="12343"/>
                  <a:pt x="7574" y="12343"/>
                </a:cubicBezTo>
                <a:cubicBezTo>
                  <a:pt x="7574" y="11561"/>
                  <a:pt x="7574" y="11169"/>
                  <a:pt x="7574" y="11169"/>
                </a:cubicBezTo>
                <a:cubicBezTo>
                  <a:pt x="6732" y="11169"/>
                  <a:pt x="3460" y="11952"/>
                  <a:pt x="1777" y="12343"/>
                </a:cubicBezTo>
                <a:cubicBezTo>
                  <a:pt x="0" y="11561"/>
                  <a:pt x="0" y="11561"/>
                  <a:pt x="0" y="11561"/>
                </a:cubicBezTo>
                <a:cubicBezTo>
                  <a:pt x="5891" y="9257"/>
                  <a:pt x="13371" y="7736"/>
                  <a:pt x="15803" y="7736"/>
                </a:cubicBezTo>
                <a:cubicBezTo>
                  <a:pt x="18327" y="7736"/>
                  <a:pt x="19169" y="9257"/>
                  <a:pt x="17486" y="11169"/>
                </a:cubicBezTo>
                <a:cubicBezTo>
                  <a:pt x="14119" y="16950"/>
                  <a:pt x="14119" y="16950"/>
                  <a:pt x="14119" y="16950"/>
                </a:cubicBezTo>
                <a:cubicBezTo>
                  <a:pt x="14119" y="18080"/>
                  <a:pt x="14119" y="18471"/>
                  <a:pt x="14961" y="18471"/>
                </a:cubicBezTo>
                <a:cubicBezTo>
                  <a:pt x="14961" y="18471"/>
                  <a:pt x="17486" y="17689"/>
                  <a:pt x="19917" y="16950"/>
                </a:cubicBezTo>
                <a:cubicBezTo>
                  <a:pt x="21600" y="17689"/>
                  <a:pt x="21600" y="17689"/>
                  <a:pt x="21600" y="17689"/>
                </a:cubicBezTo>
                <a:cubicBezTo>
                  <a:pt x="15803" y="20774"/>
                  <a:pt x="9164" y="21600"/>
                  <a:pt x="6732" y="21600"/>
                </a:cubicBezTo>
                <a:close/>
              </a:path>
            </a:pathLst>
          </a:custGeom>
          <a:solidFill>
            <a:srgbClr val="017069"/>
          </a:solidFill>
          <a:ln w="12700">
            <a:miter lim="400000"/>
          </a:ln>
        </p:spPr>
        <p:txBody>
          <a:bodyPr lIns="45719" rIns="45719" anchor="ctr"/>
          <a:lstStyle/>
          <a:p>
            <a:pPr>
              <a:defRPr sz="1800">
                <a:solidFill>
                  <a:srgbClr val="023672"/>
                </a:solidFill>
                <a:latin typeface="Play"/>
                <a:ea typeface="Play"/>
                <a:cs typeface="Play"/>
                <a:sym typeface="Play"/>
              </a:defRPr>
            </a:pPr>
            <a:endParaRPr/>
          </a:p>
        </p:txBody>
      </p:sp>
      <p:sp>
        <p:nvSpPr>
          <p:cNvPr id="200" name="Google Shape;10;p6"/>
          <p:cNvSpPr txBox="1"/>
          <p:nvPr/>
        </p:nvSpPr>
        <p:spPr>
          <a:xfrm>
            <a:off x="480135" y="6230137"/>
            <a:ext cx="4698359"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201"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45;p2"/>
          <p:cNvSpPr txBox="1"/>
          <p:nvPr/>
        </p:nvSpPr>
        <p:spPr>
          <a:xfrm>
            <a:off x="-423253" y="440362"/>
            <a:ext cx="5807988" cy="637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t>Team members :</a:t>
            </a:r>
          </a:p>
        </p:txBody>
      </p:sp>
      <p:sp>
        <p:nvSpPr>
          <p:cNvPr id="107" name="Google Shape;10;p6"/>
          <p:cNvSpPr txBox="1"/>
          <p:nvPr/>
        </p:nvSpPr>
        <p:spPr>
          <a:xfrm>
            <a:off x="480135" y="6230137"/>
            <a:ext cx="4698359"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08"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09" name="Content Placeholder 2"/>
          <p:cNvSpPr txBox="1"/>
          <p:nvPr/>
        </p:nvSpPr>
        <p:spPr>
          <a:xfrm>
            <a:off x="735086" y="1663081"/>
            <a:ext cx="10721828" cy="35318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b="1" dirty="0">
                <a:latin typeface="Times New Roman"/>
                <a:ea typeface="Times New Roman"/>
                <a:cs typeface="Times New Roman"/>
                <a:sym typeface="Times New Roman"/>
              </a:rPr>
              <a:t>Registration No(s)                   Name                                          </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BU21CSEN0100861              A. Sarayu Reddy</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BU21CSEN0100880             M. Keerthi Varshini </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BU21CSEN0100908             P. Sayed Sab Vali </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BU21CSEN0101229             V. Bhanu Teja Sahu</a:t>
            </a:r>
          </a:p>
          <a:p>
            <a:pPr algn="just" defTabSz="457200">
              <a:lnSpc>
                <a:spcPct val="200000"/>
              </a:lnSpc>
              <a:defRPr sz="1100">
                <a:solidFill>
                  <a:srgbClr val="000000"/>
                </a:solidFill>
                <a:uFill>
                  <a:solidFill>
                    <a:srgbClr val="000000"/>
                  </a:solidFill>
                </a:uFill>
                <a:latin typeface="Calibri"/>
                <a:ea typeface="Calibri"/>
                <a:cs typeface="Calibri"/>
                <a:sym typeface="Calibri"/>
              </a:defRPr>
            </a:pPr>
            <a:r>
              <a:rPr sz="2100" dirty="0">
                <a:latin typeface="Times New Roman"/>
                <a:ea typeface="Times New Roman"/>
                <a:cs typeface="Times New Roman"/>
                <a:sym typeface="Times New Roman"/>
              </a:rPr>
              <a:t>BU21CSEN0101648              K. Preethi          </a:t>
            </a:r>
            <a:r>
              <a:rPr sz="1200" dirty="0">
                <a:latin typeface="Times New Roman"/>
                <a:ea typeface="Times New Roman"/>
                <a:cs typeface="Times New Roman"/>
                <a:sym typeface="Times New Roman"/>
              </a:rP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45;p2"/>
          <p:cNvSpPr txBox="1"/>
          <p:nvPr/>
        </p:nvSpPr>
        <p:spPr>
          <a:xfrm>
            <a:off x="3135753" y="381018"/>
            <a:ext cx="5807987" cy="637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t>PROBLEM STATEMENT</a:t>
            </a:r>
          </a:p>
        </p:txBody>
      </p:sp>
      <p:sp>
        <p:nvSpPr>
          <p:cNvPr id="112"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13"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14" name="Content Placeholder 2"/>
          <p:cNvSpPr txBox="1"/>
          <p:nvPr/>
        </p:nvSpPr>
        <p:spPr>
          <a:xfrm>
            <a:off x="735085" y="1452108"/>
            <a:ext cx="10721829" cy="4870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lnSpc>
                <a:spcPct val="150000"/>
              </a:lnSpc>
              <a:defRPr sz="2500">
                <a:solidFill>
                  <a:srgbClr val="000000"/>
                </a:solidFill>
                <a:latin typeface="Arial Black"/>
                <a:ea typeface="Arial Black"/>
                <a:cs typeface="Arial Black"/>
                <a:sym typeface="Arial Black"/>
              </a:defRPr>
            </a:pPr>
            <a:r>
              <a:rPr b="1" dirty="0">
                <a:latin typeface="+mn-lt"/>
              </a:rPr>
              <a:t>Business Contract Validation –</a:t>
            </a:r>
            <a:endParaRPr sz="2100" b="1" dirty="0">
              <a:latin typeface="+mn-lt"/>
            </a:endParaRPr>
          </a:p>
          <a:p>
            <a:pPr defTabSz="457200">
              <a:lnSpc>
                <a:spcPct val="150000"/>
              </a:lnSpc>
              <a:defRPr sz="2100">
                <a:solidFill>
                  <a:srgbClr val="000000"/>
                </a:solidFill>
                <a:latin typeface="+mn-lt"/>
                <a:ea typeface="+mn-ea"/>
                <a:cs typeface="+mn-cs"/>
                <a:sym typeface="Times Roman"/>
              </a:defRPr>
            </a:pPr>
            <a:r>
              <a:rPr dirty="0"/>
              <a:t>To Classify Content within the Contract Clauses and Determine Deviations from Templates and highlight </a:t>
            </a:r>
            <a:r>
              <a:rPr dirty="0" err="1"/>
              <a:t>them.When</a:t>
            </a:r>
            <a:r>
              <a:rPr dirty="0"/>
              <a:t> validating a business contract by classifying content within clauses and identifying deviations from templates, the process involves meticulous scrutiny. Each clause is </a:t>
            </a:r>
            <a:r>
              <a:rPr dirty="0" err="1"/>
              <a:t>categorised</a:t>
            </a:r>
            <a:r>
              <a:rPr dirty="0"/>
              <a:t> according to its purpose, such as defining obligations, specifying terms, or outlining responsibilities. By comparing these clauses against established templates or standard industry practices, any discrepancies or variations can be pinpointed and highlighted. This method ensures that the contract is not only comprehensive but also aligns closely with best practices, enhancing its clarity, enforceability, and legal compliance.</a:t>
            </a:r>
          </a:p>
          <a:p>
            <a:pPr defTabSz="457200">
              <a:defRPr sz="2100">
                <a:solidFill>
                  <a:srgbClr val="000000"/>
                </a:solidFill>
                <a:latin typeface="+mn-lt"/>
                <a:ea typeface="+mn-ea"/>
                <a:cs typeface="+mn-cs"/>
                <a:sym typeface="Times Roman"/>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45;p2"/>
          <p:cNvSpPr txBox="1"/>
          <p:nvPr/>
        </p:nvSpPr>
        <p:spPr>
          <a:xfrm>
            <a:off x="3069503" y="465623"/>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ABSTRACT</a:t>
            </a:r>
          </a:p>
        </p:txBody>
      </p:sp>
      <p:sp>
        <p:nvSpPr>
          <p:cNvPr id="117" name="Google Shape;10;p6"/>
          <p:cNvSpPr txBox="1"/>
          <p:nvPr/>
        </p:nvSpPr>
        <p:spPr>
          <a:xfrm>
            <a:off x="480135" y="6230137"/>
            <a:ext cx="4698359"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18"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19" name="Content Placeholder 2"/>
          <p:cNvSpPr txBox="1"/>
          <p:nvPr/>
        </p:nvSpPr>
        <p:spPr>
          <a:xfrm>
            <a:off x="698090" y="1032388"/>
            <a:ext cx="10998255" cy="57400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50000"/>
              </a:lnSpc>
              <a:defRPr sz="2100">
                <a:solidFill>
                  <a:srgbClr val="000000"/>
                </a:solidFill>
                <a:latin typeface="+mn-lt"/>
                <a:ea typeface="+mn-ea"/>
                <a:cs typeface="+mn-cs"/>
                <a:sym typeface="Times Roman"/>
              </a:defRPr>
            </a:pPr>
            <a:r>
              <a:rPr dirty="0"/>
              <a:t>Introduce an application that automates the validation of business contracts using NLP and text comparison </a:t>
            </a:r>
            <a:r>
              <a:rPr dirty="0" err="1"/>
              <a:t>algorithms.The</a:t>
            </a:r>
            <a:r>
              <a:rPr dirty="0"/>
              <a:t> application classifies contract clauses based on their content, such as obligations, responsibilities, and terms, it compares classified clauses against predefined templates to detect any deviations from standard or industry practices, the system automatically highlights any deviations, bringing attention to non-standard clauses that require further review.</a:t>
            </a:r>
          </a:p>
          <a:p>
            <a:pPr defTabSz="457200">
              <a:lnSpc>
                <a:spcPct val="150000"/>
              </a:lnSpc>
              <a:defRPr sz="2100">
                <a:solidFill>
                  <a:srgbClr val="000000"/>
                </a:solidFill>
                <a:latin typeface="+mn-lt"/>
                <a:ea typeface="+mn-ea"/>
                <a:cs typeface="+mn-cs"/>
                <a:sym typeface="Times Roman"/>
              </a:defRPr>
            </a:pPr>
            <a:r>
              <a:rPr dirty="0"/>
              <a:t>The automation reduces manual effort, minimizes human error, and ensures consistent contract </a:t>
            </a:r>
            <a:r>
              <a:rPr dirty="0" err="1"/>
              <a:t>reviews.The</a:t>
            </a:r>
            <a:r>
              <a:rPr dirty="0"/>
              <a:t> solution enhances contract management by ensuring that contracts align with legal requirements and industry </a:t>
            </a:r>
            <a:r>
              <a:rPr dirty="0" err="1"/>
              <a:t>standards.Legal</a:t>
            </a:r>
            <a:r>
              <a:rPr dirty="0"/>
              <a:t> and business professionals can focus on strategic decisions rather than manual reviews, leading to better contract </a:t>
            </a:r>
            <a:r>
              <a:rPr dirty="0" err="1"/>
              <a:t>outcomes.The</a:t>
            </a:r>
            <a:r>
              <a:rPr dirty="0"/>
              <a:t> application streamlines the contract validation process, making it more efficient, reliable, and scalable</a:t>
            </a:r>
          </a:p>
          <a:p>
            <a:pPr defTabSz="457200">
              <a:spcBef>
                <a:spcPts val="1200"/>
              </a:spcBef>
              <a:defRPr sz="2100">
                <a:solidFill>
                  <a:srgbClr val="000000"/>
                </a:solidFill>
                <a:latin typeface="+mn-lt"/>
                <a:ea typeface="+mn-ea"/>
                <a:cs typeface="+mn-cs"/>
                <a:sym typeface="Times Roman"/>
              </a:defRPr>
            </a:pPr>
            <a:endParaRPr dirty="0"/>
          </a:p>
          <a:p>
            <a:pPr defTabSz="457200">
              <a:defRPr sz="2100">
                <a:solidFill>
                  <a:srgbClr val="000000"/>
                </a:solidFill>
                <a:latin typeface="+mn-lt"/>
                <a:ea typeface="+mn-ea"/>
                <a:cs typeface="+mn-cs"/>
                <a:sym typeface="Times Roman"/>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ontent Placeholder 2"/>
          <p:cNvSpPr txBox="1"/>
          <p:nvPr/>
        </p:nvSpPr>
        <p:spPr>
          <a:xfrm>
            <a:off x="516011" y="1250296"/>
            <a:ext cx="11159977" cy="4580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50000"/>
              </a:lnSpc>
              <a:defRPr sz="1900">
                <a:solidFill>
                  <a:srgbClr val="000000"/>
                </a:solidFill>
                <a:latin typeface="Times New Roman"/>
                <a:ea typeface="Times New Roman"/>
                <a:cs typeface="Times New Roman"/>
                <a:sym typeface="Times New Roman"/>
              </a:defRPr>
            </a:pPr>
            <a:r>
              <a:rPr dirty="0"/>
              <a:t>Your application idea for validating business contracts is unique because it combines advanced natural language processing (NLP) techniques with text comparison algorithms to automate a traditionally manual and time-consuming process. By classifying content within contract clauses and identifying deviations from predefined templates, your solution can enhance consistency, accuracy, and efficiency in contract reviews.</a:t>
            </a:r>
          </a:p>
          <a:p>
            <a:pPr defTabSz="457200">
              <a:spcBef>
                <a:spcPts val="1400"/>
              </a:spcBef>
              <a:defRPr sz="2200" b="1">
                <a:solidFill>
                  <a:srgbClr val="000000"/>
                </a:solidFill>
                <a:latin typeface="+mn-lt"/>
                <a:ea typeface="+mn-ea"/>
                <a:cs typeface="+mn-cs"/>
                <a:sym typeface="Times Roman"/>
              </a:defRPr>
            </a:pPr>
            <a:r>
              <a:rPr dirty="0"/>
              <a:t>Unique Aspects:</a:t>
            </a:r>
          </a:p>
          <a:p>
            <a:pPr algn="just" defTabSz="457200">
              <a:defRPr sz="1800" b="1">
                <a:solidFill>
                  <a:srgbClr val="000000"/>
                </a:solidFill>
                <a:latin typeface="+mn-lt"/>
                <a:ea typeface="+mn-ea"/>
                <a:cs typeface="+mn-cs"/>
                <a:sym typeface="Times Roman"/>
              </a:defRPr>
            </a:pPr>
            <a:r>
              <a:rPr dirty="0"/>
              <a:t>1.NLP-Powered Classification</a:t>
            </a:r>
            <a:r>
              <a:rPr b="0" dirty="0"/>
              <a:t>: Using NLP, the application can accurately classify clauses based on their</a:t>
            </a:r>
            <a:r>
              <a:rPr lang="en-IN" b="0" dirty="0"/>
              <a:t> </a:t>
            </a:r>
            <a:r>
              <a:rPr b="0" dirty="0" err="1"/>
              <a:t>conten</a:t>
            </a:r>
            <a:r>
              <a:rPr lang="en-IN" b="0" dirty="0"/>
              <a:t>t </a:t>
            </a:r>
            <a:r>
              <a:rPr b="0" dirty="0"/>
              <a:t>(e.g.,</a:t>
            </a:r>
            <a:r>
              <a:rPr b="0" dirty="0" err="1"/>
              <a:t>obligations,responsibilities,terms</a:t>
            </a:r>
            <a:r>
              <a:rPr b="0" dirty="0"/>
              <a:t>).</a:t>
            </a:r>
            <a:br>
              <a:rPr b="0" dirty="0"/>
            </a:br>
            <a:endParaRPr b="0" dirty="0"/>
          </a:p>
          <a:p>
            <a:pPr defTabSz="457200">
              <a:defRPr sz="1800" b="1">
                <a:solidFill>
                  <a:srgbClr val="000000"/>
                </a:solidFill>
                <a:latin typeface="+mn-lt"/>
                <a:ea typeface="+mn-ea"/>
                <a:cs typeface="+mn-cs"/>
                <a:sym typeface="Times Roman"/>
              </a:defRPr>
            </a:pPr>
            <a:r>
              <a:rPr dirty="0"/>
              <a:t>2.Automated Deviation </a:t>
            </a:r>
            <a:r>
              <a:rPr dirty="0" err="1"/>
              <a:t>Detection</a:t>
            </a:r>
            <a:r>
              <a:rPr b="0" dirty="0" err="1"/>
              <a:t>:The</a:t>
            </a:r>
            <a:r>
              <a:rPr b="0" dirty="0"/>
              <a:t> text comparison algorithms can automatically highlight deviations from standard templates.</a:t>
            </a:r>
            <a:br>
              <a:rPr b="0" dirty="0"/>
            </a:br>
            <a:endParaRPr b="0" dirty="0"/>
          </a:p>
          <a:p>
            <a:pPr defTabSz="457200">
              <a:defRPr sz="1800" b="1">
                <a:solidFill>
                  <a:srgbClr val="000000"/>
                </a:solidFill>
                <a:latin typeface="+mn-lt"/>
                <a:ea typeface="+mn-ea"/>
                <a:cs typeface="+mn-cs"/>
                <a:sym typeface="Times Roman"/>
              </a:defRPr>
            </a:pPr>
            <a:r>
              <a:rPr b="0" dirty="0"/>
              <a:t>3.</a:t>
            </a:r>
            <a:r>
              <a:rPr dirty="0"/>
              <a:t>Efficiency and </a:t>
            </a:r>
            <a:r>
              <a:rPr dirty="0" err="1"/>
              <a:t>Consistency</a:t>
            </a:r>
            <a:r>
              <a:rPr b="0" dirty="0" err="1"/>
              <a:t>:By</a:t>
            </a:r>
            <a:r>
              <a:rPr b="0" dirty="0"/>
              <a:t> automating the review process, the application reduces the time and effort required for manual reviews while ensuring that all contracts are consistently checked against the same standards.</a:t>
            </a:r>
          </a:p>
        </p:txBody>
      </p:sp>
      <p:sp>
        <p:nvSpPr>
          <p:cNvPr id="122" name="Google Shape;45;p2"/>
          <p:cNvSpPr txBox="1"/>
          <p:nvPr/>
        </p:nvSpPr>
        <p:spPr>
          <a:xfrm>
            <a:off x="2325016" y="320281"/>
            <a:ext cx="6165891" cy="118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lgn="ctr">
              <a:defRPr sz="3600" b="1">
                <a:solidFill>
                  <a:srgbClr val="007367"/>
                </a:solidFill>
                <a:latin typeface="Inter"/>
                <a:ea typeface="Inter"/>
                <a:cs typeface="Inter"/>
                <a:sym typeface="Inter"/>
              </a:defRPr>
            </a:pPr>
            <a:r>
              <a:t>Unique Idea Brief (Solution)</a:t>
            </a:r>
            <a:br/>
            <a:endParaRPr/>
          </a:p>
        </p:txBody>
      </p:sp>
      <p:sp>
        <p:nvSpPr>
          <p:cNvPr id="123"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2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2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28" name="Content Placeholder 2"/>
          <p:cNvSpPr txBox="1"/>
          <p:nvPr/>
        </p:nvSpPr>
        <p:spPr>
          <a:xfrm>
            <a:off x="255640" y="98324"/>
            <a:ext cx="11415250" cy="5576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lnSpc>
                <a:spcPct val="150000"/>
              </a:lnSpc>
              <a:defRPr sz="2800" b="1">
                <a:solidFill>
                  <a:srgbClr val="000000"/>
                </a:solidFill>
                <a:latin typeface="+mn-lt"/>
                <a:ea typeface="+mn-ea"/>
                <a:cs typeface="+mn-cs"/>
                <a:sym typeface="Times Roman"/>
              </a:defRPr>
            </a:pPr>
            <a:r>
              <a:rPr sz="2000" dirty="0"/>
              <a:t>Brief Solution:-</a:t>
            </a:r>
            <a:endParaRPr lang="en-US" sz="2000" dirty="0"/>
          </a:p>
          <a:p>
            <a:pPr defTabSz="457200">
              <a:lnSpc>
                <a:spcPct val="150000"/>
              </a:lnSpc>
              <a:defRPr sz="2800" b="1">
                <a:solidFill>
                  <a:srgbClr val="000000"/>
                </a:solidFill>
                <a:latin typeface="+mn-lt"/>
                <a:ea typeface="+mn-ea"/>
                <a:cs typeface="+mn-cs"/>
                <a:sym typeface="Times Roman"/>
              </a:defRPr>
            </a:pPr>
            <a:endParaRPr sz="2000" dirty="0"/>
          </a:p>
          <a:p>
            <a:pPr defTabSz="457200">
              <a:lnSpc>
                <a:spcPct val="150000"/>
              </a:lnSpc>
              <a:defRPr sz="2100" b="1">
                <a:solidFill>
                  <a:srgbClr val="000000"/>
                </a:solidFill>
                <a:latin typeface="+mn-lt"/>
                <a:ea typeface="+mn-ea"/>
                <a:cs typeface="+mn-cs"/>
                <a:sym typeface="Times Roman"/>
              </a:defRPr>
            </a:pPr>
            <a:r>
              <a:rPr sz="2000" dirty="0"/>
              <a:t>1.Clause Classification : </a:t>
            </a:r>
            <a:r>
              <a:rPr sz="2000" b="0" dirty="0"/>
              <a:t>Implement NLP models trained to understand the semantics of legal language, allowing the application to categorize each clause according to its purpose (e.g., payment terms, confidentiality, liability).</a:t>
            </a:r>
            <a:endParaRPr lang="en-US" sz="2000" b="0" dirty="0"/>
          </a:p>
          <a:p>
            <a:pPr defTabSz="457200">
              <a:lnSpc>
                <a:spcPct val="150000"/>
              </a:lnSpc>
              <a:defRPr sz="2100" b="1">
                <a:solidFill>
                  <a:srgbClr val="000000"/>
                </a:solidFill>
                <a:latin typeface="+mn-lt"/>
                <a:ea typeface="+mn-ea"/>
                <a:cs typeface="+mn-cs"/>
                <a:sym typeface="Times Roman"/>
              </a:defRPr>
            </a:pPr>
            <a:endParaRPr sz="2000" b="0" dirty="0"/>
          </a:p>
          <a:p>
            <a:pPr defTabSz="457200">
              <a:lnSpc>
                <a:spcPct val="150000"/>
              </a:lnSpc>
              <a:defRPr sz="2100" b="1">
                <a:solidFill>
                  <a:srgbClr val="000000"/>
                </a:solidFill>
                <a:latin typeface="+mn-lt"/>
                <a:ea typeface="+mn-ea"/>
                <a:cs typeface="+mn-cs"/>
                <a:sym typeface="Times Roman"/>
              </a:defRPr>
            </a:pPr>
            <a:r>
              <a:rPr sz="2000" dirty="0"/>
              <a:t>2.Template Matching</a:t>
            </a:r>
            <a:r>
              <a:rPr sz="2000" b="0" dirty="0"/>
              <a:t>: Develop a database of predefined templates and industry-standard clauses. The application compares the clauses in the contract with these templates to identify any discrepancies.</a:t>
            </a:r>
            <a:endParaRPr lang="en-US" sz="2000" b="0" dirty="0"/>
          </a:p>
          <a:p>
            <a:pPr defTabSz="457200">
              <a:lnSpc>
                <a:spcPct val="150000"/>
              </a:lnSpc>
              <a:defRPr sz="2100" b="1">
                <a:solidFill>
                  <a:srgbClr val="000000"/>
                </a:solidFill>
                <a:latin typeface="+mn-lt"/>
                <a:ea typeface="+mn-ea"/>
                <a:cs typeface="+mn-cs"/>
                <a:sym typeface="Times Roman"/>
              </a:defRPr>
            </a:pPr>
            <a:r>
              <a:rPr sz="2000" dirty="0"/>
              <a:t>3.Deviation Highlighting</a:t>
            </a:r>
            <a:r>
              <a:rPr sz="2000" b="0" dirty="0"/>
              <a:t>: When a deviation is detected, the application highlights the difference, providing a detailed explanation of how the clause differs from the standard template.</a:t>
            </a:r>
            <a:endParaRPr lang="en-US" sz="2000" b="0" dirty="0"/>
          </a:p>
          <a:p>
            <a:pPr defTabSz="457200">
              <a:lnSpc>
                <a:spcPct val="150000"/>
              </a:lnSpc>
              <a:defRPr sz="2100" b="1">
                <a:solidFill>
                  <a:srgbClr val="000000"/>
                </a:solidFill>
                <a:latin typeface="+mn-lt"/>
                <a:ea typeface="+mn-ea"/>
                <a:cs typeface="+mn-cs"/>
                <a:sym typeface="Times Roman"/>
              </a:defRPr>
            </a:pPr>
            <a:r>
              <a:rPr sz="2000" dirty="0"/>
              <a:t>4.User Interface : </a:t>
            </a:r>
            <a:r>
              <a:rPr sz="2000" b="0" dirty="0"/>
              <a:t>Create a user-friendly interface where legal professionals can upload contracts, review flagged deviations, and make informed decisions on whether to accept or modify the non-standard clauses.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45;p2"/>
          <p:cNvSpPr txBox="1"/>
          <p:nvPr/>
        </p:nvSpPr>
        <p:spPr>
          <a:xfrm>
            <a:off x="2829315" y="131039"/>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CHALLENGES</a:t>
            </a:r>
          </a:p>
        </p:txBody>
      </p:sp>
      <p:sp>
        <p:nvSpPr>
          <p:cNvPr id="131"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32"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33" name="Content Placeholder 2"/>
          <p:cNvSpPr txBox="1"/>
          <p:nvPr/>
        </p:nvSpPr>
        <p:spPr>
          <a:xfrm>
            <a:off x="127819" y="931556"/>
            <a:ext cx="11749549" cy="5016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85750" indent="-285750" defTabSz="457200">
              <a:lnSpc>
                <a:spcPct val="150000"/>
              </a:lnSpc>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Complex Legal Language</a:t>
            </a:r>
            <a:r>
              <a:rPr dirty="0"/>
              <a:t>: Legal contracts often feature intricate and </a:t>
            </a:r>
            <a:r>
              <a:rPr dirty="0" err="1"/>
              <a:t>specialised</a:t>
            </a:r>
            <a:r>
              <a:rPr dirty="0"/>
              <a:t> terminology, which can challenge NLP algorithms when it comes to correctly interpreting and </a:t>
            </a:r>
            <a:r>
              <a:rPr dirty="0" err="1"/>
              <a:t>categorising</a:t>
            </a:r>
            <a:r>
              <a:rPr dirty="0"/>
              <a:t> clauses.</a:t>
            </a:r>
          </a:p>
          <a:p>
            <a:pPr marL="285750" indent="-285750" defTabSz="457200">
              <a:lnSpc>
                <a:spcPct val="150000"/>
              </a:lnSpc>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Diverse Templates</a:t>
            </a:r>
            <a:r>
              <a:rPr dirty="0"/>
              <a:t>: Contracts vary widely across different industries and businesses, necessitating a broad range of templates that must be regularly updated to maintain their applicability and usefulness.</a:t>
            </a:r>
          </a:p>
          <a:p>
            <a:pPr marL="285750" indent="-285750" defTabSz="457200">
              <a:lnSpc>
                <a:spcPct val="150000"/>
              </a:lnSpc>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Addressing Ambiguities</a:t>
            </a:r>
            <a:r>
              <a:rPr dirty="0"/>
              <a:t>: Detecting and resolving ambiguous language within contracts is difficult, as even minor differences in phrasing can lead to varied interpretations.</a:t>
            </a:r>
          </a:p>
          <a:p>
            <a:pPr marL="285750" indent="-285750" defTabSz="457200">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NLP Model Scalability</a:t>
            </a:r>
            <a:r>
              <a:rPr dirty="0"/>
              <a:t>: As the number of contracts grows, it is essential for NLP models to scale efficiently to manage large volumes of data while maintaining accuracy.</a:t>
            </a:r>
            <a:endParaRPr lang="en-US" dirty="0"/>
          </a:p>
          <a:p>
            <a:pPr marL="285750" indent="-285750" defTabSz="457200">
              <a:spcBef>
                <a:spcPts val="1200"/>
              </a:spcBef>
              <a:buFont typeface="Arial" panose="020B0604020202020204" pitchFamily="34" charset="0"/>
              <a:buChar char="•"/>
              <a:defRPr sz="1800">
                <a:solidFill>
                  <a:srgbClr val="000000"/>
                </a:solidFill>
                <a:latin typeface="+mn-lt"/>
                <a:ea typeface="+mn-ea"/>
                <a:cs typeface="+mn-cs"/>
                <a:sym typeface="Times Roman"/>
              </a:defRPr>
            </a:pPr>
            <a:r>
              <a:rPr lang="en-US" b="1" dirty="0"/>
              <a:t>Need for Customization</a:t>
            </a:r>
            <a:r>
              <a:rPr lang="en-US" dirty="0"/>
              <a:t>:  </a:t>
            </a:r>
            <a:r>
              <a:rPr lang="en-US" dirty="0" err="1"/>
              <a:t>Organisations</a:t>
            </a:r>
            <a:r>
              <a:rPr lang="en-US" dirty="0"/>
              <a:t> often require tailored contract templates and review criteria, making it challenging to create a universally applicable solution.</a:t>
            </a:r>
          </a:p>
          <a:p>
            <a:pPr marL="285750" indent="-285750" algn="just" defTabSz="457200">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Ensuring Data Security and Privacy</a:t>
            </a:r>
            <a:r>
              <a:rPr dirty="0"/>
              <a:t>: Managing confidential contract data demands rigorous security protocols to safeguard against data breaches and </a:t>
            </a:r>
            <a:r>
              <a:rPr dirty="0" err="1"/>
              <a:t>unauthorised</a:t>
            </a:r>
            <a:r>
              <a:rPr dirty="0"/>
              <a:t> access.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45;p2"/>
          <p:cNvSpPr txBox="1"/>
          <p:nvPr/>
        </p:nvSpPr>
        <p:spPr>
          <a:xfrm>
            <a:off x="3334024" y="573836"/>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SCOPE</a:t>
            </a:r>
          </a:p>
        </p:txBody>
      </p:sp>
      <p:sp>
        <p:nvSpPr>
          <p:cNvPr id="136"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3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38" name="Content Placeholder 2"/>
          <p:cNvSpPr txBox="1"/>
          <p:nvPr/>
        </p:nvSpPr>
        <p:spPr>
          <a:xfrm>
            <a:off x="1047701" y="1654528"/>
            <a:ext cx="7487292" cy="39039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gn="just"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Advanced NLP Techniques</a:t>
            </a:r>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Template Management and Version Control</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Ambiguity Resolution</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Scalable NLP Models</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Customization Options</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Data Privacy and Security</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Integration with Existing Systems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45;p2"/>
          <p:cNvSpPr txBox="1"/>
          <p:nvPr/>
        </p:nvSpPr>
        <p:spPr>
          <a:xfrm>
            <a:off x="3334024" y="285268"/>
            <a:ext cx="4698351"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APPLICATIONS</a:t>
            </a:r>
          </a:p>
        </p:txBody>
      </p:sp>
      <p:sp>
        <p:nvSpPr>
          <p:cNvPr id="141" name="Google Shape;10;p6"/>
          <p:cNvSpPr txBox="1"/>
          <p:nvPr/>
        </p:nvSpPr>
        <p:spPr>
          <a:xfrm>
            <a:off x="480135" y="6230137"/>
            <a:ext cx="4698360" cy="650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42"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43" name="Content Placeholder 2"/>
          <p:cNvSpPr txBox="1"/>
          <p:nvPr/>
        </p:nvSpPr>
        <p:spPr>
          <a:xfrm>
            <a:off x="735086" y="1257747"/>
            <a:ext cx="10721828" cy="5644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defRPr sz="1800">
                <a:solidFill>
                  <a:srgbClr val="000000"/>
                </a:solidFill>
                <a:latin typeface="+mn-lt"/>
                <a:ea typeface="+mn-ea"/>
                <a:cs typeface="+mn-cs"/>
                <a:sym typeface="Times Roman"/>
              </a:defRPr>
            </a:pPr>
            <a:r>
              <a:rPr b="1" dirty="0"/>
              <a:t>1. Legal Contract Review</a:t>
            </a:r>
            <a:r>
              <a:rPr dirty="0"/>
              <a:t>: The application can be used by law firms and in-house legal teams to automate the review of business contracts.</a:t>
            </a:r>
          </a:p>
          <a:p>
            <a:pPr defTabSz="457200">
              <a:defRPr sz="1900">
                <a:solidFill>
                  <a:srgbClr val="000000"/>
                </a:solidFill>
                <a:latin typeface="+mn-lt"/>
                <a:ea typeface="+mn-ea"/>
                <a:cs typeface="+mn-cs"/>
                <a:sym typeface="Times Roman"/>
              </a:defRPr>
            </a:pPr>
            <a:r>
              <a:rPr b="1" dirty="0"/>
              <a:t>2.Vendor and Client Agreement </a:t>
            </a:r>
            <a:r>
              <a:rPr sz="1800" b="1" dirty="0"/>
              <a:t>Management</a:t>
            </a:r>
            <a:r>
              <a:rPr dirty="0"/>
              <a:t>: Businesses can apply the tool to manage contracts with vendors and clients.</a:t>
            </a:r>
          </a:p>
          <a:p>
            <a:pPr defTabSz="457200">
              <a:defRPr sz="1800">
                <a:solidFill>
                  <a:srgbClr val="000000"/>
                </a:solidFill>
                <a:latin typeface="+mn-lt"/>
                <a:ea typeface="+mn-ea"/>
                <a:cs typeface="+mn-cs"/>
                <a:sym typeface="Times Roman"/>
              </a:defRPr>
            </a:pPr>
            <a:r>
              <a:rPr b="1" dirty="0"/>
              <a:t>3. Real Estate Transactions</a:t>
            </a:r>
            <a:r>
              <a:rPr dirty="0"/>
              <a:t>: Real estate firms can leverage the application to validate property contracts ,ensuring that all clauses are in compliance with real estate laws and regulations.</a:t>
            </a:r>
          </a:p>
          <a:p>
            <a:pPr defTabSz="457200">
              <a:defRPr sz="1800">
                <a:solidFill>
                  <a:srgbClr val="000000"/>
                </a:solidFill>
                <a:latin typeface="+mn-lt"/>
                <a:ea typeface="+mn-ea"/>
                <a:cs typeface="+mn-cs"/>
                <a:sym typeface="Times Roman"/>
              </a:defRPr>
            </a:pPr>
            <a:r>
              <a:rPr b="1" dirty="0"/>
              <a:t>4.Insurance Policy Review</a:t>
            </a:r>
            <a:r>
              <a:rPr dirty="0"/>
              <a:t>: Insurance companies can use the tool to </a:t>
            </a:r>
            <a:r>
              <a:rPr dirty="0" err="1"/>
              <a:t>analyse</a:t>
            </a:r>
            <a:r>
              <a:rPr dirty="0"/>
              <a:t> policy documents, ensuring that all clauses meet regulatory requirements and protecting against potential legal challenges.</a:t>
            </a:r>
          </a:p>
          <a:p>
            <a:pPr defTabSz="457200">
              <a:defRPr sz="1800" b="1">
                <a:solidFill>
                  <a:srgbClr val="000000"/>
                </a:solidFill>
                <a:latin typeface="+mn-lt"/>
                <a:ea typeface="+mn-ea"/>
                <a:cs typeface="+mn-cs"/>
                <a:sym typeface="Times Roman"/>
              </a:defRPr>
            </a:pPr>
            <a:r>
              <a:rPr dirty="0"/>
              <a:t>5.Financial Agreements: </a:t>
            </a:r>
            <a:r>
              <a:rPr b="0" dirty="0"/>
              <a:t>Banks and financial institutions can apply the system to review loan agreements, investment contracts.</a:t>
            </a:r>
          </a:p>
          <a:p>
            <a:pPr defTabSz="457200">
              <a:defRPr sz="1800" b="1">
                <a:solidFill>
                  <a:srgbClr val="000000"/>
                </a:solidFill>
                <a:latin typeface="+mn-lt"/>
                <a:ea typeface="+mn-ea"/>
                <a:cs typeface="+mn-cs"/>
                <a:sym typeface="Times Roman"/>
              </a:defRPr>
            </a:pPr>
            <a:r>
              <a:rPr dirty="0"/>
              <a:t>6.Employment Contracts: </a:t>
            </a:r>
            <a:r>
              <a:rPr b="0" dirty="0"/>
              <a:t>Human resources departments can use the application to standardize and validate employment contracts.</a:t>
            </a:r>
          </a:p>
          <a:p>
            <a:pPr defTabSz="457200">
              <a:defRPr sz="1800" b="1">
                <a:solidFill>
                  <a:srgbClr val="000000"/>
                </a:solidFill>
                <a:latin typeface="+mn-lt"/>
                <a:ea typeface="+mn-ea"/>
                <a:cs typeface="+mn-cs"/>
                <a:sym typeface="Times Roman"/>
              </a:defRPr>
            </a:pPr>
            <a:r>
              <a:rPr dirty="0"/>
              <a:t>7.Intellectual Property (IP) Agreements: </a:t>
            </a:r>
            <a:r>
              <a:rPr b="0" dirty="0"/>
              <a:t>The application can help in reviewing IP contracts, ensuring that all clauses related to patents, trademarks, and copyrights are clear, enforceable, and legally compliant.</a:t>
            </a:r>
          </a:p>
          <a:p>
            <a:pPr defTabSz="457200">
              <a:defRPr sz="1800" b="1">
                <a:solidFill>
                  <a:srgbClr val="000000"/>
                </a:solidFill>
                <a:latin typeface="+mn-lt"/>
                <a:ea typeface="+mn-ea"/>
                <a:cs typeface="+mn-cs"/>
                <a:sym typeface="Times Roman"/>
              </a:defRPr>
            </a:pPr>
            <a:endParaRPr b="0" dirty="0"/>
          </a:p>
          <a:p>
            <a:pPr defTabSz="457200">
              <a:defRPr sz="1800">
                <a:solidFill>
                  <a:srgbClr val="000000"/>
                </a:solidFill>
                <a:latin typeface="+mn-lt"/>
                <a:ea typeface="+mn-ea"/>
                <a:cs typeface="+mn-cs"/>
                <a:sym typeface="Times Roman"/>
              </a:defRPr>
            </a:pPr>
            <a:endParaRPr b="0" dirty="0"/>
          </a:p>
          <a:p>
            <a:pPr defTabSz="457200">
              <a:defRPr sz="1800">
                <a:solidFill>
                  <a:srgbClr val="000000"/>
                </a:solidFill>
                <a:latin typeface="+mn-lt"/>
                <a:ea typeface="+mn-ea"/>
                <a:cs typeface="+mn-cs"/>
                <a:sym typeface="Times Roman"/>
              </a:defRPr>
            </a:pPr>
            <a:endParaRPr b="0" dirty="0"/>
          </a:p>
          <a:p>
            <a:pPr defTabSz="457200">
              <a:defRPr sz="1800">
                <a:solidFill>
                  <a:srgbClr val="000000"/>
                </a:solidFill>
                <a:latin typeface="+mn-lt"/>
                <a:ea typeface="+mn-ea"/>
                <a:cs typeface="+mn-cs"/>
                <a:sym typeface="Times Roman"/>
              </a:defRPr>
            </a:pPr>
            <a:endParaRPr b="0"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282828"/>
      </a:dk1>
      <a:lt1>
        <a:srgbClr val="F4E4C9"/>
      </a:lt1>
      <a:dk2>
        <a:srgbClr val="A7A7A7"/>
      </a:dk2>
      <a:lt2>
        <a:srgbClr val="535353"/>
      </a:lt2>
      <a:accent1>
        <a:srgbClr val="FFC639"/>
      </a:accent1>
      <a:accent2>
        <a:srgbClr val="F29B6B"/>
      </a:accent2>
      <a:accent3>
        <a:srgbClr val="CCD4FB"/>
      </a:accent3>
      <a:accent4>
        <a:srgbClr val="2B7158"/>
      </a:accent4>
      <a:accent5>
        <a:srgbClr val="456AB8"/>
      </a:accent5>
      <a:accent6>
        <a:srgbClr val="363836"/>
      </a:accent6>
      <a:hlink>
        <a:srgbClr val="0000FF"/>
      </a:hlink>
      <a:folHlink>
        <a:srgbClr val="FF00FF"/>
      </a:folHlink>
    </a:clrScheme>
    <a:fontScheme name="Office Theme">
      <a:majorFont>
        <a:latin typeface="Arial"/>
        <a:ea typeface="Arial"/>
        <a:cs typeface="Arial"/>
      </a:majorFont>
      <a:minorFont>
        <a:latin typeface="Times Roman"/>
        <a:ea typeface="Times Roman"/>
        <a:cs typeface="Times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C639"/>
      </a:accent1>
      <a:accent2>
        <a:srgbClr val="F29B6B"/>
      </a:accent2>
      <a:accent3>
        <a:srgbClr val="CCD4FB"/>
      </a:accent3>
      <a:accent4>
        <a:srgbClr val="2B7158"/>
      </a:accent4>
      <a:accent5>
        <a:srgbClr val="456AB8"/>
      </a:accent5>
      <a:accent6>
        <a:srgbClr val="363836"/>
      </a:accent6>
      <a:hlink>
        <a:srgbClr val="0000FF"/>
      </a:hlink>
      <a:folHlink>
        <a:srgbClr val="FF00FF"/>
      </a:folHlink>
    </a:clrScheme>
    <a:fontScheme name="Office Theme">
      <a:majorFont>
        <a:latin typeface="Arial"/>
        <a:ea typeface="Arial"/>
        <a:cs typeface="Arial"/>
      </a:majorFont>
      <a:minorFont>
        <a:latin typeface="Times Roman"/>
        <a:ea typeface="Times Roman"/>
        <a:cs typeface="Times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1609</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HATE TO LIVE</dc:creator>
  <cp:lastModifiedBy>Saikiran Nakka</cp:lastModifiedBy>
  <cp:revision>1</cp:revision>
  <dcterms:modified xsi:type="dcterms:W3CDTF">2024-09-29T18:42:15Z</dcterms:modified>
</cp:coreProperties>
</file>