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iZwujVq/BiGoJP/UIls6GeiP/i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78739" y="889761"/>
            <a:ext cx="4298950" cy="699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20306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278688" y="1671954"/>
            <a:ext cx="6697345" cy="4701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78739" y="889761"/>
            <a:ext cx="4298950" cy="699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20306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20306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78739" y="889761"/>
            <a:ext cx="4298950" cy="699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20306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41335" y="137882"/>
            <a:ext cx="1658222" cy="4604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1"/>
          <p:cNvSpPr/>
          <p:nvPr/>
        </p:nvSpPr>
        <p:spPr>
          <a:xfrm>
            <a:off x="0" y="50"/>
            <a:ext cx="9829800" cy="718185"/>
          </a:xfrm>
          <a:custGeom>
            <a:rect b="b" l="l" r="r" t="t"/>
            <a:pathLst>
              <a:path extrusionOk="0" h="718185" w="9829800">
                <a:moveTo>
                  <a:pt x="9829800" y="0"/>
                </a:moveTo>
                <a:lnTo>
                  <a:pt x="0" y="0"/>
                </a:lnTo>
                <a:lnTo>
                  <a:pt x="0" y="717626"/>
                </a:lnTo>
                <a:lnTo>
                  <a:pt x="9829800" y="717626"/>
                </a:lnTo>
                <a:lnTo>
                  <a:pt x="9829800" y="0"/>
                </a:lnTo>
                <a:close/>
              </a:path>
            </a:pathLst>
          </a:custGeom>
          <a:solidFill>
            <a:srgbClr val="20316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1"/>
          <p:cNvSpPr/>
          <p:nvPr/>
        </p:nvSpPr>
        <p:spPr>
          <a:xfrm>
            <a:off x="0" y="50"/>
            <a:ext cx="9829800" cy="718185"/>
          </a:xfrm>
          <a:custGeom>
            <a:rect b="b" l="l" r="r" t="t"/>
            <a:pathLst>
              <a:path extrusionOk="0" h="718185" w="9829800">
                <a:moveTo>
                  <a:pt x="0" y="717626"/>
                </a:moveTo>
                <a:lnTo>
                  <a:pt x="9829800" y="717626"/>
                </a:lnTo>
                <a:lnTo>
                  <a:pt x="9829800" y="0"/>
                </a:lnTo>
                <a:lnTo>
                  <a:pt x="0" y="0"/>
                </a:lnTo>
                <a:lnTo>
                  <a:pt x="0" y="717626"/>
                </a:lnTo>
                <a:close/>
              </a:path>
            </a:pathLst>
          </a:custGeom>
          <a:noFill/>
          <a:ln cap="flat" cmpd="sng" w="25400">
            <a:solidFill>
              <a:srgbClr val="2031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1"/>
          <p:cNvSpPr/>
          <p:nvPr/>
        </p:nvSpPr>
        <p:spPr>
          <a:xfrm>
            <a:off x="9888981" y="-457"/>
            <a:ext cx="112395" cy="732790"/>
          </a:xfrm>
          <a:custGeom>
            <a:rect b="b" l="l" r="r" t="t"/>
            <a:pathLst>
              <a:path extrusionOk="0" h="732790" w="112395">
                <a:moveTo>
                  <a:pt x="112283" y="0"/>
                </a:moveTo>
                <a:lnTo>
                  <a:pt x="0" y="0"/>
                </a:lnTo>
                <a:lnTo>
                  <a:pt x="0" y="732358"/>
                </a:lnTo>
                <a:lnTo>
                  <a:pt x="112283" y="732358"/>
                </a:lnTo>
                <a:lnTo>
                  <a:pt x="112283" y="0"/>
                </a:lnTo>
                <a:close/>
              </a:path>
            </a:pathLst>
          </a:custGeom>
          <a:solidFill>
            <a:srgbClr val="7EB9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8"/>
            <a:ext cx="9839324" cy="72373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/>
          <p:nvPr/>
        </p:nvSpPr>
        <p:spPr>
          <a:xfrm>
            <a:off x="11925300" y="-457"/>
            <a:ext cx="266700" cy="732790"/>
          </a:xfrm>
          <a:custGeom>
            <a:rect b="b" l="l" r="r" t="t"/>
            <a:pathLst>
              <a:path extrusionOk="0" h="732790" w="266700">
                <a:moveTo>
                  <a:pt x="266700" y="0"/>
                </a:moveTo>
                <a:lnTo>
                  <a:pt x="0" y="0"/>
                </a:lnTo>
                <a:lnTo>
                  <a:pt x="0" y="732358"/>
                </a:lnTo>
                <a:lnTo>
                  <a:pt x="266700" y="732358"/>
                </a:lnTo>
                <a:lnTo>
                  <a:pt x="266700" y="0"/>
                </a:lnTo>
                <a:close/>
              </a:path>
            </a:pathLst>
          </a:custGeom>
          <a:solidFill>
            <a:srgbClr val="FDD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1"/>
          <p:cNvSpPr txBox="1"/>
          <p:nvPr>
            <p:ph type="title"/>
          </p:nvPr>
        </p:nvSpPr>
        <p:spPr>
          <a:xfrm>
            <a:off x="78739" y="889761"/>
            <a:ext cx="4298950" cy="699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20306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278688" y="1671954"/>
            <a:ext cx="6697345" cy="4701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freepik.com/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unilkumar0402/Smart_Irrigation_AICTE_Shell.gi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"/>
          <p:cNvGrpSpPr/>
          <p:nvPr/>
        </p:nvGrpSpPr>
        <p:grpSpPr>
          <a:xfrm>
            <a:off x="9331" y="27993"/>
            <a:ext cx="12182729" cy="6830002"/>
            <a:chOff x="9331" y="27993"/>
            <a:chExt cx="12182729" cy="6830002"/>
          </a:xfrm>
        </p:grpSpPr>
        <p:pic>
          <p:nvPicPr>
            <p:cNvPr id="50" name="Google Shape;50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331" y="27993"/>
              <a:ext cx="12182729" cy="68300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Google Shape;51;p1"/>
            <p:cNvSpPr/>
            <p:nvPr/>
          </p:nvSpPr>
          <p:spPr>
            <a:xfrm>
              <a:off x="5873749" y="584199"/>
              <a:ext cx="4673600" cy="977900"/>
            </a:xfrm>
            <a:custGeom>
              <a:rect b="b" l="l" r="r" t="t"/>
              <a:pathLst>
                <a:path extrusionOk="0" h="977900" w="4673600">
                  <a:moveTo>
                    <a:pt x="4510658" y="0"/>
                  </a:moveTo>
                  <a:lnTo>
                    <a:pt x="162940" y="0"/>
                  </a:lnTo>
                  <a:lnTo>
                    <a:pt x="119650" y="5825"/>
                  </a:lnTo>
                  <a:lnTo>
                    <a:pt x="80734" y="22262"/>
                  </a:lnTo>
                  <a:lnTo>
                    <a:pt x="47751" y="47752"/>
                  </a:lnTo>
                  <a:lnTo>
                    <a:pt x="22262" y="80734"/>
                  </a:lnTo>
                  <a:lnTo>
                    <a:pt x="5825" y="119650"/>
                  </a:lnTo>
                  <a:lnTo>
                    <a:pt x="0" y="162940"/>
                  </a:lnTo>
                  <a:lnTo>
                    <a:pt x="0" y="814959"/>
                  </a:lnTo>
                  <a:lnTo>
                    <a:pt x="5825" y="858249"/>
                  </a:lnTo>
                  <a:lnTo>
                    <a:pt x="22262" y="897165"/>
                  </a:lnTo>
                  <a:lnTo>
                    <a:pt x="47752" y="930148"/>
                  </a:lnTo>
                  <a:lnTo>
                    <a:pt x="80734" y="955637"/>
                  </a:lnTo>
                  <a:lnTo>
                    <a:pt x="119650" y="972074"/>
                  </a:lnTo>
                  <a:lnTo>
                    <a:pt x="162940" y="977900"/>
                  </a:lnTo>
                  <a:lnTo>
                    <a:pt x="4510658" y="977900"/>
                  </a:lnTo>
                  <a:lnTo>
                    <a:pt x="4553949" y="972074"/>
                  </a:lnTo>
                  <a:lnTo>
                    <a:pt x="4592865" y="955637"/>
                  </a:lnTo>
                  <a:lnTo>
                    <a:pt x="4625848" y="930147"/>
                  </a:lnTo>
                  <a:lnTo>
                    <a:pt x="4651337" y="897165"/>
                  </a:lnTo>
                  <a:lnTo>
                    <a:pt x="4667774" y="858249"/>
                  </a:lnTo>
                  <a:lnTo>
                    <a:pt x="4673600" y="814959"/>
                  </a:lnTo>
                  <a:lnTo>
                    <a:pt x="4673600" y="162940"/>
                  </a:lnTo>
                  <a:lnTo>
                    <a:pt x="4667774" y="119650"/>
                  </a:lnTo>
                  <a:lnTo>
                    <a:pt x="4651337" y="80734"/>
                  </a:lnTo>
                  <a:lnTo>
                    <a:pt x="4625848" y="47751"/>
                  </a:lnTo>
                  <a:lnTo>
                    <a:pt x="4592865" y="22262"/>
                  </a:lnTo>
                  <a:lnTo>
                    <a:pt x="4553949" y="5825"/>
                  </a:lnTo>
                  <a:lnTo>
                    <a:pt x="4510658" y="0"/>
                  </a:lnTo>
                  <a:close/>
                </a:path>
              </a:pathLst>
            </a:custGeom>
            <a:solidFill>
              <a:srgbClr val="EBED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5873749" y="584199"/>
              <a:ext cx="4673600" cy="977900"/>
            </a:xfrm>
            <a:custGeom>
              <a:rect b="b" l="l" r="r" t="t"/>
              <a:pathLst>
                <a:path extrusionOk="0" h="977900" w="4673600">
                  <a:moveTo>
                    <a:pt x="0" y="162940"/>
                  </a:moveTo>
                  <a:lnTo>
                    <a:pt x="5825" y="119650"/>
                  </a:lnTo>
                  <a:lnTo>
                    <a:pt x="22262" y="80734"/>
                  </a:lnTo>
                  <a:lnTo>
                    <a:pt x="47751" y="47752"/>
                  </a:lnTo>
                  <a:lnTo>
                    <a:pt x="80734" y="22262"/>
                  </a:lnTo>
                  <a:lnTo>
                    <a:pt x="119650" y="5825"/>
                  </a:lnTo>
                  <a:lnTo>
                    <a:pt x="162940" y="0"/>
                  </a:lnTo>
                  <a:lnTo>
                    <a:pt x="4510658" y="0"/>
                  </a:lnTo>
                  <a:lnTo>
                    <a:pt x="4553949" y="5825"/>
                  </a:lnTo>
                  <a:lnTo>
                    <a:pt x="4592865" y="22262"/>
                  </a:lnTo>
                  <a:lnTo>
                    <a:pt x="4625848" y="47751"/>
                  </a:lnTo>
                  <a:lnTo>
                    <a:pt x="4651337" y="80734"/>
                  </a:lnTo>
                  <a:lnTo>
                    <a:pt x="4667774" y="119650"/>
                  </a:lnTo>
                  <a:lnTo>
                    <a:pt x="4673600" y="162940"/>
                  </a:lnTo>
                  <a:lnTo>
                    <a:pt x="4673600" y="814959"/>
                  </a:lnTo>
                  <a:lnTo>
                    <a:pt x="4667774" y="858249"/>
                  </a:lnTo>
                  <a:lnTo>
                    <a:pt x="4651337" y="897165"/>
                  </a:lnTo>
                  <a:lnTo>
                    <a:pt x="4625848" y="930147"/>
                  </a:lnTo>
                  <a:lnTo>
                    <a:pt x="4592865" y="955637"/>
                  </a:lnTo>
                  <a:lnTo>
                    <a:pt x="4553949" y="972074"/>
                  </a:lnTo>
                  <a:lnTo>
                    <a:pt x="4510658" y="977900"/>
                  </a:lnTo>
                  <a:lnTo>
                    <a:pt x="162940" y="977900"/>
                  </a:lnTo>
                  <a:lnTo>
                    <a:pt x="119650" y="972074"/>
                  </a:lnTo>
                  <a:lnTo>
                    <a:pt x="80734" y="955637"/>
                  </a:lnTo>
                  <a:lnTo>
                    <a:pt x="47752" y="930148"/>
                  </a:lnTo>
                  <a:lnTo>
                    <a:pt x="22262" y="897165"/>
                  </a:lnTo>
                  <a:lnTo>
                    <a:pt x="5825" y="858249"/>
                  </a:lnTo>
                  <a:lnTo>
                    <a:pt x="0" y="814959"/>
                  </a:lnTo>
                  <a:lnTo>
                    <a:pt x="0" y="162940"/>
                  </a:lnTo>
                  <a:close/>
                </a:path>
              </a:pathLst>
            </a:custGeom>
            <a:noFill/>
            <a:ln cap="flat" cmpd="sng" w="2540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1"/>
          <p:cNvSpPr txBox="1"/>
          <p:nvPr>
            <p:ph type="title"/>
          </p:nvPr>
        </p:nvSpPr>
        <p:spPr>
          <a:xfrm>
            <a:off x="4954270" y="2159889"/>
            <a:ext cx="6048375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Smart Irrigation System using Soil Moisture and Weather Data</a:t>
            </a:r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4954270" y="3201162"/>
            <a:ext cx="4971300" cy="1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850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PATAN SAYED SAB VALI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Internship ID: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35560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EDEDED"/>
                </a:solidFill>
              </a:rPr>
              <a:t>INTERNSHIP_175040797468551b2636342</a:t>
            </a:r>
            <a:endParaRPr sz="185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 ID: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920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STU64ef1f499e78c1693392713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1"/>
          <p:cNvGrpSpPr/>
          <p:nvPr/>
        </p:nvGrpSpPr>
        <p:grpSpPr>
          <a:xfrm>
            <a:off x="6890511" y="742149"/>
            <a:ext cx="2640088" cy="664375"/>
            <a:chOff x="6890511" y="742149"/>
            <a:chExt cx="2640088" cy="664375"/>
          </a:xfrm>
        </p:grpSpPr>
        <p:pic>
          <p:nvPicPr>
            <p:cNvPr id="56" name="Google Shape;56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67445" y="868819"/>
              <a:ext cx="1263154" cy="4108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90511" y="742149"/>
              <a:ext cx="790155" cy="664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/>
        </p:nvSpPr>
        <p:spPr>
          <a:xfrm>
            <a:off x="199745" y="826719"/>
            <a:ext cx="9133840" cy="3989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03062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Successfully built a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smart irrigation system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using machine learning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system predicts sprinkler status based on real-time sensor values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Automates irrigation decisions, reducing water wastage and human effort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Built a Streamlit app with sliders for real-time input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Helps save water and reduce manual work in farming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Demonstrated practical use of AI and web apps in solving real-world problems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78739" y="889761"/>
            <a:ext cx="4298950" cy="699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275">
            <a:spAutoFit/>
          </a:bodyPr>
          <a:lstStyle/>
          <a:p>
            <a:pPr indent="0" lvl="0" marL="2120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</a:t>
            </a:r>
            <a:r>
              <a:rPr lang="en-US" sz="2000"/>
              <a:t>earning </a:t>
            </a:r>
            <a:r>
              <a:rPr lang="en-US"/>
              <a:t>O</a:t>
            </a:r>
            <a:r>
              <a:rPr lang="en-US" sz="2000"/>
              <a:t>bjectives :</a:t>
            </a:r>
            <a:endParaRPr sz="2000"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278688" y="1671954"/>
            <a:ext cx="6697345" cy="4701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87019" lvl="0" marL="299085" marR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/>
              <a:t>Understand the application of machine learning in agriculture</a:t>
            </a:r>
            <a:r>
              <a:rPr b="0" lang="en-US">
                <a:latin typeface="Arial"/>
                <a:ea typeface="Arial"/>
                <a:cs typeface="Arial"/>
                <a:sym typeface="Arial"/>
              </a:rPr>
              <a:t>, particularly in irrigation automation.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286385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/>
              <a:t>Learn how to preprocess and handle real-world sensor data </a:t>
            </a:r>
            <a:r>
              <a:rPr b="0" lang="en-US">
                <a:latin typeface="Arial"/>
                <a:ea typeface="Arial"/>
                <a:cs typeface="Arial"/>
                <a:sym typeface="Arial"/>
              </a:rPr>
              <a:t>for</a:t>
            </a:r>
            <a:endParaRPr/>
          </a:p>
          <a:p>
            <a:pPr indent="0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training classification models.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622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/>
              <a:t>Build and train a multi-output machine learning model </a:t>
            </a:r>
            <a:r>
              <a:rPr b="0" lang="en-US">
                <a:latin typeface="Arial"/>
                <a:ea typeface="Arial"/>
                <a:cs typeface="Arial"/>
                <a:sym typeface="Arial"/>
              </a:rPr>
              <a:t>using Random-Forest to predict multiple outputs simultaneously.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286385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/>
              <a:t>Apply AI techniques to solve water wastage problems </a:t>
            </a:r>
            <a:r>
              <a:rPr b="0" lang="en-US">
                <a:latin typeface="Arial"/>
                <a:ea typeface="Arial"/>
                <a:cs typeface="Arial"/>
                <a:sym typeface="Arial"/>
              </a:rPr>
              <a:t>through</a:t>
            </a:r>
            <a:endParaRPr/>
          </a:p>
          <a:p>
            <a:pPr indent="0" lvl="0" marL="29908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precise sprinkler control decisions.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/>
              <a:t>Use Stream-lit to develop a real-time, interactive web-based system </a:t>
            </a:r>
            <a:r>
              <a:rPr b="0" lang="en-US">
                <a:latin typeface="Arial"/>
                <a:ea typeface="Arial"/>
                <a:cs typeface="Arial"/>
                <a:sym typeface="Arial"/>
              </a:rPr>
              <a:t>for farmers to input sensor values and get sprinkler status instantly.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  <a:p>
            <a:pPr indent="-286385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</a:pPr>
            <a:r>
              <a:rPr lang="en-US"/>
              <a:t>Develop practical skills in Python, pandas, scikit-learn, and job-lib</a:t>
            </a:r>
            <a:endParaRPr/>
          </a:p>
          <a:p>
            <a:pPr indent="0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Arial"/>
                <a:ea typeface="Arial"/>
                <a:cs typeface="Arial"/>
                <a:sym typeface="Arial"/>
              </a:rPr>
              <a:t>for building and deploying end-to-end AI solutions.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200"/>
              <a:t>Source : </a:t>
            </a:r>
            <a:r>
              <a:rPr b="0" lang="en-US" sz="12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www.freepik.com/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0" y="6857999"/>
            <a:ext cx="12192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2050" y="1520469"/>
            <a:ext cx="4171547" cy="455521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8919209" y="3190113"/>
            <a:ext cx="1311275" cy="559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latin typeface="Arial"/>
                <a:ea typeface="Arial"/>
                <a:cs typeface="Arial"/>
                <a:sym typeface="Arial"/>
              </a:rPr>
              <a:t>GOAL</a:t>
            </a: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78739" y="889761"/>
            <a:ext cx="4298950" cy="699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35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</a:t>
            </a:r>
            <a:r>
              <a:rPr lang="en-US"/>
              <a:t>ools and </a:t>
            </a:r>
            <a:r>
              <a:rPr lang="en-US" sz="2800"/>
              <a:t>T</a:t>
            </a:r>
            <a:r>
              <a:rPr lang="en-US"/>
              <a:t>echnology used :</a:t>
            </a:r>
            <a:endParaRPr sz="2800"/>
          </a:p>
        </p:txBody>
      </p:sp>
      <p:sp>
        <p:nvSpPr>
          <p:cNvPr id="72" name="Google Shape;72;p3"/>
          <p:cNvSpPr txBox="1"/>
          <p:nvPr/>
        </p:nvSpPr>
        <p:spPr>
          <a:xfrm>
            <a:off x="78739" y="1777364"/>
            <a:ext cx="6994525" cy="173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Programming &amp; Development: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86385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Python 3.11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– Programming language used for all backend logic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86385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Jupyter Notebook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– Used for initial model training and experimentation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86385" lvl="0" marL="29908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Visual Studio Code (VS Code)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– Used to build and organize the final app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Libraries &amp; Frameworks: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78739" y="3484626"/>
            <a:ext cx="154559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86385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Pandas	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–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86385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Numpy	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–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86385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scikit-learn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86385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Joblib	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–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86385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Streamlit	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–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1726438" y="3484626"/>
            <a:ext cx="564769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33020" lvl="0" marL="365760" marR="12668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For handling sensor data and preprocessing For converting input arrays before prediction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–	For model training (RandomForest + MultiOutputClassifier)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3340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To save and load the trained .pkl model file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3219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For developing the interactive web interface with sliders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 txBox="1"/>
          <p:nvPr/>
        </p:nvSpPr>
        <p:spPr>
          <a:xfrm>
            <a:off x="78739" y="5191759"/>
            <a:ext cx="648081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Deployment &amp; Execution: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86385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Streamlit Localhost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– Used to test and run the web app on browser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86385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urier New"/>
              <a:buChar char="o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Command Prompt / Terminal 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– To execute the app.py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190601" y="889761"/>
            <a:ext cx="18034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</a:t>
            </a:r>
            <a:r>
              <a:rPr lang="en-US" sz="2000"/>
              <a:t>ethodology :</a:t>
            </a:r>
            <a:endParaRPr sz="2000"/>
          </a:p>
        </p:txBody>
      </p:sp>
      <p:sp>
        <p:nvSpPr>
          <p:cNvPr id="81" name="Google Shape;81;p4"/>
          <p:cNvSpPr txBox="1"/>
          <p:nvPr/>
        </p:nvSpPr>
        <p:spPr>
          <a:xfrm>
            <a:off x="190601" y="1561541"/>
            <a:ext cx="8262620" cy="5239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0520" lvl="0" marL="3632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Data Collection 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29908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→ Collected a dataset with 20 sensor (0 – 1 values)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Data Preprocessing 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→ Separated input (X) and output (y), checked for clean data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Model Training 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→ Trained a Random Forest model to predict sprinkler ON/OFF status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Model Saving 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→ Saved the trained model using .pkl(Farm_Irrigation_System.pkl) file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Deployment 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→ Built a web app using Streamlit to input sensor values and show output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Testing 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→ Tested by changing slider values and checking predicted results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85750" lvl="0" marL="298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Final Review	-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Verified system accuracy and user-friendly working of the app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78739" y="889761"/>
            <a:ext cx="4298950" cy="699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1125">
            <a:spAutoFit/>
          </a:bodyPr>
          <a:lstStyle/>
          <a:p>
            <a:pPr indent="0" lvl="0" marL="136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</a:t>
            </a:r>
            <a:r>
              <a:rPr lang="en-US"/>
              <a:t>roblem </a:t>
            </a:r>
            <a:r>
              <a:rPr lang="en-US" sz="2800"/>
              <a:t>S</a:t>
            </a:r>
            <a:r>
              <a:rPr lang="en-US"/>
              <a:t>tatement:</a:t>
            </a:r>
            <a:endParaRPr sz="2800"/>
          </a:p>
        </p:txBody>
      </p:sp>
      <p:sp>
        <p:nvSpPr>
          <p:cNvPr id="87" name="Google Shape;87;p5"/>
          <p:cNvSpPr txBox="1"/>
          <p:nvPr/>
        </p:nvSpPr>
        <p:spPr>
          <a:xfrm>
            <a:off x="203098" y="1662430"/>
            <a:ext cx="11673840" cy="3684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4965" marR="1022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Traditional irrigation methods often lead to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overwatering or underwatering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, causing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water wastage, crop stress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reduced agricultural productivity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SzPts val="2000"/>
              <a:buFont typeface="Courier New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Farmers manually operate sprinklers based on guesswork or fixed schedules, without real-time data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from the field.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779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There is a critical need for a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smart, automated irrigation system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that can make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data-driven decisions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using soil sensor readings to control water usage efficiently.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900" lvl="0" marL="354965" marR="508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Finally -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Traditional irrigation lacks real-time decision-making, leading to water wastage and reduced crop productivity — highlighting the need for a smart, sensor-driven automated irrigation system.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78739" y="889761"/>
            <a:ext cx="4298950" cy="699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700">
            <a:spAutoFit/>
          </a:bodyPr>
          <a:lstStyle/>
          <a:p>
            <a:pPr indent="0" lvl="0" marL="2673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</a:t>
            </a:r>
            <a:r>
              <a:rPr lang="en-US"/>
              <a:t>olution:</a:t>
            </a:r>
            <a:endParaRPr sz="3200"/>
          </a:p>
        </p:txBody>
      </p:sp>
      <p:sp>
        <p:nvSpPr>
          <p:cNvPr id="93" name="Google Shape;93;p6"/>
          <p:cNvSpPr txBox="1"/>
          <p:nvPr/>
        </p:nvSpPr>
        <p:spPr>
          <a:xfrm>
            <a:off x="333857" y="1872742"/>
            <a:ext cx="8705100" cy="4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Developed a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smart irrigation system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using machine learning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soil sensor data (20 inputs)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to monitor field conditions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Predicted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ON/OFF status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sprinklers automatically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Built an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interactive web app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using Streamlit for real-time input and output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2265" lvl="0" marL="3549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✔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Reduced water wastage and manual intervention in irrigation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879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0096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Lin</a:t>
            </a:r>
            <a:r>
              <a:rPr b="1" lang="en-US" sz="2000" u="sng">
                <a:solidFill>
                  <a:srgbClr val="0096A7"/>
                </a:solidFill>
                <a:latin typeface="Arial"/>
                <a:ea typeface="Arial"/>
                <a:cs typeface="Arial"/>
                <a:sym typeface="Arial"/>
              </a:rPr>
              <a:t>k	</a:t>
            </a:r>
            <a:r>
              <a:rPr b="1" lang="en-US" sz="2000">
                <a:solidFill>
                  <a:srgbClr val="20306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2000">
                <a:solidFill>
                  <a:srgbClr val="203062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b="1" lang="en-US" sz="2000">
                <a:solidFill>
                  <a:srgbClr val="203062"/>
                </a:solidFill>
              </a:rPr>
              <a:t>github.com/Sayedsabvali/Smart_irrigation/blob/main/Irrigation_System.ipynb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78739" y="889761"/>
            <a:ext cx="4298950" cy="6997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8700">
            <a:spAutoFit/>
          </a:bodyPr>
          <a:lstStyle/>
          <a:p>
            <a:pPr indent="0" lvl="0" marL="2673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S</a:t>
            </a:r>
            <a:r>
              <a:rPr lang="en-US"/>
              <a:t>creenshot of Output:</a:t>
            </a:r>
            <a:endParaRPr sz="3200"/>
          </a:p>
        </p:txBody>
      </p:sp>
      <p:grpSp>
        <p:nvGrpSpPr>
          <p:cNvPr id="99" name="Google Shape;99;p7"/>
          <p:cNvGrpSpPr/>
          <p:nvPr/>
        </p:nvGrpSpPr>
        <p:grpSpPr>
          <a:xfrm>
            <a:off x="2429636" y="1549184"/>
            <a:ext cx="7008495" cy="4643120"/>
            <a:chOff x="2429636" y="1549184"/>
            <a:chExt cx="7008495" cy="4643120"/>
          </a:xfrm>
        </p:grpSpPr>
        <p:pic>
          <p:nvPicPr>
            <p:cNvPr id="100" name="Google Shape;10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34462" y="1553946"/>
              <a:ext cx="6998842" cy="4633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7"/>
            <p:cNvSpPr/>
            <p:nvPr/>
          </p:nvSpPr>
          <p:spPr>
            <a:xfrm>
              <a:off x="2429636" y="1549184"/>
              <a:ext cx="7008495" cy="4643120"/>
            </a:xfrm>
            <a:custGeom>
              <a:rect b="b" l="l" r="r" t="t"/>
              <a:pathLst>
                <a:path extrusionOk="0" h="4643120" w="7008495">
                  <a:moveTo>
                    <a:pt x="0" y="4642739"/>
                  </a:moveTo>
                  <a:lnTo>
                    <a:pt x="7008368" y="4642739"/>
                  </a:lnTo>
                  <a:lnTo>
                    <a:pt x="7008368" y="0"/>
                  </a:lnTo>
                  <a:lnTo>
                    <a:pt x="0" y="0"/>
                  </a:lnTo>
                  <a:lnTo>
                    <a:pt x="0" y="464273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1525397" y="894168"/>
            <a:ext cx="8239125" cy="5697855"/>
            <a:chOff x="1525397" y="894168"/>
            <a:chExt cx="8239125" cy="5697855"/>
          </a:xfrm>
        </p:grpSpPr>
        <p:pic>
          <p:nvPicPr>
            <p:cNvPr id="107" name="Google Shape;10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719016" y="1424364"/>
              <a:ext cx="5786334" cy="5116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8"/>
            <p:cNvSpPr/>
            <p:nvPr/>
          </p:nvSpPr>
          <p:spPr>
            <a:xfrm>
              <a:off x="1525397" y="894168"/>
              <a:ext cx="8239125" cy="5697855"/>
            </a:xfrm>
            <a:custGeom>
              <a:rect b="b" l="l" r="r" t="t"/>
              <a:pathLst>
                <a:path extrusionOk="0" h="5697855" w="8239125">
                  <a:moveTo>
                    <a:pt x="0" y="5697347"/>
                  </a:moveTo>
                  <a:lnTo>
                    <a:pt x="8239125" y="5697347"/>
                  </a:lnTo>
                  <a:lnTo>
                    <a:pt x="8239125" y="0"/>
                  </a:lnTo>
                  <a:lnTo>
                    <a:pt x="0" y="0"/>
                  </a:lnTo>
                  <a:lnTo>
                    <a:pt x="0" y="569734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5577" y="1370718"/>
            <a:ext cx="6346878" cy="489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2025-08-04T17:12:27Z</dcterms:created>
  <dc:creator>Mahesh Kurhe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2025-08-04T00:00:00Z</vt:filetime>
  </property>
  <property fmtid="{D5CDD505-2E9C-101B-9397-08002B2CF9AE}" pid="5" name="Producer">
    <vt:lpwstr>Microsoft® PowerPoint® 2021</vt:lpwstr>
  </property>
</Properties>
</file>