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9"/>
  </p:notesMasterIdLst>
  <p:sldIdLst>
    <p:sldId id="256" r:id="rId2"/>
    <p:sldId id="259" r:id="rId3"/>
    <p:sldId id="292" r:id="rId4"/>
    <p:sldId id="286" r:id="rId5"/>
    <p:sldId id="260" r:id="rId6"/>
    <p:sldId id="261" r:id="rId7"/>
    <p:sldId id="262" r:id="rId8"/>
    <p:sldId id="264" r:id="rId9"/>
    <p:sldId id="257" r:id="rId10"/>
    <p:sldId id="258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91" r:id="rId23"/>
    <p:sldId id="275" r:id="rId24"/>
    <p:sldId id="276" r:id="rId25"/>
    <p:sldId id="277" r:id="rId26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4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E5F4-62B4-4872-9631-1FE297D089E5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70A9E-17BF-468B-AA71-F95C9DFB55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859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41AF829-3475-496E-ABB5-378D68FBFC25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Syed</a:t>
            </a:r>
            <a:r>
              <a:rPr lang="en-US" dirty="0" smtClean="0"/>
              <a:t> </a:t>
            </a:r>
            <a:r>
              <a:rPr lang="en-US" dirty="0" err="1" smtClean="0"/>
              <a:t>Taimoor</a:t>
            </a:r>
            <a:r>
              <a:rPr lang="en-US" dirty="0" smtClean="0"/>
              <a:t> Shah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4</a:t>
            </a:r>
          </a:p>
          <a:p>
            <a:r>
              <a:rPr lang="en-US" dirty="0" smtClean="0"/>
              <a:t>CSS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15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</a:t>
            </a:r>
            <a:r>
              <a:rPr lang="en-US" dirty="0" err="1" smtClean="0"/>
              <a:t>Charset</a:t>
            </a:r>
            <a:r>
              <a:rPr lang="en-US" dirty="0" smtClean="0"/>
              <a:t> UTF-8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&lt;meta </a:t>
            </a:r>
            <a:r>
              <a:rPr lang="en-US" sz="2400" dirty="0" err="1" smtClean="0"/>
              <a:t>charset</a:t>
            </a:r>
            <a:r>
              <a:rPr lang="en-US" sz="2400" dirty="0" smtClean="0"/>
              <a:t>="UTF-8"&gt;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 </a:t>
            </a:r>
            <a:r>
              <a:rPr lang="en-US" sz="2400" b="1" dirty="0" err="1" smtClean="0"/>
              <a:t>charset</a:t>
            </a:r>
            <a:r>
              <a:rPr lang="en-US" sz="2400" b="1" dirty="0" smtClean="0"/>
              <a:t> attribute</a:t>
            </a:r>
            <a:r>
              <a:rPr lang="en-US" sz="2400" dirty="0" smtClean="0"/>
              <a:t> specifies the </a:t>
            </a:r>
            <a:r>
              <a:rPr lang="en-US" sz="2400" b="1" dirty="0" smtClean="0"/>
              <a:t>character encoding</a:t>
            </a:r>
            <a:r>
              <a:rPr lang="en-US" sz="2400" dirty="0" smtClean="0"/>
              <a:t> for the </a:t>
            </a:r>
            <a:r>
              <a:rPr lang="en-US" sz="2400" b="1" dirty="0" smtClean="0"/>
              <a:t>HTML</a:t>
            </a:r>
            <a:r>
              <a:rPr lang="en-US" sz="2400" dirty="0" smtClean="0"/>
              <a:t> document.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60207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&lt;meta name="viewport" content="width=device-width, initial-scale=1.0"&gt;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Without a </a:t>
            </a:r>
            <a:r>
              <a:rPr lang="en-US" b="1" dirty="0" smtClean="0"/>
              <a:t>viewport meta tag</a:t>
            </a:r>
            <a:r>
              <a:rPr lang="en-US" dirty="0" smtClean="0"/>
              <a:t>, mobile devices render pages at typical desktop screen widths and then scale the pages down, making them difficult to read.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582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Refresh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&lt;meta http-equiv="refresh" content="5"&gt;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Meta refresh is a method of instructing a web browser to automatically refresh the current web page or frame after a given time interval,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443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iframe</a:t>
            </a:r>
            <a:r>
              <a:rPr lang="en-US" sz="2400" dirty="0" smtClean="0"/>
              <a:t> </a:t>
            </a:r>
            <a:r>
              <a:rPr lang="en-US" sz="2400" dirty="0" err="1" smtClean="0"/>
              <a:t>src</a:t>
            </a:r>
            <a:r>
              <a:rPr lang="en-US" sz="2400" dirty="0" smtClean="0"/>
              <a:t>=“---link---“  height="200" width="300" &gt;&lt;/</a:t>
            </a:r>
            <a:r>
              <a:rPr lang="en-US" sz="2400" dirty="0" err="1" smtClean="0"/>
              <a:t>iframe</a:t>
            </a:r>
            <a:r>
              <a:rPr lang="en-US" sz="2400" dirty="0" smtClean="0"/>
              <a:t>&gt;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” </a:t>
            </a:r>
            <a:r>
              <a:rPr lang="en-US" sz="2400" b="1" dirty="0" err="1" smtClean="0"/>
              <a:t>iframe</a:t>
            </a:r>
            <a:r>
              <a:rPr lang="en-US" sz="2400" dirty="0" smtClean="0"/>
              <a:t> ” </a:t>
            </a:r>
            <a:r>
              <a:rPr lang="en-US" sz="2400" b="1" dirty="0" smtClean="0"/>
              <a:t>tag</a:t>
            </a:r>
            <a:r>
              <a:rPr lang="en-US" sz="2400" dirty="0" smtClean="0"/>
              <a:t> defines a rectangular region within the document in which the browser can display a separate document, including scrollbars and borders.</a:t>
            </a:r>
          </a:p>
        </p:txBody>
      </p:sp>
      <p:pic>
        <p:nvPicPr>
          <p:cNvPr id="4" name="Picture 3" descr="ifr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114800"/>
            <a:ext cx="4267200" cy="25370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564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&lt;table&gt; --------&lt;/table&gt;</a:t>
            </a:r>
          </a:p>
          <a:p>
            <a:endParaRPr lang="en-US" dirty="0" smtClean="0"/>
          </a:p>
          <a:p>
            <a:r>
              <a:rPr lang="en-US" dirty="0" smtClean="0"/>
              <a:t>The &lt;</a:t>
            </a:r>
            <a:r>
              <a:rPr lang="en-US" b="1" dirty="0" smtClean="0"/>
              <a:t>table</a:t>
            </a:r>
            <a:r>
              <a:rPr lang="en-US" dirty="0" smtClean="0"/>
              <a:t>&gt; </a:t>
            </a:r>
            <a:r>
              <a:rPr lang="en-US" b="1" dirty="0" smtClean="0"/>
              <a:t>tag</a:t>
            </a:r>
            <a:r>
              <a:rPr lang="en-US" dirty="0" smtClean="0"/>
              <a:t> is a block element </a:t>
            </a:r>
            <a:r>
              <a:rPr lang="en-US" b="1" dirty="0" smtClean="0"/>
              <a:t>used</a:t>
            </a:r>
            <a:r>
              <a:rPr lang="en-US" dirty="0" smtClean="0"/>
              <a:t> to create a </a:t>
            </a:r>
            <a:r>
              <a:rPr lang="en-US" b="1" dirty="0" smtClean="0"/>
              <a:t>table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572000"/>
            <a:ext cx="3810000" cy="1552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8409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 err="1" smtClean="0"/>
              <a:t>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&lt;table&gt; &lt;</a:t>
            </a:r>
            <a:r>
              <a:rPr lang="en-US" dirty="0" err="1" smtClean="0"/>
              <a:t>tr</a:t>
            </a:r>
            <a:r>
              <a:rPr lang="en-US" dirty="0" smtClean="0"/>
              <a:t>&gt;------&lt;/</a:t>
            </a:r>
            <a:r>
              <a:rPr lang="en-US" dirty="0" err="1" smtClean="0"/>
              <a:t>tr</a:t>
            </a:r>
            <a:r>
              <a:rPr lang="en-US" dirty="0" smtClean="0"/>
              <a:t>&gt; &lt;/table&gt;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used to create a row within a Table.</a:t>
            </a:r>
            <a:endParaRPr lang="en-US" dirty="0"/>
          </a:p>
        </p:txBody>
      </p:sp>
      <p:pic>
        <p:nvPicPr>
          <p:cNvPr id="4" name="Picture 3" descr="table.png"/>
          <p:cNvPicPr>
            <a:picLocks noChangeAspect="1"/>
          </p:cNvPicPr>
          <p:nvPr/>
        </p:nvPicPr>
        <p:blipFill>
          <a:blip r:embed="rId2"/>
          <a:srcRect t="19632" b="55828"/>
          <a:stretch>
            <a:fillRect/>
          </a:stretch>
        </p:blipFill>
        <p:spPr>
          <a:xfrm>
            <a:off x="2133600" y="5334000"/>
            <a:ext cx="3810000" cy="381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1528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 err="1" smtClean="0"/>
              <a:t>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&lt;</a:t>
            </a:r>
            <a:r>
              <a:rPr lang="en-US" dirty="0" err="1" smtClean="0"/>
              <a:t>th</a:t>
            </a:r>
            <a:r>
              <a:rPr lang="en-US" dirty="0" smtClean="0"/>
              <a:t>&gt; ------ &lt;/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It is used to create a Table Heading within the table’s row.</a:t>
            </a:r>
            <a:endParaRPr lang="en-US" dirty="0"/>
          </a:p>
        </p:txBody>
      </p:sp>
      <p:pic>
        <p:nvPicPr>
          <p:cNvPr id="4" name="Picture 3" descr="table.png"/>
          <p:cNvPicPr>
            <a:picLocks noChangeAspect="1"/>
          </p:cNvPicPr>
          <p:nvPr/>
        </p:nvPicPr>
        <p:blipFill>
          <a:blip r:embed="rId2"/>
          <a:srcRect b="60736"/>
          <a:stretch>
            <a:fillRect/>
          </a:stretch>
        </p:blipFill>
        <p:spPr>
          <a:xfrm>
            <a:off x="838200" y="4648200"/>
            <a:ext cx="3810000" cy="609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>
            <a:off x="4572000" y="48768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77000" y="4648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head</a:t>
            </a:r>
          </a:p>
        </p:txBody>
      </p:sp>
    </p:spTree>
    <p:extLst>
      <p:ext uri="{BB962C8B-B14F-4D97-AF65-F5344CB8AC3E}">
        <p14:creationId xmlns="" xmlns:p14="http://schemas.microsoft.com/office/powerpoint/2010/main" val="2471146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&lt;</a:t>
            </a:r>
            <a:r>
              <a:rPr lang="en-US" sz="2800" dirty="0" err="1" smtClean="0"/>
              <a:t>tr</a:t>
            </a:r>
            <a:r>
              <a:rPr lang="en-US" sz="2800" dirty="0" smtClean="0"/>
              <a:t>&gt; &lt;td&gt;------ &lt;/td&gt; &lt;/</a:t>
            </a:r>
            <a:r>
              <a:rPr lang="en-US" sz="2800" dirty="0" err="1" smtClean="0"/>
              <a:t>tr</a:t>
            </a:r>
            <a:r>
              <a:rPr lang="en-US" sz="2800" dirty="0" smtClean="0"/>
              <a:t>&gt;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It is used to create a </a:t>
            </a:r>
            <a:r>
              <a:rPr lang="en-US" sz="2800" dirty="0" err="1" smtClean="0"/>
              <a:t>colomn</a:t>
            </a:r>
            <a:r>
              <a:rPr lang="en-US" sz="2800" dirty="0" smtClean="0"/>
              <a:t> of data within the table’s row.</a:t>
            </a:r>
            <a:endParaRPr lang="en-US" sz="2800" dirty="0"/>
          </a:p>
        </p:txBody>
      </p:sp>
      <p:pic>
        <p:nvPicPr>
          <p:cNvPr id="4" name="Picture 3" descr="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00600"/>
            <a:ext cx="3810000" cy="15525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rot="10800000">
            <a:off x="4267200" y="52578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4191000" y="5562600"/>
            <a:ext cx="1447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4191000" y="5791200"/>
            <a:ext cx="1447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191000" y="5791200"/>
            <a:ext cx="1447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91200" y="5638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3833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 err="1" smtClean="0"/>
              <a:t>Rowspan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&lt;td </a:t>
            </a:r>
            <a:r>
              <a:rPr lang="en-US" dirty="0" err="1" smtClean="0"/>
              <a:t>rowspan</a:t>
            </a:r>
            <a:r>
              <a:rPr lang="en-US" dirty="0" smtClean="0"/>
              <a:t>=“2” &gt; ------ &lt;/td&gt;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The </a:t>
            </a:r>
            <a:r>
              <a:rPr lang="en-US" b="1" dirty="0" err="1" smtClean="0"/>
              <a:t>rowspan</a:t>
            </a:r>
            <a:r>
              <a:rPr lang="en-US" dirty="0" smtClean="0"/>
              <a:t> attribute in </a:t>
            </a:r>
            <a:r>
              <a:rPr lang="en-US" b="1" dirty="0" smtClean="0"/>
              <a:t>HTML</a:t>
            </a:r>
            <a:r>
              <a:rPr lang="en-US" dirty="0" smtClean="0"/>
              <a:t> specifies the number of rows a cell should span.</a:t>
            </a:r>
            <a:endParaRPr lang="en-US" dirty="0"/>
          </a:p>
        </p:txBody>
      </p:sp>
      <p:pic>
        <p:nvPicPr>
          <p:cNvPr id="4" name="Picture 3" descr="tab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419600"/>
            <a:ext cx="2867025" cy="13335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rot="10800000">
            <a:off x="4648200" y="4876800"/>
            <a:ext cx="1752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24600" y="5410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Rowspan</a:t>
            </a:r>
            <a:r>
              <a:rPr lang="en-US" dirty="0" smtClean="0"/>
              <a:t> used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4501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 err="1" smtClean="0"/>
              <a:t>Colspan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&lt;td </a:t>
            </a:r>
            <a:r>
              <a:rPr lang="en-US" dirty="0" err="1" smtClean="0"/>
              <a:t>colspan</a:t>
            </a:r>
            <a:r>
              <a:rPr lang="en-US" dirty="0" smtClean="0"/>
              <a:t>=“2”&gt;------&lt;/td&gt;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 </a:t>
            </a:r>
            <a:r>
              <a:rPr lang="en-US" b="1" dirty="0" err="1" smtClean="0"/>
              <a:t>colspan</a:t>
            </a:r>
            <a:r>
              <a:rPr lang="en-US" b="1" dirty="0" smtClean="0"/>
              <a:t> attribute in HTML</a:t>
            </a:r>
            <a:r>
              <a:rPr lang="en-US" dirty="0" smtClean="0"/>
              <a:t> specifies the number of columns a cell should span.</a:t>
            </a:r>
            <a:endParaRPr lang="en-US" dirty="0"/>
          </a:p>
        </p:txBody>
      </p:sp>
      <p:pic>
        <p:nvPicPr>
          <p:cNvPr id="4" name="Picture 3" descr="tab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419600"/>
            <a:ext cx="2867025" cy="13335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rot="10800000">
            <a:off x="3657600" y="4724400"/>
            <a:ext cx="1752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0200" y="5105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colspan</a:t>
            </a:r>
            <a:r>
              <a:rPr lang="en-US" dirty="0" smtClean="0"/>
              <a:t> used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353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Symbols that are not present on your keyboard can also be added by using entities.</a:t>
            </a:r>
            <a:endParaRPr lang="en-US" dirty="0"/>
          </a:p>
        </p:txBody>
      </p:sp>
      <p:pic>
        <p:nvPicPr>
          <p:cNvPr id="4" name="Picture 3" descr="sp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124200"/>
            <a:ext cx="4114800" cy="34745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207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&lt;form&gt;------ &lt;/form&gt;</a:t>
            </a:r>
          </a:p>
          <a:p>
            <a:endParaRPr lang="en-US" dirty="0" smtClean="0"/>
          </a:p>
          <a:p>
            <a:r>
              <a:rPr lang="en-US" dirty="0" smtClean="0"/>
              <a:t>The </a:t>
            </a:r>
            <a:r>
              <a:rPr lang="en-US" b="1" dirty="0" smtClean="0"/>
              <a:t>HTML</a:t>
            </a:r>
            <a:r>
              <a:rPr lang="en-US" dirty="0" smtClean="0"/>
              <a:t> &lt;</a:t>
            </a:r>
            <a:r>
              <a:rPr lang="en-US" b="1" dirty="0" smtClean="0"/>
              <a:t>form</a:t>
            </a:r>
            <a:r>
              <a:rPr lang="en-US" dirty="0" smtClean="0"/>
              <a:t>&gt; </a:t>
            </a:r>
            <a:r>
              <a:rPr lang="en-US" b="1" dirty="0" smtClean="0"/>
              <a:t>tag</a:t>
            </a:r>
            <a:r>
              <a:rPr lang="en-US" dirty="0" smtClean="0"/>
              <a:t> is </a:t>
            </a:r>
            <a:r>
              <a:rPr lang="en-US" b="1" dirty="0" smtClean="0"/>
              <a:t>used</a:t>
            </a:r>
            <a:r>
              <a:rPr lang="en-US" dirty="0" smtClean="0"/>
              <a:t> for creating a </a:t>
            </a:r>
            <a:r>
              <a:rPr lang="en-US" b="1" dirty="0" smtClean="0"/>
              <a:t>form</a:t>
            </a:r>
            <a:r>
              <a:rPr lang="en-US" dirty="0" smtClean="0"/>
              <a:t> for user input. A </a:t>
            </a:r>
            <a:r>
              <a:rPr lang="en-US" b="1" dirty="0" smtClean="0"/>
              <a:t>form</a:t>
            </a:r>
            <a:r>
              <a:rPr lang="en-US" dirty="0" smtClean="0"/>
              <a:t> can contain </a:t>
            </a:r>
            <a:r>
              <a:rPr lang="en-US" dirty="0" err="1" smtClean="0"/>
              <a:t>textfields</a:t>
            </a:r>
            <a:r>
              <a:rPr lang="en-US" dirty="0" smtClean="0"/>
              <a:t>, checkboxes, radio-buttons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9856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&lt;label for="name"&gt; Name &lt;/label&gt;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&lt;</a:t>
            </a:r>
            <a:r>
              <a:rPr lang="en-US" b="1" dirty="0" smtClean="0"/>
              <a:t>label</a:t>
            </a:r>
            <a:r>
              <a:rPr lang="en-US" dirty="0" smtClean="0"/>
              <a:t>&gt; </a:t>
            </a:r>
            <a:r>
              <a:rPr lang="en-US" b="1" dirty="0" smtClean="0"/>
              <a:t>tag</a:t>
            </a:r>
            <a:r>
              <a:rPr lang="en-US" dirty="0" smtClean="0"/>
              <a:t> in </a:t>
            </a:r>
            <a:r>
              <a:rPr lang="en-US" b="1" dirty="0" smtClean="0"/>
              <a:t>HTML</a:t>
            </a:r>
            <a:r>
              <a:rPr lang="en-US" dirty="0" smtClean="0"/>
              <a:t> is </a:t>
            </a:r>
            <a:r>
              <a:rPr lang="en-US" b="1" dirty="0" smtClean="0"/>
              <a:t>used</a:t>
            </a:r>
            <a:r>
              <a:rPr lang="en-US" dirty="0" smtClean="0"/>
              <a:t> to provide a usability improvement for mouse users</a:t>
            </a:r>
            <a:endParaRPr lang="en-US" dirty="0"/>
          </a:p>
        </p:txBody>
      </p:sp>
      <p:pic>
        <p:nvPicPr>
          <p:cNvPr id="4" name="Picture 3" descr="lab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5257800"/>
            <a:ext cx="1820913" cy="685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92962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&lt;input type=“----" id=“----" name=“----" value=“-----"&gt;</a:t>
            </a:r>
          </a:p>
          <a:p>
            <a:endParaRPr lang="en-US" dirty="0" smtClean="0"/>
          </a:p>
          <a:p>
            <a:r>
              <a:rPr lang="en-US" dirty="0" smtClean="0"/>
              <a:t>The &lt;</a:t>
            </a:r>
            <a:r>
              <a:rPr lang="en-US" b="1" dirty="0" smtClean="0"/>
              <a:t>input</a:t>
            </a:r>
            <a:r>
              <a:rPr lang="en-US" dirty="0" smtClean="0"/>
              <a:t>&gt; </a:t>
            </a:r>
            <a:r>
              <a:rPr lang="en-US" b="1" dirty="0" smtClean="0"/>
              <a:t>HTML element</a:t>
            </a:r>
            <a:r>
              <a:rPr lang="en-US" dirty="0" smtClean="0"/>
              <a:t> is </a:t>
            </a:r>
            <a:r>
              <a:rPr lang="en-US" b="1" dirty="0" smtClean="0"/>
              <a:t>used</a:t>
            </a:r>
            <a:r>
              <a:rPr lang="en-US" dirty="0" smtClean="0"/>
              <a:t> to create interactive controls for web-based forms in order to accept data from the user.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&lt;input type="text" id=“----" name=“----" value=“-----"&gt;</a:t>
            </a:r>
          </a:p>
          <a:p>
            <a:r>
              <a:rPr lang="en-US" dirty="0" smtClean="0"/>
              <a:t>Text input type is used to get data from user in form of text.</a:t>
            </a:r>
          </a:p>
        </p:txBody>
      </p:sp>
      <p:pic>
        <p:nvPicPr>
          <p:cNvPr id="4" name="Picture 3" descr="text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648200"/>
            <a:ext cx="1810003" cy="3238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9828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&lt;input type="</a:t>
            </a:r>
            <a:r>
              <a:rPr lang="en-US" sz="2000" b="1" dirty="0" smtClean="0"/>
              <a:t>radio</a:t>
            </a:r>
            <a:r>
              <a:rPr lang="en-US" sz="2000" dirty="0" smtClean="0"/>
              <a:t>" name=“---" value=“----"&gt;"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 </a:t>
            </a:r>
            <a:r>
              <a:rPr lang="en-US" sz="2000" b="1" dirty="0" smtClean="0"/>
              <a:t>HTML</a:t>
            </a:r>
            <a:r>
              <a:rPr lang="en-US" sz="2000" dirty="0" smtClean="0"/>
              <a:t> &lt;</a:t>
            </a:r>
            <a:r>
              <a:rPr lang="en-US" sz="2000" b="1" dirty="0" smtClean="0"/>
              <a:t>Radio</a:t>
            </a:r>
            <a:r>
              <a:rPr lang="en-US" sz="2000" dirty="0" smtClean="0"/>
              <a:t>&gt; button is </a:t>
            </a:r>
            <a:r>
              <a:rPr lang="en-US" sz="2000" b="1" dirty="0" smtClean="0"/>
              <a:t>used</a:t>
            </a:r>
            <a:r>
              <a:rPr lang="en-US" sz="2000" dirty="0" smtClean="0"/>
              <a:t> to define the small circles, which are highlighted when selected. It is a form </a:t>
            </a:r>
            <a:r>
              <a:rPr lang="en-US" sz="2000" b="1" dirty="0" smtClean="0"/>
              <a:t>element</a:t>
            </a:r>
            <a:r>
              <a:rPr lang="en-US" sz="2000" dirty="0" smtClean="0"/>
              <a:t> which allows the users to select only one option from the given set of options.</a:t>
            </a:r>
            <a:endParaRPr lang="en-US" sz="2000" dirty="0"/>
          </a:p>
        </p:txBody>
      </p:sp>
      <p:pic>
        <p:nvPicPr>
          <p:cNvPr id="5" name="Picture 4" descr="radio.png"/>
          <p:cNvPicPr>
            <a:picLocks noChangeAspect="1"/>
          </p:cNvPicPr>
          <p:nvPr/>
        </p:nvPicPr>
        <p:blipFill>
          <a:blip r:embed="rId2"/>
          <a:srcRect t="18456" b="57815"/>
          <a:stretch>
            <a:fillRect/>
          </a:stretch>
        </p:blipFill>
        <p:spPr>
          <a:xfrm>
            <a:off x="2133600" y="4953000"/>
            <a:ext cx="5410200" cy="685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16901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&lt;input type="checkbox" id=“----" name="----" value=“----"&gt;</a:t>
            </a:r>
          </a:p>
          <a:p>
            <a:endParaRPr lang="en-US" sz="2000" dirty="0" smtClean="0"/>
          </a:p>
          <a:p>
            <a:r>
              <a:rPr lang="en-US" sz="2000" dirty="0" smtClean="0"/>
              <a:t>The </a:t>
            </a:r>
            <a:r>
              <a:rPr lang="en-US" sz="2000" b="1" dirty="0" smtClean="0"/>
              <a:t>HTML</a:t>
            </a:r>
            <a:r>
              <a:rPr lang="en-US" sz="2000" dirty="0" smtClean="0"/>
              <a:t> &lt;</a:t>
            </a:r>
            <a:r>
              <a:rPr lang="en-US" sz="2000" b="1" dirty="0" smtClean="0"/>
              <a:t>checkbox</a:t>
            </a:r>
            <a:r>
              <a:rPr lang="en-US" sz="2000" dirty="0" smtClean="0"/>
              <a:t>&gt; </a:t>
            </a:r>
            <a:r>
              <a:rPr lang="en-US" sz="2000" b="1" dirty="0" smtClean="0"/>
              <a:t>tag</a:t>
            </a:r>
            <a:r>
              <a:rPr lang="en-US" sz="2000" dirty="0" smtClean="0"/>
              <a:t> is used to define the square boxes. It is a form </a:t>
            </a:r>
            <a:r>
              <a:rPr lang="en-US" sz="2000" b="1" dirty="0" smtClean="0"/>
              <a:t>element</a:t>
            </a:r>
            <a:r>
              <a:rPr lang="en-US" sz="2000" dirty="0" smtClean="0"/>
              <a:t> which allows users to select one or more options from the given options.</a:t>
            </a:r>
            <a:endParaRPr lang="en-US" sz="2000" dirty="0"/>
          </a:p>
        </p:txBody>
      </p:sp>
      <p:pic>
        <p:nvPicPr>
          <p:cNvPr id="5" name="Picture 4" descr="ckbx.png"/>
          <p:cNvPicPr>
            <a:picLocks noChangeAspect="1"/>
          </p:cNvPicPr>
          <p:nvPr/>
        </p:nvPicPr>
        <p:blipFill>
          <a:blip r:embed="rId2"/>
          <a:srcRect t="24566" b="13006"/>
          <a:stretch>
            <a:fillRect/>
          </a:stretch>
        </p:blipFill>
        <p:spPr>
          <a:xfrm>
            <a:off x="2362200" y="4191000"/>
            <a:ext cx="3886200" cy="2057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9220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&lt;select name=“---" id=“---”&gt; &lt;option value="Choose"&gt; Choose &lt;/option&gt; &lt;/select&gt;</a:t>
            </a:r>
          </a:p>
          <a:p>
            <a:endParaRPr lang="en-US" dirty="0" smtClean="0"/>
          </a:p>
          <a:p>
            <a:r>
              <a:rPr lang="en-US" dirty="0" smtClean="0"/>
              <a:t>It creates a Drop down list.</a:t>
            </a:r>
            <a:endParaRPr lang="en-US" dirty="0"/>
          </a:p>
        </p:txBody>
      </p:sp>
      <p:pic>
        <p:nvPicPr>
          <p:cNvPr id="5" name="Picture 4" descr="dropd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800600"/>
            <a:ext cx="885949" cy="4191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5476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&lt;input type=“submit” value=“----”&gt;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 is used to create a Button.</a:t>
            </a:r>
            <a:endParaRPr lang="en-US" dirty="0"/>
          </a:p>
        </p:txBody>
      </p:sp>
      <p:pic>
        <p:nvPicPr>
          <p:cNvPr id="5" name="Picture 4" descr="butt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343400"/>
            <a:ext cx="2953162" cy="6477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606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&amp;amp  creates &amp;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lt</a:t>
            </a:r>
            <a:r>
              <a:rPr lang="en-US" dirty="0" smtClean="0"/>
              <a:t> creates &lt;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gt</a:t>
            </a:r>
            <a:r>
              <a:rPr lang="en-US" dirty="0" smtClean="0"/>
              <a:t> creates &gt; 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quot</a:t>
            </a:r>
            <a:r>
              <a:rPr lang="en-US" dirty="0" smtClean="0"/>
              <a:t> creates "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apos</a:t>
            </a:r>
            <a:r>
              <a:rPr lang="en-US" dirty="0" smtClean="0"/>
              <a:t> creates '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You</a:t>
            </a:r>
            <a:r>
              <a:rPr lang="en-US" dirty="0" smtClean="0"/>
              <a:t> can </a:t>
            </a:r>
            <a:r>
              <a:rPr lang="en-US" b="1" dirty="0" smtClean="0"/>
              <a:t>use</a:t>
            </a:r>
            <a:r>
              <a:rPr lang="en-US" dirty="0" smtClean="0"/>
              <a:t> a </a:t>
            </a:r>
            <a:r>
              <a:rPr lang="en-US" b="1" dirty="0" smtClean="0"/>
              <a:t>character escape</a:t>
            </a:r>
            <a:r>
              <a:rPr lang="en-US" dirty="0" smtClean="0"/>
              <a:t> to represent any Unicode </a:t>
            </a:r>
            <a:r>
              <a:rPr lang="en-US" b="1" dirty="0" smtClean="0"/>
              <a:t>character in HTML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marquee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&lt;marquee&gt; ------ &lt;/marquee&gt;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&lt;</a:t>
            </a:r>
            <a:r>
              <a:rPr lang="en-US" b="1" dirty="0" smtClean="0"/>
              <a:t>marquee</a:t>
            </a:r>
            <a:r>
              <a:rPr lang="en-US" dirty="0" smtClean="0"/>
              <a:t>&gt; HTML element is used to insert a scrolling area of text. You can control what happens when the text reaches the edges of its content area using its attributes.</a:t>
            </a:r>
            <a:endParaRPr lang="en-US" dirty="0"/>
          </a:p>
        </p:txBody>
      </p:sp>
      <p:pic>
        <p:nvPicPr>
          <p:cNvPr id="5" name="Picture 4" descr="Screenshot (55).png"/>
          <p:cNvPicPr>
            <a:picLocks noChangeAspect="1"/>
          </p:cNvPicPr>
          <p:nvPr/>
        </p:nvPicPr>
        <p:blipFill>
          <a:blip r:embed="rId2"/>
          <a:srcRect l="66667" t="9980" r="2500" b="78162"/>
          <a:stretch>
            <a:fillRect/>
          </a:stretch>
        </p:blipFill>
        <p:spPr>
          <a:xfrm>
            <a:off x="762000" y="5410200"/>
            <a:ext cx="6696075" cy="1447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105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&lt;pre&gt;------&lt;/pre&gt;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used to display text as it is.</a:t>
            </a:r>
            <a:endParaRPr lang="en-US" dirty="0"/>
          </a:p>
        </p:txBody>
      </p:sp>
      <p:pic>
        <p:nvPicPr>
          <p:cNvPr id="4" name="Picture 3" descr="p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800600"/>
            <a:ext cx="4467849" cy="7811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634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&lt;meta&gt;-------&lt;/meta&gt;</a:t>
            </a:r>
          </a:p>
          <a:p>
            <a:endParaRPr lang="en-US" dirty="0" smtClean="0"/>
          </a:p>
          <a:p>
            <a:r>
              <a:rPr lang="en-US" dirty="0" smtClean="0"/>
              <a:t>The &lt;</a:t>
            </a:r>
            <a:r>
              <a:rPr lang="en-US" b="1" dirty="0" smtClean="0"/>
              <a:t>meta</a:t>
            </a:r>
            <a:r>
              <a:rPr lang="en-US" dirty="0" smtClean="0"/>
              <a:t>&gt; </a:t>
            </a:r>
            <a:r>
              <a:rPr lang="en-US" b="1" dirty="0" smtClean="0"/>
              <a:t>tag in HTML</a:t>
            </a:r>
            <a:r>
              <a:rPr lang="en-US" dirty="0" smtClean="0"/>
              <a:t> provides information about </a:t>
            </a:r>
            <a:r>
              <a:rPr lang="en-US" b="1" dirty="0" smtClean="0"/>
              <a:t>HTML</a:t>
            </a:r>
            <a:r>
              <a:rPr lang="en-US" dirty="0" smtClean="0"/>
              <a:t> Document or in simple words, it provides important information about a </a:t>
            </a:r>
            <a:r>
              <a:rPr lang="en-US" dirty="0" err="1" smtClean="0"/>
              <a:t>document.It</a:t>
            </a:r>
            <a:r>
              <a:rPr lang="en-US" dirty="0" smtClean="0"/>
              <a:t> is not visible in the website.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700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&lt;meta name="description" content=“--------"&gt;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meta </a:t>
            </a:r>
            <a:r>
              <a:rPr lang="en-US" b="1" dirty="0" smtClean="0"/>
              <a:t>description tag in HTML</a:t>
            </a:r>
            <a:r>
              <a:rPr lang="en-US" dirty="0" smtClean="0"/>
              <a:t> is the 160 character snippet </a:t>
            </a:r>
            <a:r>
              <a:rPr lang="en-US" b="1" dirty="0" smtClean="0"/>
              <a:t>used</a:t>
            </a:r>
            <a:r>
              <a:rPr lang="en-US" dirty="0" smtClean="0"/>
              <a:t> to summarize a web page's content.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622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&lt;meta name="keywords" content=“---,---,---"&gt;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meta </a:t>
            </a:r>
            <a:r>
              <a:rPr lang="en-US" b="1" dirty="0" smtClean="0"/>
              <a:t>keywords tag</a:t>
            </a:r>
            <a:r>
              <a:rPr lang="en-US" dirty="0" smtClean="0"/>
              <a:t> is one of several of meta </a:t>
            </a:r>
            <a:r>
              <a:rPr lang="en-US" b="1" dirty="0" smtClean="0"/>
              <a:t>tags</a:t>
            </a:r>
            <a:r>
              <a:rPr lang="en-US" dirty="0" smtClean="0"/>
              <a:t> that you can insert into your web pages to provide search engines with information about your pages that isn't visible on the page itself.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423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Author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&lt;meta name="author" content=“-----------"&gt;</a:t>
            </a:r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b="1" dirty="0" smtClean="0"/>
              <a:t>Author</a:t>
            </a:r>
            <a:r>
              <a:rPr lang="en-US" sz="2800" dirty="0" smtClean="0"/>
              <a:t> attribute specifies the </a:t>
            </a:r>
            <a:r>
              <a:rPr lang="en-US" sz="2800" b="1" dirty="0" smtClean="0"/>
              <a:t>author</a:t>
            </a:r>
            <a:r>
              <a:rPr lang="en-US" sz="2800" dirty="0" smtClean="0"/>
              <a:t> of the webpage.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097545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885</TotalTime>
  <Words>479</Words>
  <Application>Microsoft Office PowerPoint</Application>
  <PresentationFormat>On-screen Show (4:3)</PresentationFormat>
  <Paragraphs>130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Apex</vt:lpstr>
      <vt:lpstr>Syed Taimoor Shah</vt:lpstr>
      <vt:lpstr>Special Characters</vt:lpstr>
      <vt:lpstr>Escape Sequence</vt:lpstr>
      <vt:lpstr>marquee</vt:lpstr>
      <vt:lpstr>Pre</vt:lpstr>
      <vt:lpstr>Meta</vt:lpstr>
      <vt:lpstr>Meta Description</vt:lpstr>
      <vt:lpstr>Meta Keywords</vt:lpstr>
      <vt:lpstr>Meta Author</vt:lpstr>
      <vt:lpstr>Meta Charset UTF-8 </vt:lpstr>
      <vt:lpstr>Meta Viewport</vt:lpstr>
      <vt:lpstr>Meta Refresh</vt:lpstr>
      <vt:lpstr>Iframe</vt:lpstr>
      <vt:lpstr>Table</vt:lpstr>
      <vt:lpstr>Table Tr</vt:lpstr>
      <vt:lpstr>Table Th</vt:lpstr>
      <vt:lpstr>Table Td</vt:lpstr>
      <vt:lpstr>Table Rowspan</vt:lpstr>
      <vt:lpstr>Table Colspan</vt:lpstr>
      <vt:lpstr>Form</vt:lpstr>
      <vt:lpstr>Label</vt:lpstr>
      <vt:lpstr>Input</vt:lpstr>
      <vt:lpstr>Textbox</vt:lpstr>
      <vt:lpstr>Radio Button</vt:lpstr>
      <vt:lpstr>Checkbox</vt:lpstr>
      <vt:lpstr>Drop Down</vt:lpstr>
      <vt:lpstr>Button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Taimoor</dc:title>
  <dc:creator>User</dc:creator>
  <cp:lastModifiedBy>taimoorshah00777@gmail.com</cp:lastModifiedBy>
  <cp:revision>32</cp:revision>
  <dcterms:created xsi:type="dcterms:W3CDTF">2021-06-10T05:35:23Z</dcterms:created>
  <dcterms:modified xsi:type="dcterms:W3CDTF">2021-07-17T11:28:20Z</dcterms:modified>
</cp:coreProperties>
</file>